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7"/>
  </p:notesMasterIdLst>
  <p:sldIdLst>
    <p:sldId id="266" r:id="rId5"/>
    <p:sldId id="380" r:id="rId6"/>
    <p:sldId id="374" r:id="rId7"/>
    <p:sldId id="375" r:id="rId8"/>
    <p:sldId id="376" r:id="rId9"/>
    <p:sldId id="381" r:id="rId10"/>
    <p:sldId id="382" r:id="rId11"/>
    <p:sldId id="383" r:id="rId12"/>
    <p:sldId id="384" r:id="rId13"/>
    <p:sldId id="305" r:id="rId14"/>
    <p:sldId id="280" r:id="rId15"/>
    <p:sldId id="34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8B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33" autoAdjust="0"/>
    <p:restoredTop sz="94619" autoAdjust="0"/>
  </p:normalViewPr>
  <p:slideViewPr>
    <p:cSldViewPr snapToGrid="0">
      <p:cViewPr varScale="1">
        <p:scale>
          <a:sx n="105" d="100"/>
          <a:sy n="105" d="100"/>
        </p:scale>
        <p:origin x="106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605DE3-FFF9-4227-9AD0-2239B4C4B670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42ED59-7496-4E0E-A218-8EFCDC52B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258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42ED59-7496-4E0E-A218-8EFCDC52B56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2615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EE58978-9616-460C-8A82-D2451C87EE7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A337C7-E2E4-4737-80DB-65920B914EB2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100354" name="Rectangle 2">
            <a:extLst>
              <a:ext uri="{FF2B5EF4-FFF2-40B4-BE49-F238E27FC236}">
                <a16:creationId xmlns:a16="http://schemas.microsoft.com/office/drawing/2014/main" id="{5B2BB1DE-55D5-4431-97A7-1666AF3D07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8788" y="720725"/>
            <a:ext cx="6400800" cy="3600450"/>
          </a:xfrm>
          <a:ln/>
        </p:spPr>
      </p:sp>
      <p:sp>
        <p:nvSpPr>
          <p:cNvPr id="100355" name="Rectangle 3">
            <a:extLst>
              <a:ext uri="{FF2B5EF4-FFF2-40B4-BE49-F238E27FC236}">
                <a16:creationId xmlns:a16="http://schemas.microsoft.com/office/drawing/2014/main" id="{C79F5F76-14BA-4FA8-BD9A-F9749F8260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>
            <a:extLst>
              <a:ext uri="{FF2B5EF4-FFF2-40B4-BE49-F238E27FC236}">
                <a16:creationId xmlns:a16="http://schemas.microsoft.com/office/drawing/2014/main" id="{D6E80E02-5A5A-419E-BFB7-C93C5DDF12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EFCC435-ECD3-4CD8-A06C-EF2B4ADF0577}" type="slidenum">
              <a:rPr lang="en-US" altLang="en-US" sz="1200"/>
              <a:pPr/>
              <a:t>11</a:t>
            </a:fld>
            <a:endParaRPr lang="en-US" altLang="en-US" sz="1200"/>
          </a:p>
        </p:txBody>
      </p:sp>
      <p:sp>
        <p:nvSpPr>
          <p:cNvPr id="145411" name="Rectangle 2">
            <a:extLst>
              <a:ext uri="{FF2B5EF4-FFF2-40B4-BE49-F238E27FC236}">
                <a16:creationId xmlns:a16="http://schemas.microsoft.com/office/drawing/2014/main" id="{EB426B25-9952-45DB-8A7C-04DE8C4576A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>
            <a:extLst>
              <a:ext uri="{FF2B5EF4-FFF2-40B4-BE49-F238E27FC236}">
                <a16:creationId xmlns:a16="http://schemas.microsoft.com/office/drawing/2014/main" id="{179EFDE8-D5F6-40E3-83DC-4DEC2B038B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3/30/2024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293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3/30/2024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980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3/30/2024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331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3/30/2024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611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3/30/2024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80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3/30/2024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771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3/30/2024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701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3/30/2024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302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3/30/2024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826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3/30/2024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6014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plg.uwaterloo.ca/~migod/uml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martdraw.com/uml-diagram/" TargetMode="External"/><Relationship Id="rId2" Type="http://schemas.openxmlformats.org/officeDocument/2006/relationships/hyperlink" Target="https://www.geeksforgeeks.org/conceptual-model-of-the-unified-modeling-language-uml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F452A527-3631-41ED-858D-3777A7D14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0000" y="639097"/>
            <a:ext cx="4813072" cy="3494791"/>
          </a:xfrm>
        </p:spPr>
        <p:txBody>
          <a:bodyPr>
            <a:noAutofit/>
          </a:bodyPr>
          <a:lstStyle/>
          <a:p>
            <a:r>
              <a:rPr lang="en-US" sz="5400" dirty="0"/>
              <a:t>COMP 2000 Object-Oriented Design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29999" y="4455621"/>
            <a:ext cx="4829101" cy="1238616"/>
          </a:xfrm>
        </p:spPr>
        <p:txBody>
          <a:bodyPr>
            <a:normAutofit/>
          </a:bodyPr>
          <a:lstStyle/>
          <a:p>
            <a:r>
              <a:rPr lang="en-US" dirty="0"/>
              <a:t>David J Stucki</a:t>
            </a:r>
          </a:p>
          <a:p>
            <a:r>
              <a:rPr lang="en-US" dirty="0"/>
              <a:t>Otterbein University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40CBE3-3F91-419A-A649-32AB388EC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0"/>
            <a:ext cx="6096000" cy="685799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294754"/>
            <a:ext cx="43891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5915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>
            <a:extLst>
              <a:ext uri="{FF2B5EF4-FFF2-40B4-BE49-F238E27FC236}">
                <a16:creationId xmlns:a16="http://schemas.microsoft.com/office/drawing/2014/main" id="{222DB643-149A-42D9-9CDA-E1199EBFEC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altLang="en-US" sz="4400" dirty="0">
                <a:solidFill>
                  <a:schemeClr val="tx1"/>
                </a:solidFill>
              </a:rPr>
              <a:t>3 basic building blocks of UML</a:t>
            </a:r>
            <a:r>
              <a:rPr lang="en-US" altLang="en-US" sz="4400" b="1" dirty="0">
                <a:solidFill>
                  <a:schemeClr val="tx1"/>
                </a:solidFill>
              </a:rPr>
              <a:t> – </a:t>
            </a:r>
            <a:r>
              <a:rPr lang="en-US" altLang="en-US" sz="4400" b="1" dirty="0">
                <a:solidFill>
                  <a:srgbClr val="00CC00"/>
                </a:solidFill>
                <a:ea typeface="+mn-ea"/>
                <a:cs typeface="+mn-cs"/>
              </a:rPr>
              <a:t>Diagrams</a:t>
            </a:r>
            <a:br>
              <a:rPr lang="en-US" altLang="en-US" sz="4400" b="1" dirty="0">
                <a:solidFill>
                  <a:srgbClr val="00CC00"/>
                </a:solidFill>
                <a:ea typeface="+mn-ea"/>
                <a:cs typeface="+mn-cs"/>
              </a:rPr>
            </a:br>
            <a:endParaRPr lang="en-US" altLang="en-US" sz="4400" b="1" dirty="0">
              <a:solidFill>
                <a:srgbClr val="00CC00"/>
              </a:solidFill>
              <a:ea typeface="+mn-ea"/>
              <a:cs typeface="+mn-cs"/>
            </a:endParaRPr>
          </a:p>
        </p:txBody>
      </p:sp>
      <p:sp>
        <p:nvSpPr>
          <p:cNvPr id="99332" name="Rectangle 4">
            <a:extLst>
              <a:ext uri="{FF2B5EF4-FFF2-40B4-BE49-F238E27FC236}">
                <a16:creationId xmlns:a16="http://schemas.microsoft.com/office/drawing/2014/main" id="{94C509A1-0FB9-430B-868F-EF2DBDE872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3100" y="1012929"/>
            <a:ext cx="9677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600" dirty="0"/>
              <a:t>A connected graph: Vertices are things; Arcs are relationships/behaviors.</a:t>
            </a:r>
            <a:endParaRPr lang="en-US" altLang="en-US" dirty="0"/>
          </a:p>
        </p:txBody>
      </p:sp>
      <p:sp>
        <p:nvSpPr>
          <p:cNvPr id="99339" name="Text Box 11">
            <a:extLst>
              <a:ext uri="{FF2B5EF4-FFF2-40B4-BE49-F238E27FC236}">
                <a16:creationId xmlns:a16="http://schemas.microsoft.com/office/drawing/2014/main" id="{A7AE3167-2891-4E3F-89EA-A3C12710B4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1" y="1295400"/>
            <a:ext cx="279345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</a:rPr>
              <a:t>UML 2.0: 12 diagram types</a:t>
            </a:r>
          </a:p>
        </p:txBody>
      </p:sp>
      <p:sp>
        <p:nvSpPr>
          <p:cNvPr id="99334" name="Rectangle 6">
            <a:extLst>
              <a:ext uri="{FF2B5EF4-FFF2-40B4-BE49-F238E27FC236}">
                <a16:creationId xmlns:a16="http://schemas.microsoft.com/office/drawing/2014/main" id="{F4520C48-D84D-44E6-B0C2-7EE64F03FE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4151314"/>
            <a:ext cx="3581400" cy="2173287"/>
          </a:xfrm>
          <a:prstGeom prst="rect">
            <a:avLst/>
          </a:prstGeom>
          <a:solidFill>
            <a:srgbClr val="CCFFCC"/>
          </a:solidFill>
          <a:ln w="9525" algn="ctr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35" name="Rectangle 7">
            <a:extLst>
              <a:ext uri="{FF2B5EF4-FFF2-40B4-BE49-F238E27FC236}">
                <a16:creationId xmlns:a16="http://schemas.microsoft.com/office/drawing/2014/main" id="{D1BFA1CA-6C8E-4AF8-AF58-CBC416B1D1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1676400"/>
            <a:ext cx="3581400" cy="1752600"/>
          </a:xfrm>
          <a:prstGeom prst="rect">
            <a:avLst/>
          </a:prstGeom>
          <a:solidFill>
            <a:srgbClr val="CCFFFF"/>
          </a:solidFill>
          <a:ln w="9525" algn="ctr">
            <a:solidFill>
              <a:srgbClr val="00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36" name="Rectangle 8">
            <a:extLst>
              <a:ext uri="{FF2B5EF4-FFF2-40B4-BE49-F238E27FC236}">
                <a16:creationId xmlns:a16="http://schemas.microsoft.com/office/drawing/2014/main" id="{CC72FA5B-5F2E-4A24-8224-03A801F7AA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1" y="4151314"/>
            <a:ext cx="4435475" cy="240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000">
                <a:solidFill>
                  <a:srgbClr val="0000FF"/>
                </a:solidFill>
              </a:rPr>
              <a:t>Behavioral Diagrams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600" i="1"/>
              <a:t>Represent the </a:t>
            </a:r>
            <a:r>
              <a:rPr lang="en-US" altLang="en-US" sz="1600" i="1">
                <a:solidFill>
                  <a:srgbClr val="FF00FF"/>
                </a:solidFill>
              </a:rPr>
              <a:t>dynamic</a:t>
            </a:r>
            <a:r>
              <a:rPr lang="en-US" altLang="en-US" sz="1600" i="1"/>
              <a:t> aspects.</a:t>
            </a:r>
            <a:endParaRPr lang="en-US" altLang="en-US" sz="1600"/>
          </a:p>
          <a:p>
            <a:pPr lvl="1" eaLnBrk="1" hangingPunct="1"/>
            <a:r>
              <a:rPr lang="en-US" altLang="en-US" sz="1600"/>
              <a:t>Use case</a:t>
            </a:r>
          </a:p>
          <a:p>
            <a:pPr lvl="1" eaLnBrk="1" hangingPunct="1"/>
            <a:r>
              <a:rPr lang="en-US" altLang="en-US" sz="1600"/>
              <a:t>Sequence; 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altLang="en-US" sz="1600"/>
              <a:t>	Collaboration</a:t>
            </a:r>
          </a:p>
          <a:p>
            <a:pPr lvl="1" eaLnBrk="1" hangingPunct="1"/>
            <a:r>
              <a:rPr lang="en-US" altLang="en-US" sz="1600"/>
              <a:t>Statechart</a:t>
            </a:r>
          </a:p>
          <a:p>
            <a:pPr lvl="1" eaLnBrk="1" hangingPunct="1"/>
            <a:r>
              <a:rPr lang="en-US" altLang="en-US" sz="1600"/>
              <a:t>Activity</a:t>
            </a:r>
          </a:p>
        </p:txBody>
      </p:sp>
      <p:sp>
        <p:nvSpPr>
          <p:cNvPr id="99337" name="Rectangle 9">
            <a:extLst>
              <a:ext uri="{FF2B5EF4-FFF2-40B4-BE49-F238E27FC236}">
                <a16:creationId xmlns:a16="http://schemas.microsoft.com/office/drawing/2014/main" id="{E9839DFF-D4BA-43B3-A4DA-07AE3F4950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1600200"/>
            <a:ext cx="39624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000" dirty="0">
                <a:solidFill>
                  <a:srgbClr val="0000FF"/>
                </a:solidFill>
              </a:rPr>
              <a:t>Structural Diagrams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600" i="1" dirty="0"/>
              <a:t>Represent the </a:t>
            </a:r>
            <a:r>
              <a:rPr lang="en-US" altLang="en-US" sz="1600" i="1" dirty="0">
                <a:solidFill>
                  <a:srgbClr val="FF00FF"/>
                </a:solidFill>
              </a:rPr>
              <a:t>static </a:t>
            </a:r>
            <a:r>
              <a:rPr lang="en-US" altLang="en-US" sz="1600" i="1" dirty="0"/>
              <a:t>aspects </a:t>
            </a:r>
            <a:r>
              <a:rPr lang="en-US" altLang="en-US" sz="1200" i="1" dirty="0"/>
              <a:t>of a system.</a:t>
            </a:r>
            <a:endParaRPr lang="en-US" altLang="en-US" sz="1200" dirty="0"/>
          </a:p>
          <a:p>
            <a:pPr lvl="1" eaLnBrk="1" hangingPunct="1"/>
            <a:r>
              <a:rPr lang="en-US" altLang="en-US" sz="1600" dirty="0"/>
              <a:t>Class; 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altLang="en-US" sz="1600" dirty="0"/>
              <a:t>	Object</a:t>
            </a:r>
          </a:p>
          <a:p>
            <a:pPr lvl="1" eaLnBrk="1" hangingPunct="1"/>
            <a:r>
              <a:rPr lang="en-US" altLang="en-US" sz="1600" dirty="0"/>
              <a:t>Component</a:t>
            </a:r>
          </a:p>
          <a:p>
            <a:pPr lvl="1" eaLnBrk="1" hangingPunct="1"/>
            <a:r>
              <a:rPr lang="en-US" altLang="en-US" sz="1600" dirty="0"/>
              <a:t>Deployment</a:t>
            </a:r>
          </a:p>
        </p:txBody>
      </p:sp>
      <p:sp>
        <p:nvSpPr>
          <p:cNvPr id="99340" name="Rectangle 12">
            <a:extLst>
              <a:ext uri="{FF2B5EF4-FFF2-40B4-BE49-F238E27FC236}">
                <a16:creationId xmlns:a16="http://schemas.microsoft.com/office/drawing/2014/main" id="{6FDBA97C-BFE3-451B-96E2-AF9849B028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4151314"/>
            <a:ext cx="2743200" cy="2173287"/>
          </a:xfrm>
          <a:prstGeom prst="rect">
            <a:avLst/>
          </a:prstGeom>
          <a:solidFill>
            <a:srgbClr val="CCFFCC"/>
          </a:solidFill>
          <a:ln w="9525" algn="ctr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41" name="Rectangle 13">
            <a:extLst>
              <a:ext uri="{FF2B5EF4-FFF2-40B4-BE49-F238E27FC236}">
                <a16:creationId xmlns:a16="http://schemas.microsoft.com/office/drawing/2014/main" id="{B184F463-6AEF-48E5-92B4-2D5E836738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1676400"/>
            <a:ext cx="2743200" cy="2438400"/>
          </a:xfrm>
          <a:prstGeom prst="rect">
            <a:avLst/>
          </a:prstGeom>
          <a:solidFill>
            <a:srgbClr val="CCFFFF"/>
          </a:solidFill>
          <a:ln w="9525" algn="ctr">
            <a:solidFill>
              <a:srgbClr val="00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42" name="Rectangle 14">
            <a:extLst>
              <a:ext uri="{FF2B5EF4-FFF2-40B4-BE49-F238E27FC236}">
                <a16:creationId xmlns:a16="http://schemas.microsoft.com/office/drawing/2014/main" id="{F9AD590E-F741-4190-A265-424B5E6BFE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4114800"/>
            <a:ext cx="2590800" cy="1868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000">
                <a:solidFill>
                  <a:srgbClr val="0000FF"/>
                </a:solidFill>
              </a:rPr>
              <a:t>Behavioral Diagrams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000">
              <a:solidFill>
                <a:srgbClr val="0000FF"/>
              </a:solidFill>
            </a:endParaRPr>
          </a:p>
          <a:p>
            <a:pPr lvl="1" eaLnBrk="1" hangingPunct="1"/>
            <a:r>
              <a:rPr lang="en-US" altLang="en-US" sz="1600"/>
              <a:t>Use case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endParaRPr lang="en-US" altLang="en-US" sz="1600"/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altLang="en-US" sz="1600"/>
              <a:t>	</a:t>
            </a:r>
          </a:p>
          <a:p>
            <a:pPr lvl="1" eaLnBrk="1" hangingPunct="1"/>
            <a:r>
              <a:rPr lang="en-US" altLang="en-US" sz="1600"/>
              <a:t>Statechart</a:t>
            </a:r>
          </a:p>
          <a:p>
            <a:pPr lvl="1" eaLnBrk="1" hangingPunct="1"/>
            <a:r>
              <a:rPr lang="en-US" altLang="en-US" sz="1600"/>
              <a:t>Activity</a:t>
            </a:r>
          </a:p>
        </p:txBody>
      </p:sp>
      <p:sp>
        <p:nvSpPr>
          <p:cNvPr id="99343" name="Rectangle 15">
            <a:extLst>
              <a:ext uri="{FF2B5EF4-FFF2-40B4-BE49-F238E27FC236}">
                <a16:creationId xmlns:a16="http://schemas.microsoft.com/office/drawing/2014/main" id="{7C56537B-8D91-40DA-84DA-78A7F3C608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1600200"/>
            <a:ext cx="35052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000">
                <a:solidFill>
                  <a:srgbClr val="0000FF"/>
                </a:solidFill>
              </a:rPr>
              <a:t>Structural Diagrams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000">
              <a:solidFill>
                <a:srgbClr val="0000FF"/>
              </a:solidFill>
            </a:endParaRPr>
          </a:p>
          <a:p>
            <a:pPr lvl="1" eaLnBrk="1" hangingPunct="1"/>
            <a:r>
              <a:rPr lang="en-US" altLang="en-US" sz="1600"/>
              <a:t>Class; 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altLang="en-US" sz="1600"/>
              <a:t>	Object</a:t>
            </a:r>
          </a:p>
          <a:p>
            <a:pPr lvl="1" eaLnBrk="1" hangingPunct="1"/>
            <a:r>
              <a:rPr lang="en-US" altLang="en-US" sz="1600"/>
              <a:t>Component</a:t>
            </a:r>
          </a:p>
          <a:p>
            <a:pPr lvl="1" eaLnBrk="1" hangingPunct="1"/>
            <a:r>
              <a:rPr lang="en-US" altLang="en-US" sz="1600"/>
              <a:t>Deployment</a:t>
            </a:r>
          </a:p>
          <a:p>
            <a:pPr lvl="1" eaLnBrk="1" hangingPunct="1"/>
            <a:r>
              <a:rPr lang="en-US" altLang="en-US" sz="1600">
                <a:solidFill>
                  <a:srgbClr val="FF00FF"/>
                </a:solidFill>
              </a:rPr>
              <a:t>Composite Structure</a:t>
            </a:r>
          </a:p>
          <a:p>
            <a:pPr lvl="1" eaLnBrk="1" hangingPunct="1"/>
            <a:r>
              <a:rPr lang="en-US" altLang="en-US" sz="1600" i="1">
                <a:solidFill>
                  <a:srgbClr val="FF00FF"/>
                </a:solidFill>
              </a:rPr>
              <a:t>Package</a:t>
            </a:r>
          </a:p>
        </p:txBody>
      </p:sp>
      <p:sp>
        <p:nvSpPr>
          <p:cNvPr id="99345" name="Rectangle 17">
            <a:extLst>
              <a:ext uri="{FF2B5EF4-FFF2-40B4-BE49-F238E27FC236}">
                <a16:creationId xmlns:a16="http://schemas.microsoft.com/office/drawing/2014/main" id="{04093015-BEDB-4368-A017-893F5C9C36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9600" y="4114800"/>
            <a:ext cx="2667000" cy="2743200"/>
          </a:xfrm>
          <a:prstGeom prst="rect">
            <a:avLst/>
          </a:prstGeom>
          <a:solidFill>
            <a:srgbClr val="CCFFCC"/>
          </a:solidFill>
          <a:ln w="9525" algn="ctr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46" name="Rectangle 18">
            <a:extLst>
              <a:ext uri="{FF2B5EF4-FFF2-40B4-BE49-F238E27FC236}">
                <a16:creationId xmlns:a16="http://schemas.microsoft.com/office/drawing/2014/main" id="{F56BEF99-A204-48BF-9CC2-24BFCE1F8C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0" y="4078288"/>
            <a:ext cx="3124200" cy="178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000">
                <a:solidFill>
                  <a:srgbClr val="0000FF"/>
                </a:solidFill>
              </a:rPr>
              <a:t>Interaction Diagrams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000">
              <a:solidFill>
                <a:srgbClr val="0000FF"/>
              </a:solidFill>
            </a:endParaRPr>
          </a:p>
          <a:p>
            <a:pPr lvl="1" eaLnBrk="1" hangingPunct="1">
              <a:buFont typeface="Wingdings" panose="05000000000000000000" pitchFamily="2" charset="2"/>
              <a:buNone/>
            </a:pPr>
            <a:endParaRPr lang="en-US" altLang="en-US" sz="1600"/>
          </a:p>
          <a:p>
            <a:pPr lvl="1" eaLnBrk="1" hangingPunct="1"/>
            <a:r>
              <a:rPr lang="en-US" altLang="en-US" sz="1600"/>
              <a:t>Sequence; 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altLang="en-US" sz="1600"/>
              <a:t>	</a:t>
            </a:r>
            <a:r>
              <a:rPr lang="en-US" altLang="en-US" sz="1600" i="1">
                <a:solidFill>
                  <a:srgbClr val="FF00FF"/>
                </a:solidFill>
              </a:rPr>
              <a:t>Communication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endParaRPr lang="en-US" altLang="en-US" sz="1600"/>
          </a:p>
          <a:p>
            <a:pPr lvl="1" eaLnBrk="1" hangingPunct="1">
              <a:buFont typeface="Wingdings" panose="05000000000000000000" pitchFamily="2" charset="2"/>
              <a:buNone/>
            </a:pPr>
            <a:endParaRPr lang="en-US" altLang="en-US" sz="1600"/>
          </a:p>
          <a:p>
            <a:pPr lvl="1" eaLnBrk="1" hangingPunct="1"/>
            <a:r>
              <a:rPr lang="en-US" altLang="en-US" sz="1600">
                <a:solidFill>
                  <a:srgbClr val="FF00FF"/>
                </a:solidFill>
              </a:rPr>
              <a:t>Interaction Overview</a:t>
            </a:r>
          </a:p>
          <a:p>
            <a:pPr lvl="1" eaLnBrk="1" hangingPunct="1"/>
            <a:r>
              <a:rPr lang="en-US" altLang="en-US" sz="1600">
                <a:solidFill>
                  <a:srgbClr val="FF00FF"/>
                </a:solidFill>
              </a:rPr>
              <a:t>Timing</a:t>
            </a:r>
          </a:p>
        </p:txBody>
      </p:sp>
      <p:sp>
        <p:nvSpPr>
          <p:cNvPr id="99347" name="Text Box 19">
            <a:extLst>
              <a:ext uri="{FF2B5EF4-FFF2-40B4-BE49-F238E27FC236}">
                <a16:creationId xmlns:a16="http://schemas.microsoft.com/office/drawing/2014/main" id="{B28A5E81-0A2F-4B68-93C3-858C7A5A7B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1295400"/>
            <a:ext cx="26562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</a:rPr>
              <a:t>UML 1.x: 9 diagram types.</a:t>
            </a:r>
          </a:p>
        </p:txBody>
      </p:sp>
      <p:sp>
        <p:nvSpPr>
          <p:cNvPr id="99348" name="Line 20">
            <a:extLst>
              <a:ext uri="{FF2B5EF4-FFF2-40B4-BE49-F238E27FC236}">
                <a16:creationId xmlns:a16="http://schemas.microsoft.com/office/drawing/2014/main" id="{EC71151E-FB95-4E12-B4A2-A7C26BE7913F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0" y="1371600"/>
            <a:ext cx="0" cy="5334000"/>
          </a:xfrm>
          <a:prstGeom prst="line">
            <a:avLst/>
          </a:prstGeom>
          <a:noFill/>
          <a:ln w="38100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0BEC8DA1-1F2A-4E79-BAA2-27B8CF9102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Summary and Tools</a:t>
            </a:r>
          </a:p>
        </p:txBody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86190304-1DA3-4775-8E41-09249A241A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97280" y="2054268"/>
            <a:ext cx="10058400" cy="3519814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UML is a modeling language that can be used independent of development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Adopted by OMG and notation of choice for visual modeling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/>
              <a:t>http://www.omg.org/uml/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Creating and modifying UML diagrams can be labor and time intensive.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Lots of tools exist to help</a:t>
            </a:r>
          </a:p>
          <a:p>
            <a:pPr marL="201168" lvl="1" indent="0">
              <a:lnSpc>
                <a:spcPct val="90000"/>
              </a:lnSpc>
              <a:buNone/>
            </a:pPr>
            <a:endParaRPr lang="en-US" altLang="en-US" sz="2200" dirty="0"/>
          </a:p>
          <a:p>
            <a:pPr>
              <a:lnSpc>
                <a:spcPct val="90000"/>
              </a:lnSpc>
            </a:pPr>
            <a:r>
              <a:rPr lang="en-US" altLang="en-US" sz="2400" dirty="0"/>
              <a:t>See </a:t>
            </a:r>
            <a:r>
              <a:rPr lang="en-US" altLang="en-US" sz="2400" dirty="0">
                <a:hlinkClick r:id="rId3"/>
              </a:rPr>
              <a:t>http://plg.uwaterloo.ca/~migod/uml</a:t>
            </a:r>
            <a:r>
              <a:rPr lang="en-US" altLang="en-US" sz="2400">
                <a:hlinkClick r:id="rId3"/>
              </a:rPr>
              <a:t>.html</a:t>
            </a:r>
            <a:r>
              <a:rPr lang="en-US" altLang="en-US" sz="2400"/>
              <a:t> for </a:t>
            </a:r>
            <a:r>
              <a:rPr lang="en-US" altLang="en-US" sz="2400" dirty="0"/>
              <a:t>a list of tools, some free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CD4EB-A43A-4E83-963E-487BA8286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Next Time...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F27151-426A-4640-B9E6-D435BF233E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b="1">
                <a:solidFill>
                  <a:schemeClr val="accent4">
                    <a:lumMod val="75000"/>
                  </a:schemeClr>
                </a:solidFill>
              </a:rPr>
              <a:t>Refactoring</a:t>
            </a:r>
            <a:endParaRPr lang="en-US" sz="30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525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1451C-7B6C-4C56-A74A-808F187B0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ALERTS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B3B6D-611C-426B-9E2C-131AE700E9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451592" cy="3760891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en-US" sz="2800"/>
              <a:t>Read the rest of </a:t>
            </a:r>
            <a:r>
              <a:rPr lang="en-US" sz="2800" b="1" i="1">
                <a:solidFill>
                  <a:srgbClr val="0070C0"/>
                </a:solidFill>
              </a:rPr>
              <a:t>The Object-Oriented Thought Process</a:t>
            </a:r>
          </a:p>
          <a:p>
            <a:pPr lvl="1"/>
            <a:r>
              <a:rPr lang="en-US" sz="2800"/>
              <a:t>Read </a:t>
            </a:r>
            <a:r>
              <a:rPr lang="en-US" sz="2200">
                <a:hlinkClick r:id="rId2"/>
              </a:rPr>
              <a:t>https://www.geeksforgeeks.org/conceptual-model-of-the-unified-modeling-language-uml/</a:t>
            </a:r>
            <a:br>
              <a:rPr lang="en-US" sz="2200"/>
            </a:br>
            <a:r>
              <a:rPr lang="en-US" sz="2200">
                <a:solidFill>
                  <a:srgbClr val="FF0000"/>
                </a:solidFill>
              </a:rPr>
              <a:t>(including the linked pages for each of the diagram types)</a:t>
            </a:r>
            <a:endParaRPr lang="en-US" sz="2800" b="1" i="1">
              <a:solidFill>
                <a:srgbClr val="FF0000"/>
              </a:solidFill>
            </a:endParaRPr>
          </a:p>
          <a:p>
            <a:pPr lvl="1"/>
            <a:r>
              <a:rPr lang="en-US" sz="2800"/>
              <a:t>Read SmartDraw's documentation and tutorials about UML </a:t>
            </a:r>
            <a:br>
              <a:rPr lang="en-US" sz="2800"/>
            </a:br>
            <a:r>
              <a:rPr lang="en-US" sz="2200">
                <a:solidFill>
                  <a:srgbClr val="FF0000"/>
                </a:solidFill>
              </a:rPr>
              <a:t>(including all the 'Learn More' links)</a:t>
            </a:r>
            <a:r>
              <a:rPr lang="en-US" sz="2800"/>
              <a:t> at </a:t>
            </a:r>
            <a:r>
              <a:rPr lang="en-US" sz="2200">
                <a:hlinkClick r:id="rId3"/>
              </a:rPr>
              <a:t>https://www.smartdraw.com/uml-diagram/</a:t>
            </a:r>
            <a:endParaRPr lang="en-US" sz="2000" b="1">
              <a:solidFill>
                <a:srgbClr val="FF0000"/>
              </a:solidFill>
            </a:endParaRPr>
          </a:p>
          <a:p>
            <a:pPr lvl="1"/>
            <a:endParaRPr lang="en-US" sz="2800"/>
          </a:p>
          <a:p>
            <a:pPr lvl="1"/>
            <a:r>
              <a:rPr lang="en-US" sz="2200"/>
              <a:t>Lab 10.2 is available and due next Thursday before 11:59pm</a:t>
            </a:r>
          </a:p>
          <a:p>
            <a:pPr lvl="1"/>
            <a:r>
              <a:rPr lang="en-US" sz="2200"/>
              <a:t>Lab 10.3 will be available next Tuesday and due Friday, April 19 before 11:59pm</a:t>
            </a:r>
            <a:endParaRPr lang="en-US" sz="2200" dirty="0"/>
          </a:p>
          <a:p>
            <a:pPr lvl="1"/>
            <a:r>
              <a:rPr lang="en-US" sz="2800" dirty="0"/>
              <a:t>Questions?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58962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1451C-7B6C-4C56-A74A-808F187B0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UML</a:t>
            </a:r>
            <a:r>
              <a:rPr lang="en-US"/>
              <a:t>: State </a:t>
            </a:r>
            <a:r>
              <a:rPr lang="en-US" dirty="0"/>
              <a:t>Diagrams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B3B6D-611C-426B-9E2C-131AE700E9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400"/>
              <a:t>Also known as </a:t>
            </a:r>
            <a:r>
              <a:rPr lang="en-US" sz="2400">
                <a:solidFill>
                  <a:srgbClr val="00B0F0"/>
                </a:solidFill>
              </a:rPr>
              <a:t>State Machine Diagrams </a:t>
            </a:r>
            <a:r>
              <a:rPr lang="en-US" sz="2400"/>
              <a:t>and </a:t>
            </a:r>
            <a:r>
              <a:rPr lang="en-US" sz="2400">
                <a:solidFill>
                  <a:srgbClr val="00B050"/>
                </a:solidFill>
              </a:rPr>
              <a:t>State Chart Diagrams</a:t>
            </a:r>
            <a:endParaRPr lang="en-US" sz="2400" dirty="0">
              <a:solidFill>
                <a:srgbClr val="00B050"/>
              </a:solidFill>
            </a:endParaRPr>
          </a:p>
          <a:p>
            <a:pPr lvl="1"/>
            <a:r>
              <a:rPr lang="en-US" sz="2400"/>
              <a:t>What do we mean by State?</a:t>
            </a:r>
            <a:endParaRPr lang="en-US" sz="2400" dirty="0"/>
          </a:p>
          <a:p>
            <a:pPr lvl="2"/>
            <a:r>
              <a:rPr lang="en-US" sz="2000">
                <a:solidFill>
                  <a:schemeClr val="accent1">
                    <a:lumMod val="75000"/>
                  </a:schemeClr>
                </a:solidFill>
              </a:rPr>
              <a:t>Recall that the state of an object is the value of all of its instance variables at some point in time.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576263" lvl="2" indent="-182563"/>
            <a:r>
              <a:rPr lang="en-US" sz="2000">
                <a:solidFill>
                  <a:srgbClr val="7030A0"/>
                </a:solidFill>
              </a:rPr>
              <a:t>However, programs will algorithmically change the state of objects as time passes (using assignment statements)</a:t>
            </a:r>
            <a:endParaRPr lang="en-US" sz="2000" dirty="0">
              <a:solidFill>
                <a:srgbClr val="7030A0"/>
              </a:solidFill>
            </a:endParaRPr>
          </a:p>
          <a:p>
            <a:pPr lvl="1"/>
            <a:r>
              <a:rPr lang="en-US" sz="2400">
                <a:solidFill>
                  <a:schemeClr val="accent6">
                    <a:lumMod val="75000"/>
                  </a:schemeClr>
                </a:solidFill>
              </a:rPr>
              <a:t>So a State Diagram models how the state of one or more objects evolves over time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  <a:p>
            <a:pPr marL="914400" lvl="2" indent="-182563"/>
            <a:r>
              <a:rPr lang="en-US" sz="2000">
                <a:solidFill>
                  <a:srgbClr val="FF0000"/>
                </a:solidFill>
              </a:rPr>
              <a:t>It also captures information about the events that cause these state transitions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115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Final State Example">
            <a:extLst>
              <a:ext uri="{FF2B5EF4-FFF2-40B4-BE49-F238E27FC236}">
                <a16:creationId xmlns:a16="http://schemas.microsoft.com/office/drawing/2014/main" id="{31C02513-8786-8415-C90B-7F24E9F4FE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62"/>
          <a:stretch/>
        </p:blipFill>
        <p:spPr bwMode="auto">
          <a:xfrm flipH="1">
            <a:off x="3049844" y="3290229"/>
            <a:ext cx="633412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01451C-7B6C-4C56-A74A-808F187B0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UML</a:t>
            </a:r>
            <a:r>
              <a:rPr lang="en-US"/>
              <a:t>: State </a:t>
            </a:r>
            <a:r>
              <a:rPr lang="en-US" dirty="0"/>
              <a:t>Diagrams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B3B6D-611C-426B-9E2C-131AE700E96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400"/>
              <a:t>Notation</a:t>
            </a:r>
            <a:endParaRPr lang="en-US" sz="2400" dirty="0"/>
          </a:p>
          <a:p>
            <a:pPr lvl="2"/>
            <a:r>
              <a:rPr lang="en-US" sz="2000"/>
              <a:t>Start state</a:t>
            </a:r>
            <a:endParaRPr lang="en-US" sz="2000" dirty="0"/>
          </a:p>
          <a:p>
            <a:pPr lvl="2"/>
            <a:r>
              <a:rPr lang="en-US" sz="2000"/>
              <a:t>Final state</a:t>
            </a:r>
            <a:endParaRPr lang="en-US" sz="2000" dirty="0"/>
          </a:p>
          <a:p>
            <a:pPr lvl="2"/>
            <a:r>
              <a:rPr lang="en-US" sz="2000"/>
              <a:t>Transitions</a:t>
            </a:r>
          </a:p>
          <a:p>
            <a:pPr lvl="2"/>
            <a:r>
              <a:rPr lang="en-US" sz="2000"/>
              <a:t>States</a:t>
            </a:r>
            <a:endParaRPr lang="en-US" sz="2000" dirty="0"/>
          </a:p>
        </p:txBody>
      </p:sp>
      <p:sp>
        <p:nvSpPr>
          <p:cNvPr id="11" name="Text Box 5">
            <a:extLst>
              <a:ext uri="{FF2B5EF4-FFF2-40B4-BE49-F238E27FC236}">
                <a16:creationId xmlns:a16="http://schemas.microsoft.com/office/drawing/2014/main" id="{A0D163AC-0423-4BD5-927D-FB9A796988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8620" y="5189834"/>
            <a:ext cx="592678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/>
              <a:t>States are given names that communicate what that</a:t>
            </a:r>
            <a:br>
              <a:rPr lang="en-US" altLang="en-US" sz="2000"/>
            </a:br>
            <a:r>
              <a:rPr lang="en-US" altLang="en-US" sz="2000"/>
              <a:t>state represents in the object's timeline. Transitions are labeled with a description of what triggers the transition.</a:t>
            </a:r>
            <a:endParaRPr lang="en-US" altLang="en-US" sz="2000" dirty="0"/>
          </a:p>
        </p:txBody>
      </p:sp>
      <p:pic>
        <p:nvPicPr>
          <p:cNvPr id="1026" name="Picture 2" descr="A-State-Machine-Diagram-for-user-verification">
            <a:extLst>
              <a:ext uri="{FF2B5EF4-FFF2-40B4-BE49-F238E27FC236}">
                <a16:creationId xmlns:a16="http://schemas.microsoft.com/office/drawing/2014/main" id="{1717EEEE-76AE-BDEB-88A9-AA0C2679EC2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138" y="2286001"/>
            <a:ext cx="5737225" cy="2868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inal State Example">
            <a:extLst>
              <a:ext uri="{FF2B5EF4-FFF2-40B4-BE49-F238E27FC236}">
                <a16:creationId xmlns:a16="http://schemas.microsoft.com/office/drawing/2014/main" id="{81C7433F-6ECA-F1CB-CE6C-BE83FCCB4D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932"/>
          <a:stretch/>
        </p:blipFill>
        <p:spPr bwMode="auto">
          <a:xfrm>
            <a:off x="3009540" y="2934716"/>
            <a:ext cx="407608" cy="43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nitial State Example">
            <a:extLst>
              <a:ext uri="{FF2B5EF4-FFF2-40B4-BE49-F238E27FC236}">
                <a16:creationId xmlns:a16="http://schemas.microsoft.com/office/drawing/2014/main" id="{945121AE-B94C-6553-B1FD-281742D0E8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96" r="57484"/>
          <a:stretch/>
        </p:blipFill>
        <p:spPr bwMode="auto">
          <a:xfrm>
            <a:off x="2999994" y="2551176"/>
            <a:ext cx="394198" cy="43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tate Diagram Symbols - State Shape">
            <a:extLst>
              <a:ext uri="{FF2B5EF4-FFF2-40B4-BE49-F238E27FC236}">
                <a16:creationId xmlns:a16="http://schemas.microsoft.com/office/drawing/2014/main" id="{DED59C38-7310-4E08-4C61-44A8AA8D5F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152" y="3733182"/>
            <a:ext cx="961882" cy="523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016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1451C-7B6C-4C56-A74A-808F187B0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UML</a:t>
            </a:r>
            <a:r>
              <a:rPr lang="en-US"/>
              <a:t>: State Diagram Example</a:t>
            </a:r>
            <a:endParaRPr lang="en-US" dirty="0"/>
          </a:p>
        </p:txBody>
      </p:sp>
      <p:pic>
        <p:nvPicPr>
          <p:cNvPr id="2050" name="Picture 2" descr="state-machine-diagram-for-an-online-order">
            <a:extLst>
              <a:ext uri="{FF2B5EF4-FFF2-40B4-BE49-F238E27FC236}">
                <a16:creationId xmlns:a16="http://schemas.microsoft.com/office/drawing/2014/main" id="{01B183F7-C23B-48D8-AAF1-3203BFE02F5B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62" y="2075688"/>
            <a:ext cx="8303069" cy="4151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15212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1451C-7B6C-4C56-A74A-808F187B0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UML</a:t>
            </a:r>
            <a:r>
              <a:rPr lang="en-US"/>
              <a:t>: More State Diagram Notations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E441EC-2331-E8F8-4CC5-83F6C89A4D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2551176" cy="3748193"/>
          </a:xfrm>
        </p:spPr>
        <p:txBody>
          <a:bodyPr/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/>
              <a:t>State Actions</a:t>
            </a:r>
          </a:p>
          <a:p>
            <a:pPr marL="521208" lvl="1" indent="-228600">
              <a:buFont typeface="Arial" panose="020B0604020202020204" pitchFamily="34" charset="0"/>
              <a:buChar char="•"/>
            </a:pPr>
            <a:r>
              <a:rPr lang="en-US"/>
              <a:t>Entry</a:t>
            </a:r>
          </a:p>
          <a:p>
            <a:pPr marL="521208" lvl="1" indent="-228600">
              <a:buFont typeface="Arial" panose="020B0604020202020204" pitchFamily="34" charset="0"/>
              <a:buChar char="•"/>
            </a:pPr>
            <a:r>
              <a:rPr lang="en-US"/>
              <a:t>Internal</a:t>
            </a:r>
          </a:p>
          <a:p>
            <a:pPr marL="521208" lvl="1" indent="-228600">
              <a:buFont typeface="Arial" panose="020B0604020202020204" pitchFamily="34" charset="0"/>
              <a:buChar char="•"/>
            </a:pPr>
            <a:r>
              <a:rPr lang="en-US"/>
              <a:t>Exit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/>
              <a:t>Decisions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/>
              <a:t>Guards</a:t>
            </a:r>
          </a:p>
        </p:txBody>
      </p:sp>
      <p:pic>
        <p:nvPicPr>
          <p:cNvPr id="3076" name="Picture 4" descr="SysML: How to Use State Diagrams to Model Systems Behavior">
            <a:extLst>
              <a:ext uri="{FF2B5EF4-FFF2-40B4-BE49-F238E27FC236}">
                <a16:creationId xmlns:a16="http://schemas.microsoft.com/office/drawing/2014/main" id="{F0858823-ED94-A285-9615-1B2E7D4C6C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380" y="2668693"/>
            <a:ext cx="73533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82760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1451C-7B6C-4C56-A74A-808F187B0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UML</a:t>
            </a:r>
            <a:r>
              <a:rPr lang="en-US"/>
              <a:t>: More State Diagram Notations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E441EC-2331-E8F8-4CC5-83F6C89A4D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2551176" cy="3748193"/>
          </a:xfrm>
        </p:spPr>
        <p:txBody>
          <a:bodyPr/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/>
              <a:t>Concurrent States</a:t>
            </a:r>
          </a:p>
          <a:p>
            <a:pPr marL="521208" lvl="1" indent="-228600">
              <a:buFont typeface="Arial" panose="020B0604020202020204" pitchFamily="34" charset="0"/>
              <a:buChar char="•"/>
            </a:pPr>
            <a:r>
              <a:rPr lang="en-US"/>
              <a:t>Fork</a:t>
            </a:r>
          </a:p>
          <a:p>
            <a:pPr marL="521208" lvl="1" indent="-228600">
              <a:buFont typeface="Arial" panose="020B0604020202020204" pitchFamily="34" charset="0"/>
              <a:buChar char="•"/>
            </a:pPr>
            <a:r>
              <a:rPr lang="en-US"/>
              <a:t>Join</a:t>
            </a:r>
          </a:p>
        </p:txBody>
      </p:sp>
      <p:pic>
        <p:nvPicPr>
          <p:cNvPr id="4098" name="Picture 2" descr="State Diagram Examples - Airport Example">
            <a:extLst>
              <a:ext uri="{FF2B5EF4-FFF2-40B4-BE49-F238E27FC236}">
                <a16:creationId xmlns:a16="http://schemas.microsoft.com/office/drawing/2014/main" id="{49F69930-FD59-F1E5-733E-9FA1277836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911" y="2120900"/>
            <a:ext cx="7751152" cy="378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52440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1451C-7B6C-4C56-A74A-808F187B0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UML</a:t>
            </a:r>
            <a:r>
              <a:rPr lang="en-US"/>
              <a:t>: More State Diagram Notations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E441EC-2331-E8F8-4CC5-83F6C89A4D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2551176" cy="3748193"/>
          </a:xfrm>
        </p:spPr>
        <p:txBody>
          <a:bodyPr/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/>
              <a:t>Composite States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/>
              <a:t>Self-transitions</a:t>
            </a:r>
          </a:p>
        </p:txBody>
      </p:sp>
      <p:pic>
        <p:nvPicPr>
          <p:cNvPr id="5122" name="Picture 2" descr="Composite State Example">
            <a:extLst>
              <a:ext uri="{FF2B5EF4-FFF2-40B4-BE49-F238E27FC236}">
                <a16:creationId xmlns:a16="http://schemas.microsoft.com/office/drawing/2014/main" id="{9161A017-FC7B-BE6D-7CB8-1BE487A34A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56" b="17701"/>
          <a:stretch/>
        </p:blipFill>
        <p:spPr bwMode="auto">
          <a:xfrm>
            <a:off x="5236845" y="2011172"/>
            <a:ext cx="5498211" cy="2042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UML State Diagram: A Useful Guide - Edraw">
            <a:extLst>
              <a:ext uri="{FF2B5EF4-FFF2-40B4-BE49-F238E27FC236}">
                <a16:creationId xmlns:a16="http://schemas.microsoft.com/office/drawing/2014/main" id="{92FAD2A5-36A2-36BA-2322-E7FB605D69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58" b="10712"/>
          <a:stretch/>
        </p:blipFill>
        <p:spPr bwMode="auto">
          <a:xfrm>
            <a:off x="1188719" y="4053825"/>
            <a:ext cx="6868351" cy="2309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66686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1451C-7B6C-4C56-A74A-808F187B0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792389"/>
          </a:xfrm>
        </p:spPr>
        <p:txBody>
          <a:bodyPr/>
          <a:lstStyle/>
          <a:p>
            <a:r>
              <a:rPr lang="en-US" dirty="0"/>
              <a:t>UML</a:t>
            </a:r>
            <a:r>
              <a:rPr lang="en-US"/>
              <a:t>: State Diagram Example</a:t>
            </a:r>
            <a:endParaRPr lang="en-US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0C16D3AB-593F-3282-7737-7F9258697DF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007" y="1078992"/>
            <a:ext cx="8877051" cy="5294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866437F-0531-2235-DD86-3B1EE78F8598}"/>
              </a:ext>
            </a:extLst>
          </p:cNvPr>
          <p:cNvSpPr/>
          <p:nvPr/>
        </p:nvSpPr>
        <p:spPr>
          <a:xfrm>
            <a:off x="9966960" y="1691640"/>
            <a:ext cx="1298448" cy="5394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176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">
      <a:dk1>
        <a:srgbClr val="000000"/>
      </a:dk1>
      <a:lt1>
        <a:srgbClr val="FFFFFF"/>
      </a:lt1>
      <a:dk2>
        <a:srgbClr val="243541"/>
      </a:dk2>
      <a:lt2>
        <a:srgbClr val="E2E5E8"/>
      </a:lt2>
      <a:accent1>
        <a:srgbClr val="E88B33"/>
      </a:accent1>
      <a:accent2>
        <a:srgbClr val="AEA33A"/>
      </a:accent2>
      <a:accent3>
        <a:srgbClr val="8CAB4A"/>
      </a:accent3>
      <a:accent4>
        <a:srgbClr val="57B636"/>
      </a:accent4>
      <a:accent5>
        <a:srgbClr val="2EBA43"/>
      </a:accent5>
      <a:accent6>
        <a:srgbClr val="33B67D"/>
      </a:accent6>
      <a:hlink>
        <a:srgbClr val="5F84A8"/>
      </a:hlink>
      <a:folHlink>
        <a:srgbClr val="7F7F7F"/>
      </a:folHlink>
    </a:clrScheme>
    <a:fontScheme name="Retrospect">
      <a:majorFont>
        <a:latin typeface="Georgia Pro Cond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peak Pro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16377351-63A1-4C2E-8C9A-66CDD70F16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1F006B4-A9E1-4F39-85C8-FB836F91934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F3CD65D-61A5-43C9-A837-6EC73C7DA8AB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4861</TotalTime>
  <Words>445</Words>
  <Application>Microsoft Office PowerPoint</Application>
  <PresentationFormat>Widescreen</PresentationFormat>
  <Paragraphs>95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Georgia Pro Cond Light</vt:lpstr>
      <vt:lpstr>Speak Pro</vt:lpstr>
      <vt:lpstr>Wingdings</vt:lpstr>
      <vt:lpstr>RetrospectVTI</vt:lpstr>
      <vt:lpstr>COMP 2000 Object-Oriented Design</vt:lpstr>
      <vt:lpstr>ALERTS</vt:lpstr>
      <vt:lpstr>UML: State Diagrams</vt:lpstr>
      <vt:lpstr>UML: State Diagrams</vt:lpstr>
      <vt:lpstr>UML: State Diagram Example</vt:lpstr>
      <vt:lpstr>UML: More State Diagram Notations</vt:lpstr>
      <vt:lpstr>UML: More State Diagram Notations</vt:lpstr>
      <vt:lpstr>UML: More State Diagram Notations</vt:lpstr>
      <vt:lpstr>UML: State Diagram Example</vt:lpstr>
      <vt:lpstr>3 basic building blocks of UML – Diagrams </vt:lpstr>
      <vt:lpstr>Summary and Tools</vt:lpstr>
      <vt:lpstr>Next Time...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 2000 Object-Oriented Design</dc:title>
  <dc:creator>Stucki, David</dc:creator>
  <cp:lastModifiedBy>David Stucki</cp:lastModifiedBy>
  <cp:revision>161</cp:revision>
  <dcterms:created xsi:type="dcterms:W3CDTF">2021-02-01T03:59:21Z</dcterms:created>
  <dcterms:modified xsi:type="dcterms:W3CDTF">2024-03-30T17:40:22Z</dcterms:modified>
</cp:coreProperties>
</file>