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66" r:id="rId5"/>
    <p:sldId id="311" r:id="rId6"/>
    <p:sldId id="374" r:id="rId7"/>
    <p:sldId id="375" r:id="rId8"/>
    <p:sldId id="380" r:id="rId9"/>
    <p:sldId id="381" r:id="rId10"/>
    <p:sldId id="382" r:id="rId11"/>
    <p:sldId id="383" r:id="rId12"/>
    <p:sldId id="376" r:id="rId13"/>
    <p:sldId id="377" r:id="rId14"/>
    <p:sldId id="378" r:id="rId15"/>
    <p:sldId id="379" r:id="rId16"/>
    <p:sldId id="384" r:id="rId17"/>
    <p:sldId id="385" r:id="rId18"/>
    <p:sldId id="3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draw.com/uml-diagram/" TargetMode="External"/><Relationship Id="rId2" Type="http://schemas.openxmlformats.org/officeDocument/2006/relationships/hyperlink" Target="https://www.geeksforgeeks.org/conceptual-model-of-the-unified-modeling-language-um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>
            <a:extLst>
              <a:ext uri="{FF2B5EF4-FFF2-40B4-BE49-F238E27FC236}">
                <a16:creationId xmlns:a16="http://schemas.microsoft.com/office/drawing/2014/main" id="{609B84F7-A067-4FE2-827B-4EBC41A9EC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229967"/>
            <a:ext cx="3362794" cy="352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D06F28-187D-44C6-9884-E4070EDFD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72" y="3039308"/>
            <a:ext cx="718047" cy="231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UML: Sequence Diagram Examples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871846DD-CF5B-4A49-85BF-120F3B64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533" y="4788984"/>
            <a:ext cx="12618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/>
              <a:t>Shows</a:t>
            </a:r>
          </a:p>
          <a:p>
            <a:pPr eaLnBrk="1" hangingPunct="1"/>
            <a:r>
              <a:rPr lang="en-US" altLang="en-US" sz="1800" dirty="0"/>
              <a:t>Destruction</a:t>
            </a:r>
          </a:p>
          <a:p>
            <a:pPr eaLnBrk="1" hangingPunct="1"/>
            <a:r>
              <a:rPr lang="en-US" altLang="en-US" sz="1800" dirty="0"/>
              <a:t>of b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A7D59588-3FC8-49E2-8CE3-70FDE6B1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533" y="2493812"/>
            <a:ext cx="1377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/>
              <a:t>Shows</a:t>
            </a:r>
          </a:p>
          <a:p>
            <a:pPr eaLnBrk="1" hangingPunct="1"/>
            <a:r>
              <a:rPr lang="en-US" altLang="en-US" sz="1800" dirty="0"/>
              <a:t>Construction</a:t>
            </a:r>
          </a:p>
          <a:p>
            <a:pPr eaLnBrk="1" hangingPunct="1"/>
            <a:r>
              <a:rPr lang="en-US" altLang="en-US" sz="1800" dirty="0"/>
              <a:t>of b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DDBDF63E-C23E-4E66-9302-1A36286D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80" y="2073764"/>
            <a:ext cx="40005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DFE5E45-9C2A-49F8-ADD4-89FFB04DED2D}"/>
              </a:ext>
            </a:extLst>
          </p:cNvPr>
          <p:cNvSpPr txBox="1"/>
          <p:nvPr/>
        </p:nvSpPr>
        <p:spPr>
          <a:xfrm>
            <a:off x="6484585" y="5709351"/>
            <a:ext cx="4951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/>
              <a:t>Slanted Lines show propagation delay of messages</a:t>
            </a:r>
          </a:p>
          <a:p>
            <a:pPr eaLnBrk="1" hangingPunct="1"/>
            <a:r>
              <a:rPr lang="en-US" altLang="en-US" dirty="0"/>
              <a:t>Good for modeling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13635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UML: Alarm System Sequence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390053" cy="3760891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When the alarm goes off, it rings the alarm, puts a message on the display, notifies the monitoring service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E3ECDF4-CA02-4E68-AD4F-5D8EF8F8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67" y="2108200"/>
            <a:ext cx="6295813" cy="41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6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3100"/>
              <a:t>UML: Hotel Reservation Sequence Diagram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Diagram&#10;&#10;Description automatically generated">
            <a:extLst>
              <a:ext uri="{FF2B5EF4-FFF2-40B4-BE49-F238E27FC236}">
                <a16:creationId xmlns:a16="http://schemas.microsoft.com/office/drawing/2014/main" id="{F39B6972-E7D8-43BC-B456-88174669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60" y="864315"/>
            <a:ext cx="8033529" cy="47598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3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7259249" cy="609257"/>
          </a:xfrm>
        </p:spPr>
        <p:txBody>
          <a:bodyPr>
            <a:normAutofit/>
          </a:bodyPr>
          <a:lstStyle/>
          <a:p>
            <a:r>
              <a:rPr lang="en-US" sz="3100"/>
              <a:t>UML: Sequence Diagram Example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Lightbox">
            <a:extLst>
              <a:ext uri="{FF2B5EF4-FFF2-40B4-BE49-F238E27FC236}">
                <a16:creationId xmlns:a16="http://schemas.microsoft.com/office/drawing/2014/main" id="{D940C9B1-FC6A-5A7C-D797-B3F87670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2" y="1480558"/>
            <a:ext cx="952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3100"/>
              <a:t>UML: ATM Sequence Diagram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50" name="Picture 2" descr="sequence diagram for an atm system">
            <a:extLst>
              <a:ext uri="{FF2B5EF4-FFF2-40B4-BE49-F238E27FC236}">
                <a16:creationId xmlns:a16="http://schemas.microsoft.com/office/drawing/2014/main" id="{430B46FA-B67A-C25B-47F7-D8C70921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97" y="0"/>
            <a:ext cx="4246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09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Finish UML</a:t>
            </a:r>
            <a:endParaRPr lang="en-US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451592" cy="3760891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/>
              <a:t>Read </a:t>
            </a:r>
            <a:r>
              <a:rPr lang="en-US" sz="2200">
                <a:hlinkClick r:id="rId2"/>
              </a:rPr>
              <a:t>https://www.geeksforgeeks.org/conceptual-model-of-the-unified-modeling-language-uml/</a:t>
            </a:r>
            <a:br>
              <a:rPr lang="en-US" sz="2200"/>
            </a:br>
            <a:r>
              <a:rPr lang="en-US" sz="2200">
                <a:solidFill>
                  <a:srgbClr val="FF0000"/>
                </a:solidFill>
              </a:rPr>
              <a:t>(including the linked pages for each of the diagram types)</a:t>
            </a:r>
            <a:endParaRPr lang="en-US" sz="2800" b="1" i="1">
              <a:solidFill>
                <a:srgbClr val="FF0000"/>
              </a:solidFill>
            </a:endParaRPr>
          </a:p>
          <a:p>
            <a:pPr lvl="1"/>
            <a:r>
              <a:rPr lang="en-US" sz="2800"/>
              <a:t>Read SmartDraw's documentation and tutorials about UML </a:t>
            </a:r>
            <a:br>
              <a:rPr lang="en-US" sz="2800"/>
            </a:br>
            <a:r>
              <a:rPr lang="en-US" sz="2200">
                <a:solidFill>
                  <a:srgbClr val="FF0000"/>
                </a:solidFill>
              </a:rPr>
              <a:t>(including all the 'Learn More' links)</a:t>
            </a:r>
            <a:r>
              <a:rPr lang="en-US" sz="2800"/>
              <a:t> at </a:t>
            </a:r>
            <a:r>
              <a:rPr lang="en-US" sz="2200">
                <a:hlinkClick r:id="rId3"/>
              </a:rPr>
              <a:t>https://www.smartdraw.com/uml-diagram/</a:t>
            </a:r>
            <a:endParaRPr lang="en-US" sz="2000" b="1">
              <a:solidFill>
                <a:srgbClr val="FF0000"/>
              </a:solidFill>
            </a:endParaRPr>
          </a:p>
          <a:p>
            <a:pPr lvl="1"/>
            <a:endParaRPr lang="en-US" sz="2800"/>
          </a:p>
          <a:p>
            <a:pPr lvl="1"/>
            <a:r>
              <a:rPr lang="en-US" sz="2200"/>
              <a:t>Lab 10.1 is due tomorrow before 11:59pm</a:t>
            </a:r>
          </a:p>
          <a:p>
            <a:pPr lvl="1"/>
            <a:r>
              <a:rPr lang="en-US" sz="2200"/>
              <a:t>Lab 10.2 will be available Friday morning and due next Thursday before 11:59pm</a:t>
            </a:r>
          </a:p>
          <a:p>
            <a:pPr lvl="1"/>
            <a:r>
              <a:rPr lang="en-US" sz="2200"/>
              <a:t>Lab 10.3 will be available next Tuesday and due Friday, April 19 before 11:59pm</a:t>
            </a:r>
            <a:endParaRPr lang="en-US" sz="2200" dirty="0"/>
          </a:p>
          <a:p>
            <a:pPr lvl="1"/>
            <a:r>
              <a:rPr lang="en-US" sz="2800" dirty="0"/>
              <a:t>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UML: Object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Derived from Class Diagrams</a:t>
            </a:r>
          </a:p>
          <a:p>
            <a:pPr lvl="2"/>
            <a:r>
              <a:rPr lang="en-US" sz="2000" dirty="0"/>
              <a:t>Not surprising since objects are derived from classes</a:t>
            </a:r>
          </a:p>
          <a:p>
            <a:pPr lvl="1"/>
            <a:r>
              <a:rPr lang="en-US" sz="2400" dirty="0"/>
              <a:t>Static vs. Dynamic Design</a:t>
            </a:r>
          </a:p>
          <a:p>
            <a:pPr lvl="2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Static design describes code structure and state references between classes</a:t>
            </a:r>
          </a:p>
          <a:p>
            <a:pPr marL="914400" lvl="2" indent="-182563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Class relations</a:t>
            </a:r>
          </a:p>
          <a:p>
            <a:pPr marL="914400" lvl="2" indent="-182563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Doesn't change with time, or take time into account</a:t>
            </a:r>
          </a:p>
          <a:p>
            <a:pPr lvl="2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Dynamic design shows communication between objects</a:t>
            </a:r>
          </a:p>
          <a:p>
            <a:pPr marL="914400" lvl="2" indent="-182563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Can follow sequences of events</a:t>
            </a:r>
          </a:p>
          <a:p>
            <a:pPr marL="914400" lvl="2" indent="-182563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May vary based on execution scenario (use case)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F4F31-F51C-42E9-89F4-F76F97054EB7}"/>
              </a:ext>
            </a:extLst>
          </p:cNvPr>
          <p:cNvSpPr txBox="1"/>
          <p:nvPr/>
        </p:nvSpPr>
        <p:spPr>
          <a:xfrm rot="1166069">
            <a:off x="233984" y="3803980"/>
            <a:ext cx="160467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Class Diagrams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D9FE9-72F1-435D-90D4-7ED7D58ED14B}"/>
              </a:ext>
            </a:extLst>
          </p:cNvPr>
          <p:cNvSpPr txBox="1"/>
          <p:nvPr/>
        </p:nvSpPr>
        <p:spPr>
          <a:xfrm rot="1166069">
            <a:off x="116681" y="4985344"/>
            <a:ext cx="173906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Object Diagrams</a:t>
            </a:r>
          </a:p>
        </p:txBody>
      </p:sp>
    </p:spTree>
    <p:extLst>
      <p:ext uri="{BB962C8B-B14F-4D97-AF65-F5344CB8AC3E}">
        <p14:creationId xmlns:p14="http://schemas.microsoft.com/office/powerpoint/2010/main" val="21341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UML: Object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Format</a:t>
            </a:r>
          </a:p>
          <a:p>
            <a:pPr lvl="2"/>
            <a:r>
              <a:rPr lang="en-US" sz="2000" dirty="0"/>
              <a:t>Two sections (rather than three)</a:t>
            </a:r>
          </a:p>
          <a:p>
            <a:pPr lvl="2"/>
            <a:r>
              <a:rPr lang="en-US" sz="2000" dirty="0"/>
              <a:t>Instance name: Class name</a:t>
            </a:r>
          </a:p>
          <a:p>
            <a:pPr lvl="2"/>
            <a:r>
              <a:rPr lang="en-US" sz="2000" dirty="0"/>
              <a:t>Attributes &amp; Values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B83562F-DE28-4AE1-80A4-DB147CFC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994996"/>
            <a:ext cx="4323809" cy="149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C8B63B2-3BA3-45FA-AE18-FB2C1D6ED9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02" y="2120901"/>
            <a:ext cx="5236278" cy="374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A0D163AC-0423-4BD5-927D-FB9A79698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020" y="5852750"/>
            <a:ext cx="5171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Association type and message type can be added</a:t>
            </a:r>
          </a:p>
        </p:txBody>
      </p:sp>
    </p:spTree>
    <p:extLst>
      <p:ext uri="{BB962C8B-B14F-4D97-AF65-F5344CB8AC3E}">
        <p14:creationId xmlns:p14="http://schemas.microsoft.com/office/powerpoint/2010/main" val="4240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UML: </a:t>
            </a:r>
            <a:r>
              <a:rPr lang="en-US"/>
              <a:t>Object Diagram Example</a:t>
            </a:r>
            <a:endParaRPr lang="en-US" dirty="0"/>
          </a:p>
        </p:txBody>
      </p:sp>
      <p:pic>
        <p:nvPicPr>
          <p:cNvPr id="1026" name="Picture 2" descr="Object Diagram at a Glance">
            <a:extLst>
              <a:ext uri="{FF2B5EF4-FFF2-40B4-BE49-F238E27FC236}">
                <a16:creationId xmlns:a16="http://schemas.microsoft.com/office/drawing/2014/main" id="{F5BE9074-FABE-BF3D-0FFC-B70EE5C3E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31" y="3310128"/>
            <a:ext cx="8097721" cy="27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5BAE9A-34D1-A1B6-605C-B265F51A6A2C}"/>
              </a:ext>
            </a:extLst>
          </p:cNvPr>
          <p:cNvSpPr txBox="1"/>
          <p:nvPr/>
        </p:nvSpPr>
        <p:spPr>
          <a:xfrm>
            <a:off x="1938528" y="2157984"/>
            <a:ext cx="500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Class diagram </a:t>
            </a:r>
            <a:r>
              <a:rPr lang="en-US" sz="2800">
                <a:sym typeface="Symbol" panose="05050102010706020507" pitchFamily="18" charset="2"/>
              </a:rPr>
              <a:t></a:t>
            </a:r>
            <a:r>
              <a:rPr lang="en-US" sz="2800">
                <a:sym typeface="Wingdings" panose="05000000000000000000" pitchFamily="2" charset="2"/>
              </a:rPr>
              <a:t> Object diagram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7653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UML: </a:t>
            </a:r>
            <a:r>
              <a:rPr lang="en-US"/>
              <a:t>Object Diagram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3E73E-1788-0C89-B6E4-57F6DD9C1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9575482" cy="1110487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Class diagram </a:t>
            </a:r>
            <a:r>
              <a:rPr lang="en-US" sz="2800">
                <a:sym typeface="Symbol" panose="05050102010706020507" pitchFamily="18" charset="2"/>
              </a:rPr>
              <a:t></a:t>
            </a:r>
            <a:r>
              <a:rPr lang="en-US" sz="2800">
                <a:sym typeface="Wingdings" panose="05000000000000000000" pitchFamily="2" charset="2"/>
              </a:rPr>
              <a:t> Object diagram</a:t>
            </a:r>
            <a:endParaRPr lang="en-US" sz="2800"/>
          </a:p>
        </p:txBody>
      </p:sp>
      <p:pic>
        <p:nvPicPr>
          <p:cNvPr id="2050" name="Picture 2" descr="Class Diagram to Object Diagram">
            <a:extLst>
              <a:ext uri="{FF2B5EF4-FFF2-40B4-BE49-F238E27FC236}">
                <a16:creationId xmlns:a16="http://schemas.microsoft.com/office/drawing/2014/main" id="{EDDFBBDD-82D5-AEEA-6618-5C42AD65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3007043"/>
            <a:ext cx="91535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2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UML: </a:t>
            </a:r>
            <a:r>
              <a:rPr lang="en-US"/>
              <a:t>Object Diagram Examples</a:t>
            </a:r>
            <a:endParaRPr lang="en-US" dirty="0"/>
          </a:p>
        </p:txBody>
      </p:sp>
      <p:pic>
        <p:nvPicPr>
          <p:cNvPr id="3074" name="Picture 2" descr="Object Diagram - Bank Account Example">
            <a:extLst>
              <a:ext uri="{FF2B5EF4-FFF2-40B4-BE49-F238E27FC236}">
                <a16:creationId xmlns:a16="http://schemas.microsoft.com/office/drawing/2014/main" id="{99B256EB-E160-D691-84EA-EDC3040C0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98026"/>
            <a:ext cx="5204460" cy="27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ject Diagram - Class Titles">
            <a:extLst>
              <a:ext uri="{FF2B5EF4-FFF2-40B4-BE49-F238E27FC236}">
                <a16:creationId xmlns:a16="http://schemas.microsoft.com/office/drawing/2014/main" id="{83405004-3297-1453-FF6B-5837E599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82" y="1998026"/>
            <a:ext cx="4776978" cy="286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8381"/>
          </a:xfrm>
        </p:spPr>
        <p:txBody>
          <a:bodyPr/>
          <a:lstStyle/>
          <a:p>
            <a:r>
              <a:rPr lang="en-US" dirty="0"/>
              <a:t>UML: </a:t>
            </a:r>
            <a:r>
              <a:rPr lang="en-US"/>
              <a:t>Object Diagram Example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CC6AB7E-9FF5-AE14-E9E0-14F04F25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014984"/>
            <a:ext cx="10058400" cy="569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UML: Sequence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Describes the collaboration or interactions of objects over time</a:t>
            </a:r>
          </a:p>
          <a:p>
            <a:pPr lvl="2"/>
            <a:r>
              <a:rPr lang="en-US" sz="2000" dirty="0"/>
              <a:t>Indicates what messages are sent and when</a:t>
            </a:r>
          </a:p>
          <a:p>
            <a:pPr lvl="2"/>
            <a:r>
              <a:rPr lang="en-US" sz="2000" dirty="0"/>
              <a:t>Time progresses from top to bottom</a:t>
            </a:r>
          </a:p>
          <a:p>
            <a:pPr lvl="2"/>
            <a:r>
              <a:rPr lang="en-US" sz="2000" dirty="0"/>
              <a:t>Objects involved are listed left to right</a:t>
            </a:r>
          </a:p>
          <a:p>
            <a:pPr lvl="2"/>
            <a:r>
              <a:rPr lang="en-US" sz="2000" dirty="0"/>
              <a:t>Messages are sent left to right between objects in sequence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69916FE-51FE-4E0B-BC85-E7E8C48ED693}"/>
              </a:ext>
            </a:extLst>
          </p:cNvPr>
          <p:cNvGrpSpPr/>
          <p:nvPr/>
        </p:nvGrpSpPr>
        <p:grpSpPr>
          <a:xfrm>
            <a:off x="5737016" y="2120900"/>
            <a:ext cx="6159396" cy="4201858"/>
            <a:chOff x="0" y="1371600"/>
            <a:chExt cx="7863914" cy="5364656"/>
          </a:xfrm>
        </p:grpSpPr>
        <p:pic>
          <p:nvPicPr>
            <p:cNvPr id="58" name="Picture 5" descr="sequencediag">
              <a:extLst>
                <a:ext uri="{FF2B5EF4-FFF2-40B4-BE49-F238E27FC236}">
                  <a16:creationId xmlns:a16="http://schemas.microsoft.com/office/drawing/2014/main" id="{92204A45-0B96-45F5-8973-A73420EE2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4876800" cy="366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Line 6">
              <a:extLst>
                <a:ext uri="{FF2B5EF4-FFF2-40B4-BE49-F238E27FC236}">
                  <a16:creationId xmlns:a16="http://schemas.microsoft.com/office/drawing/2014/main" id="{B804DC0D-96BA-420F-B80D-7C39BC3C2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2133600"/>
              <a:ext cx="685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7">
              <a:extLst>
                <a:ext uri="{FF2B5EF4-FFF2-40B4-BE49-F238E27FC236}">
                  <a16:creationId xmlns:a16="http://schemas.microsoft.com/office/drawing/2014/main" id="{01048E86-45DC-4FDC-826D-B61689552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371600"/>
              <a:ext cx="1697048" cy="90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Actor from</a:t>
              </a:r>
            </a:p>
            <a:p>
              <a:pPr eaLnBrk="1" hangingPunct="1"/>
              <a:r>
                <a:rPr lang="en-US" altLang="en-US" sz="2000" dirty="0"/>
                <a:t>Use Case</a:t>
              </a:r>
            </a:p>
          </p:txBody>
        </p:sp>
        <p:sp>
          <p:nvSpPr>
            <p:cNvPr id="61" name="Line 8">
              <a:extLst>
                <a:ext uri="{FF2B5EF4-FFF2-40B4-BE49-F238E27FC236}">
                  <a16:creationId xmlns:a16="http://schemas.microsoft.com/office/drawing/2014/main" id="{AB70B580-6ECC-4DE6-8081-FB6DE579D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5400" y="2209800"/>
              <a:ext cx="1828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9">
              <a:extLst>
                <a:ext uri="{FF2B5EF4-FFF2-40B4-BE49-F238E27FC236}">
                  <a16:creationId xmlns:a16="http://schemas.microsoft.com/office/drawing/2014/main" id="{D2C86F9A-1780-4F9C-8AD2-5113C7C5E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1676400"/>
              <a:ext cx="1234514" cy="51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Objects</a:t>
              </a:r>
            </a:p>
          </p:txBody>
        </p:sp>
        <p:sp>
          <p:nvSpPr>
            <p:cNvPr id="63" name="Text Box 10">
              <a:extLst>
                <a:ext uri="{FF2B5EF4-FFF2-40B4-BE49-F238E27FC236}">
                  <a16:creationId xmlns:a16="http://schemas.microsoft.com/office/drawing/2014/main" id="{9A856A89-B163-4182-8AA1-7442B2B08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2525" y="3440113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/>
                <a:t>1</a:t>
              </a:r>
            </a:p>
          </p:txBody>
        </p:sp>
        <p:sp>
          <p:nvSpPr>
            <p:cNvPr id="64" name="Text Box 11">
              <a:extLst>
                <a:ext uri="{FF2B5EF4-FFF2-40B4-BE49-F238E27FC236}">
                  <a16:creationId xmlns:a16="http://schemas.microsoft.com/office/drawing/2014/main" id="{CF2088FC-708A-47F1-AAC1-18FF525C9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41910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/>
                <a:t>2</a:t>
              </a:r>
            </a:p>
          </p:txBody>
        </p:sp>
        <p:sp>
          <p:nvSpPr>
            <p:cNvPr id="65" name="Text Box 12">
              <a:extLst>
                <a:ext uri="{FF2B5EF4-FFF2-40B4-BE49-F238E27FC236}">
                  <a16:creationId xmlns:a16="http://schemas.microsoft.com/office/drawing/2014/main" id="{6091DF40-9FA8-449E-945D-E9BF951FE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3434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/>
                <a:t>3</a:t>
              </a:r>
            </a:p>
          </p:txBody>
        </p:sp>
        <p:sp>
          <p:nvSpPr>
            <p:cNvPr id="66" name="Text Box 13">
              <a:extLst>
                <a:ext uri="{FF2B5EF4-FFF2-40B4-BE49-F238E27FC236}">
                  <a16:creationId xmlns:a16="http://schemas.microsoft.com/office/drawing/2014/main" id="{470BC394-AB68-4873-A61B-EDA5AA84B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49530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/>
                <a:t>4</a:t>
              </a:r>
            </a:p>
          </p:txBody>
        </p:sp>
        <p:sp>
          <p:nvSpPr>
            <p:cNvPr id="67" name="Text Box 14">
              <a:extLst>
                <a:ext uri="{FF2B5EF4-FFF2-40B4-BE49-F238E27FC236}">
                  <a16:creationId xmlns:a16="http://schemas.microsoft.com/office/drawing/2014/main" id="{66D56382-431B-49D1-A2C4-6CF946DDC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26" y="5908676"/>
              <a:ext cx="1269308" cy="51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Lifeline</a:t>
              </a: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11F0C2C2-5AB5-4F99-8926-924C77BFE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5791200"/>
              <a:ext cx="457200" cy="381000"/>
            </a:xfrm>
            <a:custGeom>
              <a:avLst/>
              <a:gdLst>
                <a:gd name="T0" fmla="*/ 0 w 288"/>
                <a:gd name="T1" fmla="*/ 240 h 240"/>
                <a:gd name="T2" fmla="*/ 144 w 288"/>
                <a:gd name="T3" fmla="*/ 192 h 240"/>
                <a:gd name="T4" fmla="*/ 240 w 288"/>
                <a:gd name="T5" fmla="*/ 96 h 240"/>
                <a:gd name="T6" fmla="*/ 288 w 288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240"/>
                  </a:moveTo>
                  <a:cubicBezTo>
                    <a:pt x="52" y="228"/>
                    <a:pt x="104" y="216"/>
                    <a:pt x="144" y="192"/>
                  </a:cubicBezTo>
                  <a:cubicBezTo>
                    <a:pt x="184" y="168"/>
                    <a:pt x="216" y="128"/>
                    <a:pt x="240" y="96"/>
                  </a:cubicBezTo>
                  <a:cubicBezTo>
                    <a:pt x="264" y="64"/>
                    <a:pt x="276" y="32"/>
                    <a:pt x="28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Text Box 16">
              <a:extLst>
                <a:ext uri="{FF2B5EF4-FFF2-40B4-BE49-F238E27FC236}">
                  <a16:creationId xmlns:a16="http://schemas.microsoft.com/office/drawing/2014/main" id="{D43A54E8-46B0-41E6-B1C8-54DFA0007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525" y="5832474"/>
              <a:ext cx="3391640" cy="90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Calls = Solid Lines</a:t>
              </a:r>
            </a:p>
            <a:p>
              <a:pPr eaLnBrk="1" hangingPunct="1"/>
              <a:r>
                <a:rPr lang="en-US" altLang="en-US" sz="2000" dirty="0"/>
                <a:t>Returns = Dashed Lines</a:t>
              </a:r>
            </a:p>
          </p:txBody>
        </p:sp>
        <p:sp>
          <p:nvSpPr>
            <p:cNvPr id="70" name="Text Box 18">
              <a:extLst>
                <a:ext uri="{FF2B5EF4-FFF2-40B4-BE49-F238E27FC236}">
                  <a16:creationId xmlns:a16="http://schemas.microsoft.com/office/drawing/2014/main" id="{04699C89-1D0B-4B5E-937F-23C036619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67200"/>
              <a:ext cx="1615184" cy="51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Activation</a:t>
              </a:r>
            </a:p>
          </p:txBody>
        </p:sp>
        <p:sp>
          <p:nvSpPr>
            <p:cNvPr id="71" name="AutoShape 19">
              <a:extLst>
                <a:ext uri="{FF2B5EF4-FFF2-40B4-BE49-F238E27FC236}">
                  <a16:creationId xmlns:a16="http://schemas.microsoft.com/office/drawing/2014/main" id="{81C207B8-B2A1-43D3-98F2-03F2F7F94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3505200"/>
              <a:ext cx="304800" cy="1981200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915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4836</TotalTime>
  <Words>362</Words>
  <Application>Microsoft Office PowerPoint</Application>
  <PresentationFormat>Widescreen</PresentationFormat>
  <Paragraphs>69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 Pro Cond Light</vt:lpstr>
      <vt:lpstr>Speak Pro</vt:lpstr>
      <vt:lpstr>Symbol</vt:lpstr>
      <vt:lpstr>Wingdings</vt:lpstr>
      <vt:lpstr>RetrospectVTI</vt:lpstr>
      <vt:lpstr>COMP 2000 Object-Oriented Design</vt:lpstr>
      <vt:lpstr>ALERTS</vt:lpstr>
      <vt:lpstr>UML: Object Diagrams</vt:lpstr>
      <vt:lpstr>UML: Object Diagrams</vt:lpstr>
      <vt:lpstr>UML: Object Diagram Example</vt:lpstr>
      <vt:lpstr>UML: Object Diagram Example</vt:lpstr>
      <vt:lpstr>UML: Object Diagram Examples</vt:lpstr>
      <vt:lpstr>UML: Object Diagram Example</vt:lpstr>
      <vt:lpstr>UML: Sequence Diagrams</vt:lpstr>
      <vt:lpstr>UML: Sequence Diagram Examples</vt:lpstr>
      <vt:lpstr>UML: Alarm System Sequence Diagram</vt:lpstr>
      <vt:lpstr>UML: Hotel Reservation Sequence Diagram</vt:lpstr>
      <vt:lpstr>UML: Sequence Diagram Example</vt:lpstr>
      <vt:lpstr>UML: ATM Sequence Diagram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162</cp:revision>
  <dcterms:created xsi:type="dcterms:W3CDTF">2021-02-01T03:59:21Z</dcterms:created>
  <dcterms:modified xsi:type="dcterms:W3CDTF">2024-03-30T15:47:32Z</dcterms:modified>
</cp:coreProperties>
</file>