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9"/>
  </p:notesMasterIdLst>
  <p:sldIdLst>
    <p:sldId id="266" r:id="rId5"/>
    <p:sldId id="311" r:id="rId6"/>
    <p:sldId id="257" r:id="rId7"/>
    <p:sldId id="258" r:id="rId8"/>
    <p:sldId id="259" r:id="rId9"/>
    <p:sldId id="281" r:id="rId10"/>
    <p:sldId id="282" r:id="rId11"/>
    <p:sldId id="318" r:id="rId12"/>
    <p:sldId id="319" r:id="rId13"/>
    <p:sldId id="283" r:id="rId14"/>
    <p:sldId id="285" r:id="rId15"/>
    <p:sldId id="362" r:id="rId16"/>
    <p:sldId id="614" r:id="rId17"/>
    <p:sldId id="299" r:id="rId18"/>
    <p:sldId id="305" r:id="rId19"/>
    <p:sldId id="320" r:id="rId20"/>
    <p:sldId id="306" r:id="rId21"/>
    <p:sldId id="365" r:id="rId22"/>
    <p:sldId id="615" r:id="rId23"/>
    <p:sldId id="264" r:id="rId24"/>
    <p:sldId id="332" r:id="rId25"/>
    <p:sldId id="324" r:id="rId26"/>
    <p:sldId id="327" r:id="rId27"/>
    <p:sldId id="34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8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7EBAA6-A8A6-4F4F-ADFF-F439DDC1D962}" v="5" dt="2023-04-07T03:35:41.0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33" autoAdjust="0"/>
    <p:restoredTop sz="94619" autoAdjust="0"/>
  </p:normalViewPr>
  <p:slideViewPr>
    <p:cSldViewPr snapToGrid="0">
      <p:cViewPr varScale="1">
        <p:scale>
          <a:sx n="105" d="100"/>
          <a:sy n="105" d="100"/>
        </p:scale>
        <p:origin x="10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05DE3-FFF9-4227-9AD0-2239B4C4B670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2ED59-7496-4E0E-A218-8EFCDC52B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5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2ED59-7496-4E0E-A218-8EFCDC52B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61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BEAF9029-0DF5-4243-B706-9FAA596CBC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DBD6EF8-91A9-4316-9C4F-FC4B2C319388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557E33EF-AD13-47EF-AB3F-6AECD8A380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2317FB4E-892A-4732-98F7-60B0B785A7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B2364BE-2502-426D-A2FD-65820AA610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1F393D-93D5-40AB-B4DC-45C838FE2A46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79202" name="Rectangle 2">
            <a:extLst>
              <a:ext uri="{FF2B5EF4-FFF2-40B4-BE49-F238E27FC236}">
                <a16:creationId xmlns:a16="http://schemas.microsoft.com/office/drawing/2014/main" id="{6247864E-3564-4673-969B-1896367481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400800" cy="3600450"/>
          </a:xfrm>
          <a:ln/>
        </p:spPr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2520D23D-0F79-4F3E-B4EC-BD5F639822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7BF58BC-93C7-49D8-AF73-B1AB2E6EFC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EBC85D-3FB9-4282-81DE-4B1A7F4CAEAE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A0C75C9C-7E53-4C81-BE3D-CC2878C5C5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400800" cy="3600450"/>
          </a:xfrm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FA53CADE-5B52-4903-969D-06BA18C9A0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5BEEBEC-7B2A-4CC2-96DD-B7158E7BC4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6BC076-45F7-4CA6-806A-1A4ABDD9ECB5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2DAB7190-8507-414E-B339-D44988E78F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400800" cy="3600450"/>
          </a:xfrm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E9C52973-C907-44ED-A817-A7ED22F95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EE58978-9616-460C-8A82-D2451C87EE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337C7-E2E4-4737-80DB-65920B914EB2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5B2BB1DE-55D5-4431-97A7-1666AF3D07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400800" cy="3600450"/>
          </a:xfrm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C79F5F76-14BA-4FA8-BD9A-F9749F8260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3545017F-6992-4390-B5F9-1AB4F10BCF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015AF0B-099B-4C88-9611-03325D2D4180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35D1BACC-BDE6-448D-8263-4350FFDABE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F7AE455D-A36B-4108-9B9C-0F50FF8382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3719C279-D90B-49FE-B929-06456BAA9F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8533E55-4B63-4544-BB78-9CC06067FF19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3B8A4644-752B-4473-AB2E-C41347AAE0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B4E33ADF-BF03-46B6-9283-F0A18576AD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0B8600E0-8047-426B-9E20-648AAC6A5C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6BAD110-E206-4CE7-953E-FFA8A11DFE5A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461A1E1F-B86C-47A2-B357-3B05CF5BED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214F2C0D-55A2-4EDA-AAE2-65D9DACD6B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2D1ECE4A-ED42-4FAF-AC79-E6AD897BEF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B22558F-9B1B-4E3D-B97A-4ACACF4F9839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940377F4-E906-411C-9559-71ED525E40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54B87A45-6BF0-4908-BA75-0EECB567C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F5169EE4-9DE9-4D63-BB0E-AF1C0AD89F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D5BDF9A-BAA2-4E81-A515-2F90041E497B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2688EFFC-DE5A-4860-8C9A-F66C580F46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5B670435-89C0-4B6B-A5BF-0CDAE57DF9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33CC87A8-5EAE-46CB-BD2C-C8308C14DD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25FAFEB-10BE-4606-B30C-6D158DC0E21B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3540165B-2F9F-47B2-B6A7-FAE631D145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2F917CC5-4160-4A5F-9148-DACFCF7042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39361E40-7D3B-4FD3-B2F1-FE16568816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F4FF7F4-4863-4110-B301-B813C5BCAA32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A4F5E4DA-1236-4546-8AB0-388E1B13EA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A6CFA5C3-239D-4231-8B4C-2F345A95D2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3A4D631B-955C-4FC4-BD5D-2183DB1EEF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50DD098-D4B4-4277-B3C2-7CD800787D18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540945C2-4DA1-444E-A84F-8FFD5CF574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C17600F2-6EFB-4965-B5E6-14BC3B03A0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C485A951-9A56-44A6-B498-63BC29C503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EFBB450-6F57-4169-9454-199659558614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C0B9D5CB-90FE-40C1-BDBF-FC725C1141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D7E4FC98-B36D-4C93-8F72-71E3F87854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852E1875-32F1-4CF2-B4A3-AE76097853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3DB39E-F03C-403C-BE6D-F954B5697CF0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575EDD57-C47E-47FA-888C-167F6416A1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2E602C37-6303-4B28-8B6A-AD7508B52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003D79B5-C10B-4B98-8B43-6A6BCA7103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F23CE65-BC1E-4F15-9561-DA710552604B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3AC6C1DE-3F73-4A6C-BDA0-A90AB85935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644B2568-2A2A-4515-BE88-47CA5A2273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FB150DBE-D718-472D-A3F6-CE2B3CE990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D22473F-B113-4FD7-8EAF-9C3FD004E20E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0BF54971-545E-45C4-A464-C5D629CC1F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D66ED809-57C7-4F64-A215-AA70A2A83A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3/30/2024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3/30/2024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3/30/2024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3/30/2024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3/30/2024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3/30/2024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martdraw.com/uml-diagra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nified_Modeling_Languag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Autofit/>
          </a:bodyPr>
          <a:lstStyle/>
          <a:p>
            <a:r>
              <a:rPr lang="en-US" sz="5400" dirty="0"/>
              <a:t>COMP 2000 Object-Oriented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dirty="0"/>
              <a:t>David J Stucki</a:t>
            </a:r>
          </a:p>
          <a:p>
            <a:r>
              <a:rPr lang="en-US" dirty="0"/>
              <a:t>Otterbein University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C1782CE-1AB8-4E22-BE6B-4006ABA4D0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UML Models, Views, Diagrams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01A0F1E3-885C-4924-9CE0-ED062EC8CA5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UML is a multi-diagrammatic language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Each diagram is a view into a model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/>
              <a:t>Diagram presented from the aspect of a particular stakeholder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/>
              <a:t>Provides a partial representation of the system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/>
              <a:t>Is semantically consistent with other views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E89DA8A-7E1D-433E-8D48-960B1BE77B8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340" y="2286000"/>
            <a:ext cx="6168571" cy="345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19E86E8E-77DD-4F27-ACC3-83966D7E7A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1110" y="639098"/>
            <a:ext cx="3401961" cy="3494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5400">
                <a:solidFill>
                  <a:schemeClr val="tx1">
                    <a:lumMod val="85000"/>
                    <a:lumOff val="15000"/>
                  </a:schemeClr>
                </a:solidFill>
              </a:rPr>
              <a:t>Models, Views, Diagrams</a:t>
            </a:r>
          </a:p>
        </p:txBody>
      </p:sp>
      <p:pic>
        <p:nvPicPr>
          <p:cNvPr id="15363" name="Picture 4" descr="Diagram&#10;&#10;Description automatically generated">
            <a:extLst>
              <a:ext uri="{FF2B5EF4-FFF2-40B4-BE49-F238E27FC236}">
                <a16:creationId xmlns:a16="http://schemas.microsoft.com/office/drawing/2014/main" id="{F83A7B96-7210-4827-A937-FA13D60A8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998451"/>
            <a:ext cx="6912217" cy="433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294754"/>
            <a:ext cx="3200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8D4480B4-953D-41FA-9052-09AB3A026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8EA78D08-7188-4FF6-9779-C5544981ED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>
                <a:solidFill>
                  <a:schemeClr val="tx1"/>
                </a:solidFill>
              </a:rPr>
              <a:t>Three (3) basic </a:t>
            </a:r>
            <a:r>
              <a:rPr lang="en-US" altLang="en-US" sz="4400" b="1" i="1" dirty="0">
                <a:solidFill>
                  <a:schemeClr val="tx1"/>
                </a:solidFill>
              </a:rPr>
              <a:t>building blocks</a:t>
            </a:r>
            <a:r>
              <a:rPr lang="en-US" altLang="en-US" sz="4400" dirty="0">
                <a:solidFill>
                  <a:schemeClr val="tx1"/>
                </a:solidFill>
              </a:rPr>
              <a:t> of UML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08DC22C4-C62E-40AB-BD0C-A4A0501BED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en-US" sz="2800" b="1" dirty="0">
                <a:solidFill>
                  <a:srgbClr val="0000FF"/>
                </a:solidFill>
              </a:rPr>
              <a:t>Things</a:t>
            </a:r>
            <a:r>
              <a:rPr lang="en-US" altLang="en-US" sz="2800" dirty="0">
                <a:solidFill>
                  <a:srgbClr val="0000FF"/>
                </a:solidFill>
              </a:rPr>
              <a:t> -</a:t>
            </a:r>
            <a:r>
              <a:rPr lang="en-US" altLang="en-US" sz="2800" dirty="0"/>
              <a:t> important modeling concepts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 lvl="1"/>
            <a:r>
              <a:rPr lang="en-US" altLang="en-US" sz="2800" b="1" dirty="0">
                <a:solidFill>
                  <a:srgbClr val="D60093"/>
                </a:solidFill>
              </a:rPr>
              <a:t>Relationships</a:t>
            </a:r>
            <a:r>
              <a:rPr lang="en-US" altLang="en-US" sz="2800" dirty="0">
                <a:solidFill>
                  <a:srgbClr val="D60093"/>
                </a:solidFill>
              </a:rPr>
              <a:t> - </a:t>
            </a:r>
            <a:r>
              <a:rPr lang="en-US" altLang="en-US" sz="2800" dirty="0"/>
              <a:t>tying individual things 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 lvl="1"/>
            <a:r>
              <a:rPr lang="en-US" altLang="en-US" sz="2800" b="1" dirty="0">
                <a:solidFill>
                  <a:srgbClr val="00CC00"/>
                </a:solidFill>
              </a:rPr>
              <a:t>Diagrams</a:t>
            </a:r>
            <a:r>
              <a:rPr lang="en-US" altLang="en-US" sz="2800" dirty="0">
                <a:solidFill>
                  <a:srgbClr val="00CC00"/>
                </a:solidFill>
              </a:rPr>
              <a:t> - </a:t>
            </a:r>
            <a:r>
              <a:rPr lang="en-US" altLang="en-US" sz="2800" dirty="0"/>
              <a:t>grouping interrelated collections</a:t>
            </a:r>
            <a:br>
              <a:rPr lang="en-US" altLang="en-US" sz="2800" dirty="0"/>
            </a:br>
            <a:r>
              <a:rPr lang="en-US" altLang="en-US" sz="2800" dirty="0"/>
              <a:t>	of </a:t>
            </a:r>
            <a:r>
              <a:rPr lang="en-US" altLang="en-US" sz="2800" b="1" dirty="0">
                <a:solidFill>
                  <a:srgbClr val="0000FF"/>
                </a:solidFill>
              </a:rPr>
              <a:t>things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/>
              <a:t>and </a:t>
            </a:r>
            <a:r>
              <a:rPr lang="en-US" altLang="en-US" sz="2800" b="1" dirty="0">
                <a:solidFill>
                  <a:srgbClr val="D60093"/>
                </a:solidFill>
              </a:rPr>
              <a:t>relationships</a:t>
            </a:r>
          </a:p>
        </p:txBody>
      </p:sp>
      <p:sp>
        <p:nvSpPr>
          <p:cNvPr id="178181" name="AutoShape 5">
            <a:extLst>
              <a:ext uri="{FF2B5EF4-FFF2-40B4-BE49-F238E27FC236}">
                <a16:creationId xmlns:a16="http://schemas.microsoft.com/office/drawing/2014/main" id="{421414D5-D0A7-4F03-9873-5BCA33827572}"/>
              </a:ext>
            </a:extLst>
          </p:cNvPr>
          <p:cNvSpPr>
            <a:spLocks/>
          </p:cNvSpPr>
          <p:nvPr/>
        </p:nvSpPr>
        <p:spPr bwMode="auto">
          <a:xfrm>
            <a:off x="7250112" y="2248497"/>
            <a:ext cx="76200" cy="1447800"/>
          </a:xfrm>
          <a:prstGeom prst="rightBrace">
            <a:avLst>
              <a:gd name="adj1" fmla="val 158333"/>
              <a:gd name="adj2" fmla="val 50000"/>
            </a:avLst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2" name="Text Box 6">
            <a:extLst>
              <a:ext uri="{FF2B5EF4-FFF2-40B4-BE49-F238E27FC236}">
                <a16:creationId xmlns:a16="http://schemas.microsoft.com/office/drawing/2014/main" id="{4EC95D92-3815-4E59-B1F9-5F08D8537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1887" y="2781898"/>
            <a:ext cx="15103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600" i="1">
                <a:solidFill>
                  <a:srgbClr val="FF6600"/>
                </a:solidFill>
              </a:rPr>
              <a:t>Just glance thru</a:t>
            </a:r>
          </a:p>
          <a:p>
            <a:pPr algn="l"/>
            <a:r>
              <a:rPr lang="en-US" altLang="en-US" sz="1600" i="1">
                <a:solidFill>
                  <a:srgbClr val="FF6600"/>
                </a:solidFill>
              </a:rPr>
              <a:t> for now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92F72BF-052E-406E-9DE1-BF082B0DE5A7}"/>
              </a:ext>
            </a:extLst>
          </p:cNvPr>
          <p:cNvGrpSpPr/>
          <p:nvPr/>
        </p:nvGrpSpPr>
        <p:grpSpPr>
          <a:xfrm>
            <a:off x="7646037" y="3816402"/>
            <a:ext cx="4238625" cy="2341563"/>
            <a:chOff x="4267200" y="1066800"/>
            <a:chExt cx="4238625" cy="2341563"/>
          </a:xfrm>
        </p:grpSpPr>
        <p:sp>
          <p:nvSpPr>
            <p:cNvPr id="34" name="Text Box 8">
              <a:extLst>
                <a:ext uri="{FF2B5EF4-FFF2-40B4-BE49-F238E27FC236}">
                  <a16:creationId xmlns:a16="http://schemas.microsoft.com/office/drawing/2014/main" id="{996917DC-545B-49EB-A150-423797247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800" y="1066800"/>
              <a:ext cx="568325" cy="284163"/>
            </a:xfrm>
            <a:prstGeom prst="rect">
              <a:avLst/>
            </a:prstGeom>
            <a:noFill/>
            <a:ln w="9525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en-US" sz="12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Water</a:t>
              </a:r>
            </a:p>
          </p:txBody>
        </p:sp>
        <p:sp>
          <p:nvSpPr>
            <p:cNvPr id="35" name="Text Box 9">
              <a:extLst>
                <a:ext uri="{FF2B5EF4-FFF2-40B4-BE49-F238E27FC236}">
                  <a16:creationId xmlns:a16="http://schemas.microsoft.com/office/drawing/2014/main" id="{A1F0F7EB-2811-4E71-8F8F-1BFA08E999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600" y="1828800"/>
              <a:ext cx="592138" cy="284163"/>
            </a:xfrm>
            <a:prstGeom prst="rect">
              <a:avLst/>
            </a:prstGeom>
            <a:noFill/>
            <a:ln w="9525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en-US" sz="12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Rivers</a:t>
              </a:r>
            </a:p>
          </p:txBody>
        </p:sp>
        <p:sp>
          <p:nvSpPr>
            <p:cNvPr id="36" name="Text Box 10">
              <a:extLst>
                <a:ext uri="{FF2B5EF4-FFF2-40B4-BE49-F238E27FC236}">
                  <a16:creationId xmlns:a16="http://schemas.microsoft.com/office/drawing/2014/main" id="{062C688B-12DA-4570-96B1-EEBD8200F2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0775" y="1976438"/>
              <a:ext cx="642938" cy="284162"/>
            </a:xfrm>
            <a:prstGeom prst="rect">
              <a:avLst/>
            </a:prstGeom>
            <a:noFill/>
            <a:ln w="9525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en-US" sz="1200" b="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Oceans</a:t>
              </a:r>
            </a:p>
          </p:txBody>
        </p:sp>
        <p:sp>
          <p:nvSpPr>
            <p:cNvPr id="37" name="Text Box 11">
              <a:extLst>
                <a:ext uri="{FF2B5EF4-FFF2-40B4-BE49-F238E27FC236}">
                  <a16:creationId xmlns:a16="http://schemas.microsoft.com/office/drawing/2014/main" id="{22904397-8177-46D0-817E-AB6BCD7F16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2743200"/>
              <a:ext cx="455613" cy="284163"/>
            </a:xfrm>
            <a:prstGeom prst="rect">
              <a:avLst/>
            </a:prstGeom>
            <a:noFill/>
            <a:ln w="9525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en-US" sz="12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Fish</a:t>
              </a:r>
            </a:p>
          </p:txBody>
        </p:sp>
        <p:sp>
          <p:nvSpPr>
            <p:cNvPr id="38" name="Text Box 12">
              <a:extLst>
                <a:ext uri="{FF2B5EF4-FFF2-40B4-BE49-F238E27FC236}">
                  <a16:creationId xmlns:a16="http://schemas.microsoft.com/office/drawing/2014/main" id="{EE2010F2-6658-4933-8C7B-4C9EAA0F57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3124200"/>
              <a:ext cx="752475" cy="284163"/>
            </a:xfrm>
            <a:prstGeom prst="rect">
              <a:avLst/>
            </a:prstGeom>
            <a:noFill/>
            <a:ln w="9525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en-US" sz="12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Penguins</a:t>
              </a:r>
            </a:p>
          </p:txBody>
        </p:sp>
        <p:sp>
          <p:nvSpPr>
            <p:cNvPr id="39" name="Text Box 13">
              <a:extLst>
                <a:ext uri="{FF2B5EF4-FFF2-40B4-BE49-F238E27FC236}">
                  <a16:creationId xmlns:a16="http://schemas.microsoft.com/office/drawing/2014/main" id="{14695300-E88A-490C-A4B5-41B08CCEE0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2895600"/>
              <a:ext cx="855663" cy="284163"/>
            </a:xfrm>
            <a:prstGeom prst="rect">
              <a:avLst/>
            </a:prstGeom>
            <a:noFill/>
            <a:ln w="9525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en-US" sz="12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Crocodiles</a:t>
              </a:r>
            </a:p>
          </p:txBody>
        </p:sp>
        <p:sp>
          <p:nvSpPr>
            <p:cNvPr id="40" name="Text Box 14">
              <a:extLst>
                <a:ext uri="{FF2B5EF4-FFF2-40B4-BE49-F238E27FC236}">
                  <a16:creationId xmlns:a16="http://schemas.microsoft.com/office/drawing/2014/main" id="{63F17575-DA54-48CC-8922-A5AB288F08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9000" y="1447800"/>
              <a:ext cx="909638" cy="284163"/>
            </a:xfrm>
            <a:prstGeom prst="rect">
              <a:avLst/>
            </a:prstGeom>
            <a:noFill/>
            <a:ln w="9525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en-US" sz="12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Fresh water</a:t>
              </a:r>
            </a:p>
          </p:txBody>
        </p:sp>
        <p:sp>
          <p:nvSpPr>
            <p:cNvPr id="41" name="Text Box 15">
              <a:extLst>
                <a:ext uri="{FF2B5EF4-FFF2-40B4-BE49-F238E27FC236}">
                  <a16:creationId xmlns:a16="http://schemas.microsoft.com/office/drawing/2014/main" id="{5D945192-AA96-403B-A323-8834C035DE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6200" y="2438400"/>
              <a:ext cx="809625" cy="284163"/>
            </a:xfrm>
            <a:prstGeom prst="rect">
              <a:avLst/>
            </a:prstGeom>
            <a:noFill/>
            <a:ln w="9525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en-US" sz="12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Salt water</a:t>
              </a:r>
            </a:p>
          </p:txBody>
        </p:sp>
        <p:sp>
          <p:nvSpPr>
            <p:cNvPr id="42" name="AutoShape 16">
              <a:extLst>
                <a:ext uri="{FF2B5EF4-FFF2-40B4-BE49-F238E27FC236}">
                  <a16:creationId xmlns:a16="http://schemas.microsoft.com/office/drawing/2014/main" id="{031ADC3A-368C-4742-8617-D8F91E078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775" y="137160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9525" algn="ctr">
              <a:solidFill>
                <a:srgbClr val="99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" name="Line 17">
              <a:extLst>
                <a:ext uri="{FF2B5EF4-FFF2-40B4-BE49-F238E27FC236}">
                  <a16:creationId xmlns:a16="http://schemas.microsoft.com/office/drawing/2014/main" id="{F3AF4FC4-1B75-4FC7-B1A9-88A4C51156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3975" y="1524000"/>
              <a:ext cx="0" cy="304800"/>
            </a:xfrm>
            <a:prstGeom prst="line">
              <a:avLst/>
            </a:prstGeom>
            <a:noFill/>
            <a:ln w="9525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4" name="Line 18">
              <a:extLst>
                <a:ext uri="{FF2B5EF4-FFF2-40B4-BE49-F238E27FC236}">
                  <a16:creationId xmlns:a16="http://schemas.microsoft.com/office/drawing/2014/main" id="{AF65DDD5-2598-4D10-9950-840EA11D93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19600" y="2133600"/>
              <a:ext cx="714375" cy="609600"/>
            </a:xfrm>
            <a:prstGeom prst="line">
              <a:avLst/>
            </a:prstGeom>
            <a:noFill/>
            <a:ln w="9525">
              <a:solidFill>
                <a:srgbClr val="9900F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5" name="Text Box 19">
              <a:extLst>
                <a:ext uri="{FF2B5EF4-FFF2-40B4-BE49-F238E27FC236}">
                  <a16:creationId xmlns:a16="http://schemas.microsoft.com/office/drawing/2014/main" id="{9059EF70-FB29-4F06-9E5B-65690DE7CD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5775" y="2413000"/>
              <a:ext cx="47307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en-US" sz="12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have</a:t>
              </a:r>
            </a:p>
          </p:txBody>
        </p:sp>
        <p:sp>
          <p:nvSpPr>
            <p:cNvPr id="46" name="Line 20">
              <a:extLst>
                <a:ext uri="{FF2B5EF4-FFF2-40B4-BE49-F238E27FC236}">
                  <a16:creationId xmlns:a16="http://schemas.microsoft.com/office/drawing/2014/main" id="{03A9C343-63E6-4D4B-B4FA-85F76E28C7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24400" y="2209800"/>
              <a:ext cx="1524000" cy="609600"/>
            </a:xfrm>
            <a:prstGeom prst="line">
              <a:avLst/>
            </a:prstGeom>
            <a:noFill/>
            <a:ln w="9525">
              <a:solidFill>
                <a:srgbClr val="9900F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7" name="Text Box 21">
              <a:extLst>
                <a:ext uri="{FF2B5EF4-FFF2-40B4-BE49-F238E27FC236}">
                  <a16:creationId xmlns:a16="http://schemas.microsoft.com/office/drawing/2014/main" id="{3C96CF8E-9796-40F1-A962-EF7B8F621C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2590800"/>
              <a:ext cx="47307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en-US" sz="12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have</a:t>
              </a:r>
            </a:p>
          </p:txBody>
        </p:sp>
        <p:sp>
          <p:nvSpPr>
            <p:cNvPr id="48" name="Line 22">
              <a:extLst>
                <a:ext uri="{FF2B5EF4-FFF2-40B4-BE49-F238E27FC236}">
                  <a16:creationId xmlns:a16="http://schemas.microsoft.com/office/drawing/2014/main" id="{E7E9230E-3671-4F99-A5AC-F01B673D3A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62600" y="2286000"/>
              <a:ext cx="762000" cy="838200"/>
            </a:xfrm>
            <a:prstGeom prst="line">
              <a:avLst/>
            </a:prstGeom>
            <a:noFill/>
            <a:ln w="9525">
              <a:solidFill>
                <a:srgbClr val="9900F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9" name="Text Box 23">
              <a:extLst>
                <a:ext uri="{FF2B5EF4-FFF2-40B4-BE49-F238E27FC236}">
                  <a16:creationId xmlns:a16="http://schemas.microsoft.com/office/drawing/2014/main" id="{BFE7BC4A-1B38-473C-B33A-D6930A252A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2743200"/>
              <a:ext cx="47307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en-US" sz="12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have</a:t>
              </a:r>
            </a:p>
          </p:txBody>
        </p:sp>
        <p:sp>
          <p:nvSpPr>
            <p:cNvPr id="50" name="Line 24">
              <a:extLst>
                <a:ext uri="{FF2B5EF4-FFF2-40B4-BE49-F238E27FC236}">
                  <a16:creationId xmlns:a16="http://schemas.microsoft.com/office/drawing/2014/main" id="{A2CED774-A62A-4CED-BFAA-9068697BB6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581775" y="2286000"/>
              <a:ext cx="0" cy="609600"/>
            </a:xfrm>
            <a:prstGeom prst="line">
              <a:avLst/>
            </a:prstGeom>
            <a:noFill/>
            <a:ln w="9525">
              <a:solidFill>
                <a:srgbClr val="9900F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1" name="Text Box 25">
              <a:extLst>
                <a:ext uri="{FF2B5EF4-FFF2-40B4-BE49-F238E27FC236}">
                  <a16:creationId xmlns:a16="http://schemas.microsoft.com/office/drawing/2014/main" id="{33A93ADD-EC8C-4ADA-ACE5-40ADF38816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3175" y="2513013"/>
              <a:ext cx="571500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en-US" sz="12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live in</a:t>
              </a:r>
            </a:p>
          </p:txBody>
        </p:sp>
        <p:sp>
          <p:nvSpPr>
            <p:cNvPr id="52" name="AutoShape 26">
              <a:extLst>
                <a:ext uri="{FF2B5EF4-FFF2-40B4-BE49-F238E27FC236}">
                  <a16:creationId xmlns:a16="http://schemas.microsoft.com/office/drawing/2014/main" id="{7B28FFA9-14B2-4AA4-BFA8-18A0861C0B1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774523">
              <a:off x="5497513" y="1158875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9525" algn="ctr">
              <a:solidFill>
                <a:srgbClr val="99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3" name="Line 27">
              <a:extLst>
                <a:ext uri="{FF2B5EF4-FFF2-40B4-BE49-F238E27FC236}">
                  <a16:creationId xmlns:a16="http://schemas.microsoft.com/office/drawing/2014/main" id="{0E5E2D76-A0C2-497F-9AD8-4F98455DCD5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3372337">
              <a:off x="6134100" y="647700"/>
              <a:ext cx="685800" cy="1524000"/>
            </a:xfrm>
            <a:prstGeom prst="line">
              <a:avLst/>
            </a:prstGeom>
            <a:noFill/>
            <a:ln w="9525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4" name="Line 28">
              <a:extLst>
                <a:ext uri="{FF2B5EF4-FFF2-40B4-BE49-F238E27FC236}">
                  <a16:creationId xmlns:a16="http://schemas.microsoft.com/office/drawing/2014/main" id="{3EC096B0-D2ED-4227-90B0-7EAC68FBA3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10200" y="1600200"/>
              <a:ext cx="1828800" cy="381000"/>
            </a:xfrm>
            <a:prstGeom prst="line">
              <a:avLst/>
            </a:prstGeom>
            <a:noFill/>
            <a:ln w="9525">
              <a:solidFill>
                <a:srgbClr val="9900F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5" name="Text Box 29">
              <a:extLst>
                <a:ext uri="{FF2B5EF4-FFF2-40B4-BE49-F238E27FC236}">
                  <a16:creationId xmlns:a16="http://schemas.microsoft.com/office/drawing/2014/main" id="{D7E15EF3-F6FC-49EC-828F-0344EF4B87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3175" y="1446213"/>
              <a:ext cx="4730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en-US" sz="12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have</a:t>
              </a:r>
            </a:p>
          </p:txBody>
        </p:sp>
        <p:sp>
          <p:nvSpPr>
            <p:cNvPr id="56" name="Line 30">
              <a:extLst>
                <a:ext uri="{FF2B5EF4-FFF2-40B4-BE49-F238E27FC236}">
                  <a16:creationId xmlns:a16="http://schemas.microsoft.com/office/drawing/2014/main" id="{ED12BE9F-E3B5-47E4-BC7E-90A02FD178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8000" y="2133600"/>
              <a:ext cx="838200" cy="381000"/>
            </a:xfrm>
            <a:prstGeom prst="line">
              <a:avLst/>
            </a:prstGeom>
            <a:noFill/>
            <a:ln w="9525">
              <a:solidFill>
                <a:srgbClr val="9900F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7" name="Text Box 31">
              <a:extLst>
                <a:ext uri="{FF2B5EF4-FFF2-40B4-BE49-F238E27FC236}">
                  <a16:creationId xmlns:a16="http://schemas.microsoft.com/office/drawing/2014/main" id="{05252313-4850-4E0A-AAB5-B1142D48E9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200" y="2057400"/>
              <a:ext cx="47307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en-US" sz="12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have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uiExpand="1" build="p"/>
      <p:bldP spid="178181" grpId="0" animBg="1"/>
      <p:bldP spid="1781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1A6CA-CDB0-41F8-BE09-9A7D5A0CD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>
                <a:solidFill>
                  <a:schemeClr val="tx1"/>
                </a:solidFill>
              </a:rPr>
              <a:t>3 basic building blocks of UML - </a:t>
            </a:r>
            <a:r>
              <a:rPr lang="en-US" altLang="en-US" sz="4400" dirty="0">
                <a:solidFill>
                  <a:srgbClr val="0000FF"/>
                </a:solidFill>
              </a:rPr>
              <a:t>Things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F34BE-C7AA-445C-BD11-061C1611C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solidFill>
                  <a:srgbClr val="D60093"/>
                </a:solidFill>
              </a:rPr>
              <a:t>UML 1.x</a:t>
            </a:r>
          </a:p>
          <a:p>
            <a:pPr lvl="1" eaLnBrk="1" hangingPunct="1"/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Structural</a:t>
            </a:r>
            <a:r>
              <a:rPr lang="en-US" altLang="en-US" sz="2400" dirty="0"/>
              <a:t> — nouns/static of UML models (irrespective of time)</a:t>
            </a:r>
            <a:br>
              <a:rPr lang="en-US" altLang="en-US" sz="2400" dirty="0"/>
            </a:br>
            <a:r>
              <a:rPr lang="en-US" altLang="en-US" sz="2400" dirty="0"/>
              <a:t>		  conceptual or physical elements</a:t>
            </a:r>
          </a:p>
          <a:p>
            <a:pPr lvl="2"/>
            <a:r>
              <a:rPr lang="en-US" altLang="en-US" sz="2000" dirty="0">
                <a:solidFill>
                  <a:schemeClr val="accent4">
                    <a:lumMod val="75000"/>
                  </a:schemeClr>
                </a:solidFill>
              </a:rPr>
              <a:t>Class, Active Class, Component, Interface, Node, Use Case, Collaboration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lvl="1" eaLnBrk="1" hangingPunct="1"/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Behavioral</a:t>
            </a:r>
            <a:r>
              <a:rPr lang="en-US" altLang="en-US" sz="2400" dirty="0"/>
              <a:t> — verbs/dynamic parts of UML models ('behavior over time')</a:t>
            </a:r>
            <a:br>
              <a:rPr lang="en-US" altLang="en-US" sz="2400" dirty="0"/>
            </a:br>
            <a:r>
              <a:rPr lang="en-US" altLang="en-US" sz="2400" dirty="0"/>
              <a:t>		  usually connected to structural things</a:t>
            </a:r>
          </a:p>
          <a:p>
            <a:pPr lvl="2"/>
            <a:r>
              <a:rPr lang="en-US" altLang="en-US" sz="2000" dirty="0">
                <a:solidFill>
                  <a:schemeClr val="accent4">
                    <a:lumMod val="75000"/>
                  </a:schemeClr>
                </a:solidFill>
              </a:rPr>
              <a:t>Interaction, State Machine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B993584B-40D8-422B-933C-9D4A256FC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980155"/>
            <a:ext cx="8763000" cy="243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64332FFF-EC2A-43E3-B1BC-BDBB79A46E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>
                <a:solidFill>
                  <a:schemeClr val="tx1"/>
                </a:solidFill>
              </a:rPr>
              <a:t>3 basic building blocks of UML</a:t>
            </a:r>
            <a:r>
              <a:rPr lang="en-US" altLang="en-US" sz="4400" b="1" dirty="0">
                <a:solidFill>
                  <a:schemeClr val="tx1"/>
                </a:solidFill>
              </a:rPr>
              <a:t> - </a:t>
            </a:r>
            <a:r>
              <a:rPr lang="en-US" altLang="en-US" sz="4400" b="1" dirty="0">
                <a:solidFill>
                  <a:srgbClr val="FF00FF"/>
                </a:solidFill>
              </a:rPr>
              <a:t>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D3C3D-5F01-486D-AEF7-7267CB6CF3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en-US" sz="1800" i="1" dirty="0">
                <a:latin typeface="Times New Roman" panose="02020603050405020304" pitchFamily="18" charset="0"/>
              </a:rPr>
              <a:t>1.  Associations</a:t>
            </a:r>
          </a:p>
          <a:p>
            <a:pPr algn="l"/>
            <a:r>
              <a:rPr lang="en-US" altLang="en-US" sz="1800" i="1" dirty="0">
                <a:latin typeface="Times New Roman" panose="02020603050405020304" pitchFamily="18" charset="0"/>
              </a:rPr>
              <a:t>Structural </a:t>
            </a:r>
            <a:r>
              <a:rPr lang="en-US" altLang="en-US" sz="1800" dirty="0">
                <a:latin typeface="Times New Roman" panose="02020603050405020304" pitchFamily="18" charset="0"/>
              </a:rPr>
              <a:t>relationship that describes a set of links, a link being a connection between objects. </a:t>
            </a:r>
          </a:p>
          <a:p>
            <a:pPr algn="l"/>
            <a:endParaRPr lang="en-US" altLang="en-US" sz="1800" i="1" dirty="0">
              <a:latin typeface="Times New Roman" panose="02020603050405020304" pitchFamily="18" charset="0"/>
            </a:endParaRPr>
          </a:p>
          <a:p>
            <a:pPr algn="l"/>
            <a:endParaRPr lang="en-US" altLang="en-US" sz="1800" i="1" dirty="0">
              <a:latin typeface="Times New Roman" panose="02020603050405020304" pitchFamily="18" charset="0"/>
            </a:endParaRPr>
          </a:p>
          <a:p>
            <a:pPr algn="l"/>
            <a:r>
              <a:rPr lang="en-US" altLang="en-US" sz="1800" i="1" dirty="0">
                <a:latin typeface="Times New Roman" panose="02020603050405020304" pitchFamily="18" charset="0"/>
              </a:rPr>
              <a:t>2.  Generalization</a:t>
            </a:r>
          </a:p>
          <a:p>
            <a:pPr algn="l"/>
            <a:r>
              <a:rPr lang="en-US" altLang="en-US" sz="1800" dirty="0">
                <a:latin typeface="Times New Roman" panose="02020603050405020304" pitchFamily="18" charset="0"/>
              </a:rPr>
              <a:t>a specialized element (the child) is more specific the generalized element.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4D6BD1-0F42-497E-9F69-B171B1EE18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en-US" sz="1800" i="1" dirty="0">
                <a:latin typeface="Times New Roman" panose="02020603050405020304" pitchFamily="18" charset="0"/>
              </a:rPr>
              <a:t>3.  Realization</a:t>
            </a:r>
          </a:p>
          <a:p>
            <a:pPr algn="l"/>
            <a:r>
              <a:rPr lang="en-US" altLang="en-US" sz="1800" dirty="0">
                <a:latin typeface="Times New Roman" panose="02020603050405020304" pitchFamily="18" charset="0"/>
              </a:rPr>
              <a:t>one element guarantees to carry out what is expected by the other element. </a:t>
            </a:r>
          </a:p>
          <a:p>
            <a:pPr algn="l"/>
            <a:endParaRPr lang="en-US" altLang="en-US" sz="1800" i="1" dirty="0">
              <a:latin typeface="Times New Roman" panose="02020603050405020304" pitchFamily="18" charset="0"/>
            </a:endParaRPr>
          </a:p>
          <a:p>
            <a:pPr algn="l"/>
            <a:endParaRPr lang="en-US" altLang="en-US" sz="1800" i="1" dirty="0">
              <a:latin typeface="Times New Roman" panose="02020603050405020304" pitchFamily="18" charset="0"/>
            </a:endParaRPr>
          </a:p>
          <a:p>
            <a:pPr algn="l"/>
            <a:r>
              <a:rPr lang="en-US" altLang="en-US" sz="1800" i="1" dirty="0">
                <a:latin typeface="Times New Roman" panose="02020603050405020304" pitchFamily="18" charset="0"/>
              </a:rPr>
              <a:t>4.  Dependency</a:t>
            </a:r>
          </a:p>
          <a:p>
            <a:pPr algn="l"/>
            <a:r>
              <a:rPr lang="en-US" altLang="en-US" sz="1800" dirty="0">
                <a:latin typeface="Times New Roman" panose="02020603050405020304" pitchFamily="18" charset="0"/>
              </a:rPr>
              <a:t>a change to one thing (independent) may affect the semantics of the other thing (dependent).</a:t>
            </a:r>
          </a:p>
        </p:txBody>
      </p:sp>
      <p:sp>
        <p:nvSpPr>
          <p:cNvPr id="87060" name="Text Box 20">
            <a:extLst>
              <a:ext uri="{FF2B5EF4-FFF2-40B4-BE49-F238E27FC236}">
                <a16:creationId xmlns:a16="http://schemas.microsoft.com/office/drawing/2014/main" id="{36A80B57-5ABB-412E-A156-6F8643B00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6400800"/>
            <a:ext cx="2619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600" i="1">
                <a:latin typeface="Times New Roman" panose="02020603050405020304" pitchFamily="18" charset="0"/>
              </a:rPr>
              <a:t>(direction, label are optional)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7066" name="Text Box 26">
            <a:extLst>
              <a:ext uri="{FF2B5EF4-FFF2-40B4-BE49-F238E27FC236}">
                <a16:creationId xmlns:a16="http://schemas.microsoft.com/office/drawing/2014/main" id="{93CC32FA-02A7-41BD-9B4D-20E7B240E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179" y="3426243"/>
            <a:ext cx="327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600" i="1" dirty="0">
                <a:latin typeface="Times New Roman" panose="02020603050405020304" pitchFamily="18" charset="0"/>
              </a:rPr>
              <a:t>variants: </a:t>
            </a:r>
            <a:r>
              <a:rPr lang="en-US" altLang="en-US" sz="1600" i="1" dirty="0">
                <a:solidFill>
                  <a:srgbClr val="FF6600"/>
                </a:solidFill>
                <a:latin typeface="Times New Roman" panose="02020603050405020304" pitchFamily="18" charset="0"/>
              </a:rPr>
              <a:t>aggregation &amp; composition</a:t>
            </a:r>
            <a:endParaRPr lang="en-US" altLang="en-US" sz="1600" dirty="0">
              <a:latin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1C72CF-A955-4F2A-880E-99CC788C37F6}"/>
              </a:ext>
            </a:extLst>
          </p:cNvPr>
          <p:cNvGrpSpPr/>
          <p:nvPr/>
        </p:nvGrpSpPr>
        <p:grpSpPr>
          <a:xfrm>
            <a:off x="2919472" y="4283784"/>
            <a:ext cx="3618488" cy="442856"/>
            <a:chOff x="3805239" y="2700338"/>
            <a:chExt cx="5057775" cy="576262"/>
          </a:xfrm>
        </p:grpSpPr>
        <p:sp>
          <p:nvSpPr>
            <p:cNvPr id="87068" name="Line 28">
              <a:extLst>
                <a:ext uri="{FF2B5EF4-FFF2-40B4-BE49-F238E27FC236}">
                  <a16:creationId xmlns:a16="http://schemas.microsoft.com/office/drawing/2014/main" id="{E1960971-C253-4846-9AF2-A24D90CF1E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3000" y="3124200"/>
              <a:ext cx="2362200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7069" name="Freeform 29">
              <a:extLst>
                <a:ext uri="{FF2B5EF4-FFF2-40B4-BE49-F238E27FC236}">
                  <a16:creationId xmlns:a16="http://schemas.microsoft.com/office/drawing/2014/main" id="{CA2AD586-F160-45CB-86CB-FB6C44E2D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5200" y="2971800"/>
              <a:ext cx="381000" cy="304800"/>
            </a:xfrm>
            <a:custGeom>
              <a:avLst/>
              <a:gdLst>
                <a:gd name="T0" fmla="*/ 240 w 240"/>
                <a:gd name="T1" fmla="*/ 96 h 192"/>
                <a:gd name="T2" fmla="*/ 0 w 240"/>
                <a:gd name="T3" fmla="*/ 0 h 192"/>
                <a:gd name="T4" fmla="*/ 0 w 240"/>
                <a:gd name="T5" fmla="*/ 192 h 192"/>
                <a:gd name="T6" fmla="*/ 240 w 240"/>
                <a:gd name="T7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0" h="192">
                  <a:moveTo>
                    <a:pt x="240" y="96"/>
                  </a:moveTo>
                  <a:lnTo>
                    <a:pt x="0" y="0"/>
                  </a:lnTo>
                  <a:lnTo>
                    <a:pt x="0" y="192"/>
                  </a:lnTo>
                  <a:lnTo>
                    <a:pt x="240" y="96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7086" name="Rectangle 46">
              <a:extLst>
                <a:ext uri="{FF2B5EF4-FFF2-40B4-BE49-F238E27FC236}">
                  <a16:creationId xmlns:a16="http://schemas.microsoft.com/office/drawing/2014/main" id="{4172C9D4-F7E5-48E6-B172-F34586B1F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2700338"/>
              <a:ext cx="1138238" cy="533400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7087" name="Rectangle 47">
              <a:extLst>
                <a:ext uri="{FF2B5EF4-FFF2-40B4-BE49-F238E27FC236}">
                  <a16:creationId xmlns:a16="http://schemas.microsoft.com/office/drawing/2014/main" id="{1D7F4D49-DBDA-4065-95E8-DFE7FDC4C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1" y="2743201"/>
              <a:ext cx="487313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b="1">
                  <a:solidFill>
                    <a:schemeClr val="accent1">
                      <a:lumMod val="75000"/>
                    </a:schemeClr>
                  </a:solidFill>
                </a:rPr>
                <a:t>Student</a:t>
              </a:r>
            </a:p>
          </p:txBody>
        </p:sp>
        <p:sp>
          <p:nvSpPr>
            <p:cNvPr id="87088" name="Line 48">
              <a:extLst>
                <a:ext uri="{FF2B5EF4-FFF2-40B4-BE49-F238E27FC236}">
                  <a16:creationId xmlns:a16="http://schemas.microsoft.com/office/drawing/2014/main" id="{8315E926-7038-4438-B1AB-E74C7E4015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5239" y="2957514"/>
              <a:ext cx="1171575" cy="1587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7089" name="Line 49">
              <a:extLst>
                <a:ext uri="{FF2B5EF4-FFF2-40B4-BE49-F238E27FC236}">
                  <a16:creationId xmlns:a16="http://schemas.microsoft.com/office/drawing/2014/main" id="{ED206938-CE98-4F76-865C-BE43D67964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5239" y="3157539"/>
              <a:ext cx="1171575" cy="1587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7090" name="Rectangle 50">
              <a:extLst>
                <a:ext uri="{FF2B5EF4-FFF2-40B4-BE49-F238E27FC236}">
                  <a16:creationId xmlns:a16="http://schemas.microsoft.com/office/drawing/2014/main" id="{9CFE9CF3-F532-46CB-A4F3-E09F8A273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6200" y="2700338"/>
              <a:ext cx="1138238" cy="533400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7091" name="Rectangle 51">
              <a:extLst>
                <a:ext uri="{FF2B5EF4-FFF2-40B4-BE49-F238E27FC236}">
                  <a16:creationId xmlns:a16="http://schemas.microsoft.com/office/drawing/2014/main" id="{077CCE22-96D7-442F-A93B-F61953FB1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2400" y="2743201"/>
              <a:ext cx="41690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b="1">
                  <a:solidFill>
                    <a:schemeClr val="accent1">
                      <a:lumMod val="75000"/>
                    </a:schemeClr>
                  </a:solidFill>
                </a:rPr>
                <a:t>Person</a:t>
              </a:r>
            </a:p>
          </p:txBody>
        </p:sp>
        <p:sp>
          <p:nvSpPr>
            <p:cNvPr id="87092" name="Line 52">
              <a:extLst>
                <a:ext uri="{FF2B5EF4-FFF2-40B4-BE49-F238E27FC236}">
                  <a16:creationId xmlns:a16="http://schemas.microsoft.com/office/drawing/2014/main" id="{211B0A9E-D4E4-4A44-B5C7-D56154951E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91439" y="2957514"/>
              <a:ext cx="1171575" cy="1587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7093" name="Line 53">
              <a:extLst>
                <a:ext uri="{FF2B5EF4-FFF2-40B4-BE49-F238E27FC236}">
                  <a16:creationId xmlns:a16="http://schemas.microsoft.com/office/drawing/2014/main" id="{E51E541E-1408-4668-A5DF-AB54246D61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91439" y="3157539"/>
              <a:ext cx="1171575" cy="1587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FD85527-61F8-4E08-9589-13111F9FFE31}"/>
              </a:ext>
            </a:extLst>
          </p:cNvPr>
          <p:cNvGrpSpPr/>
          <p:nvPr/>
        </p:nvGrpSpPr>
        <p:grpSpPr>
          <a:xfrm>
            <a:off x="8136522" y="1891990"/>
            <a:ext cx="3581433" cy="734082"/>
            <a:chOff x="3881439" y="3810000"/>
            <a:chExt cx="4776474" cy="979028"/>
          </a:xfrm>
        </p:grpSpPr>
        <p:sp>
          <p:nvSpPr>
            <p:cNvPr id="87071" name="Line 31">
              <a:extLst>
                <a:ext uri="{FF2B5EF4-FFF2-40B4-BE49-F238E27FC236}">
                  <a16:creationId xmlns:a16="http://schemas.microsoft.com/office/drawing/2014/main" id="{2FFF156D-8FFA-4787-B2D1-0256A70486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200" y="4572000"/>
              <a:ext cx="2362200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7072" name="Freeform 32">
              <a:extLst>
                <a:ext uri="{FF2B5EF4-FFF2-40B4-BE49-F238E27FC236}">
                  <a16:creationId xmlns:a16="http://schemas.microsoft.com/office/drawing/2014/main" id="{3C012F1A-62ED-4A0F-BE6B-9A4B5A5FB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1400" y="4419600"/>
              <a:ext cx="381000" cy="304800"/>
            </a:xfrm>
            <a:custGeom>
              <a:avLst/>
              <a:gdLst>
                <a:gd name="T0" fmla="*/ 240 w 240"/>
                <a:gd name="T1" fmla="*/ 96 h 192"/>
                <a:gd name="T2" fmla="*/ 0 w 240"/>
                <a:gd name="T3" fmla="*/ 0 h 192"/>
                <a:gd name="T4" fmla="*/ 0 w 240"/>
                <a:gd name="T5" fmla="*/ 192 h 192"/>
                <a:gd name="T6" fmla="*/ 240 w 240"/>
                <a:gd name="T7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0" h="192">
                  <a:moveTo>
                    <a:pt x="240" y="96"/>
                  </a:moveTo>
                  <a:lnTo>
                    <a:pt x="0" y="0"/>
                  </a:lnTo>
                  <a:lnTo>
                    <a:pt x="0" y="192"/>
                  </a:lnTo>
                  <a:lnTo>
                    <a:pt x="240" y="96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7098" name="Rectangle 58">
              <a:extLst>
                <a:ext uri="{FF2B5EF4-FFF2-40B4-BE49-F238E27FC236}">
                  <a16:creationId xmlns:a16="http://schemas.microsoft.com/office/drawing/2014/main" id="{67DF699B-1811-470A-8DE6-18ED2F73C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4148138"/>
              <a:ext cx="1138238" cy="533400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7099" name="Rectangle 59">
              <a:extLst>
                <a:ext uri="{FF2B5EF4-FFF2-40B4-BE49-F238E27FC236}">
                  <a16:creationId xmlns:a16="http://schemas.microsoft.com/office/drawing/2014/main" id="{01CB192E-54A4-4E28-B913-282041A1B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401" y="4191001"/>
              <a:ext cx="649918" cy="246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b="1">
                  <a:solidFill>
                    <a:schemeClr val="accent1">
                      <a:lumMod val="75000"/>
                    </a:schemeClr>
                  </a:solidFill>
                </a:rPr>
                <a:t>Student</a:t>
              </a:r>
            </a:p>
          </p:txBody>
        </p:sp>
        <p:sp>
          <p:nvSpPr>
            <p:cNvPr id="87100" name="Line 60">
              <a:extLst>
                <a:ext uri="{FF2B5EF4-FFF2-40B4-BE49-F238E27FC236}">
                  <a16:creationId xmlns:a16="http://schemas.microsoft.com/office/drawing/2014/main" id="{DD2249BA-AD40-443A-9067-82040B95F6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1439" y="4405314"/>
              <a:ext cx="1171575" cy="1587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7101" name="Line 61">
              <a:extLst>
                <a:ext uri="{FF2B5EF4-FFF2-40B4-BE49-F238E27FC236}">
                  <a16:creationId xmlns:a16="http://schemas.microsoft.com/office/drawing/2014/main" id="{9C6FFFB9-3189-4EEA-A7C8-B7989E8116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1439" y="4605339"/>
              <a:ext cx="1171575" cy="1587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7102" name="Oval 62">
              <a:extLst>
                <a:ext uri="{FF2B5EF4-FFF2-40B4-BE49-F238E27FC236}">
                  <a16:creationId xmlns:a16="http://schemas.microsoft.com/office/drawing/2014/main" id="{AFAFAA8B-B595-4849-B305-007E518F4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4800" y="3810000"/>
              <a:ext cx="457200" cy="395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7103" name="Text Box 63">
              <a:extLst>
                <a:ext uri="{FF2B5EF4-FFF2-40B4-BE49-F238E27FC236}">
                  <a16:creationId xmlns:a16="http://schemas.microsoft.com/office/drawing/2014/main" id="{BEB61296-CF2C-4D45-B3AC-65B5742A82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4419601"/>
              <a:ext cx="885513" cy="369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200" b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</a:rPr>
                <a:t>IGrade</a:t>
              </a:r>
            </a:p>
          </p:txBody>
        </p:sp>
        <p:sp>
          <p:nvSpPr>
            <p:cNvPr id="87104" name="Line 64">
              <a:extLst>
                <a:ext uri="{FF2B5EF4-FFF2-40B4-BE49-F238E27FC236}">
                  <a16:creationId xmlns:a16="http://schemas.microsoft.com/office/drawing/2014/main" id="{70368552-0427-4320-9E88-DE97F2DE50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53400" y="4191000"/>
              <a:ext cx="0" cy="3048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870D9CA-640A-43EC-962C-E489E72AB67D}"/>
              </a:ext>
            </a:extLst>
          </p:cNvPr>
          <p:cNvGrpSpPr/>
          <p:nvPr/>
        </p:nvGrpSpPr>
        <p:grpSpPr>
          <a:xfrm>
            <a:off x="8201501" y="4252872"/>
            <a:ext cx="3124863" cy="345936"/>
            <a:chOff x="3733800" y="5519738"/>
            <a:chExt cx="5205414" cy="576262"/>
          </a:xfrm>
        </p:grpSpPr>
        <p:sp>
          <p:nvSpPr>
            <p:cNvPr id="87057" name="Line 17">
              <a:extLst>
                <a:ext uri="{FF2B5EF4-FFF2-40B4-BE49-F238E27FC236}">
                  <a16:creationId xmlns:a16="http://schemas.microsoft.com/office/drawing/2014/main" id="{0ED30AFF-CC9B-45B3-8D16-0ED8B7B75F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5400" y="5943600"/>
              <a:ext cx="2667000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100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7058" name="Line 18">
              <a:extLst>
                <a:ext uri="{FF2B5EF4-FFF2-40B4-BE49-F238E27FC236}">
                  <a16:creationId xmlns:a16="http://schemas.microsoft.com/office/drawing/2014/main" id="{B7630689-C0B4-439D-887A-F93F8D71E6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3800" y="5943600"/>
              <a:ext cx="228600" cy="15240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100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7059" name="Line 19">
              <a:extLst>
                <a:ext uri="{FF2B5EF4-FFF2-40B4-BE49-F238E27FC236}">
                  <a16:creationId xmlns:a16="http://schemas.microsoft.com/office/drawing/2014/main" id="{65D431C7-DB46-4B23-931E-5EBBD165D6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543800" y="5791200"/>
              <a:ext cx="228600" cy="15240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100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7105" name="Rectangle 65">
              <a:extLst>
                <a:ext uri="{FF2B5EF4-FFF2-40B4-BE49-F238E27FC236}">
                  <a16:creationId xmlns:a16="http://schemas.microsoft.com/office/drawing/2014/main" id="{2AD219F2-A60D-4FD6-A7DF-836D3D7A1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2400" y="5519738"/>
              <a:ext cx="1138238" cy="533400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100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7106" name="Rectangle 66">
              <a:extLst>
                <a:ext uri="{FF2B5EF4-FFF2-40B4-BE49-F238E27FC236}">
                  <a16:creationId xmlns:a16="http://schemas.microsoft.com/office/drawing/2014/main" id="{C1134A5C-B42A-418F-8CCF-3F11090D0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1" y="5562601"/>
              <a:ext cx="742341" cy="2819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100" b="1">
                  <a:solidFill>
                    <a:schemeClr val="accent1">
                      <a:lumMod val="75000"/>
                    </a:schemeClr>
                  </a:solidFill>
                </a:rPr>
                <a:t>Student</a:t>
              </a:r>
            </a:p>
          </p:txBody>
        </p:sp>
        <p:sp>
          <p:nvSpPr>
            <p:cNvPr id="87107" name="Line 67">
              <a:extLst>
                <a:ext uri="{FF2B5EF4-FFF2-40B4-BE49-F238E27FC236}">
                  <a16:creationId xmlns:a16="http://schemas.microsoft.com/office/drawing/2014/main" id="{EA47B50A-343E-41FE-9FB7-B3EE884569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67639" y="5776914"/>
              <a:ext cx="1171575" cy="1587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100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7108" name="Line 68">
              <a:extLst>
                <a:ext uri="{FF2B5EF4-FFF2-40B4-BE49-F238E27FC236}">
                  <a16:creationId xmlns:a16="http://schemas.microsoft.com/office/drawing/2014/main" id="{9C289ECD-BAF7-47AB-8A94-C9328DF0D4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67639" y="5976939"/>
              <a:ext cx="1171575" cy="1587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100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7109" name="Rectangle 69">
              <a:extLst>
                <a:ext uri="{FF2B5EF4-FFF2-40B4-BE49-F238E27FC236}">
                  <a16:creationId xmlns:a16="http://schemas.microsoft.com/office/drawing/2014/main" id="{DFB5B009-5542-4F79-B2BE-6FA39210F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5562601"/>
              <a:ext cx="1371600" cy="500063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100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7110" name="Rectangle 70">
              <a:extLst>
                <a:ext uri="{FF2B5EF4-FFF2-40B4-BE49-F238E27FC236}">
                  <a16:creationId xmlns:a16="http://schemas.microsoft.com/office/drawing/2014/main" id="{21C131AA-951A-47A4-9A45-9886B7BC7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1" y="5638801"/>
              <a:ext cx="1356507" cy="2819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100" b="1" u="sng">
                  <a:solidFill>
                    <a:schemeClr val="accent1">
                      <a:lumMod val="75000"/>
                    </a:schemeClr>
                  </a:solidFill>
                </a:rPr>
                <a:t>harry: Student</a:t>
              </a:r>
            </a:p>
          </p:txBody>
        </p:sp>
        <p:sp>
          <p:nvSpPr>
            <p:cNvPr id="87113" name="Rectangle 73">
              <a:extLst>
                <a:ext uri="{FF2B5EF4-FFF2-40B4-BE49-F238E27FC236}">
                  <a16:creationId xmlns:a16="http://schemas.microsoft.com/office/drawing/2014/main" id="{707BCEB7-C190-4FB4-8F21-E8AAB9947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5001" y="5715002"/>
              <a:ext cx="1588824" cy="2819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100" b="1">
                  <a:solidFill>
                    <a:schemeClr val="accent1">
                      <a:lumMod val="75000"/>
                    </a:schemeClr>
                  </a:solidFill>
                </a:rPr>
                <a:t>&lt;&lt;instanceOf&gt;&gt;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34AB7B0-38F1-4DC7-AA2A-895110697530}"/>
              </a:ext>
            </a:extLst>
          </p:cNvPr>
          <p:cNvGrpSpPr/>
          <p:nvPr/>
        </p:nvGrpSpPr>
        <p:grpSpPr>
          <a:xfrm>
            <a:off x="2873351" y="2146055"/>
            <a:ext cx="3468402" cy="401108"/>
            <a:chOff x="3616953" y="394228"/>
            <a:chExt cx="4900613" cy="566738"/>
          </a:xfrm>
        </p:grpSpPr>
        <p:sp>
          <p:nvSpPr>
            <p:cNvPr id="87061" name="Line 21">
              <a:extLst>
                <a:ext uri="{FF2B5EF4-FFF2-40B4-BE49-F238E27FC236}">
                  <a16:creationId xmlns:a16="http://schemas.microsoft.com/office/drawing/2014/main" id="{AA0EECB2-FEA1-43DB-928A-3070E0BA26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7552" y="851428"/>
              <a:ext cx="2743200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7074" name="Rectangle 34">
              <a:extLst>
                <a:ext uri="{FF2B5EF4-FFF2-40B4-BE49-F238E27FC236}">
                  <a16:creationId xmlns:a16="http://schemas.microsoft.com/office/drawing/2014/main" id="{AB0CC812-0D14-4080-B193-35C06FF66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1716" y="394228"/>
              <a:ext cx="1138237" cy="533400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7075" name="Rectangle 35">
              <a:extLst>
                <a:ext uri="{FF2B5EF4-FFF2-40B4-BE49-F238E27FC236}">
                  <a16:creationId xmlns:a16="http://schemas.microsoft.com/office/drawing/2014/main" id="{74D81EA7-B07D-4A0E-8CEB-04251CDD5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915" y="437092"/>
              <a:ext cx="688540" cy="260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b="1">
                  <a:solidFill>
                    <a:schemeClr val="accent1">
                      <a:lumMod val="75000"/>
                    </a:schemeClr>
                  </a:solidFill>
                </a:rPr>
                <a:t>Student</a:t>
              </a:r>
            </a:p>
          </p:txBody>
        </p:sp>
        <p:sp>
          <p:nvSpPr>
            <p:cNvPr id="87076" name="Line 36">
              <a:extLst>
                <a:ext uri="{FF2B5EF4-FFF2-40B4-BE49-F238E27FC236}">
                  <a16:creationId xmlns:a16="http://schemas.microsoft.com/office/drawing/2014/main" id="{542772F3-6927-4A89-8D54-9ACB3DDE2D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6953" y="651403"/>
              <a:ext cx="1171575" cy="1588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7077" name="Line 37">
              <a:extLst>
                <a:ext uri="{FF2B5EF4-FFF2-40B4-BE49-F238E27FC236}">
                  <a16:creationId xmlns:a16="http://schemas.microsoft.com/office/drawing/2014/main" id="{E6D06BE4-18F0-46B4-AD34-B449B95F26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6953" y="851428"/>
              <a:ext cx="1171575" cy="1588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7082" name="Rectangle 42">
              <a:extLst>
                <a:ext uri="{FF2B5EF4-FFF2-40B4-BE49-F238E27FC236}">
                  <a16:creationId xmlns:a16="http://schemas.microsoft.com/office/drawing/2014/main" id="{09A17CD7-9DE4-4604-BDF3-AB37FB73F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0752" y="427566"/>
              <a:ext cx="1138238" cy="533400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7083" name="Rectangle 43">
              <a:extLst>
                <a:ext uri="{FF2B5EF4-FFF2-40B4-BE49-F238E27FC236}">
                  <a16:creationId xmlns:a16="http://schemas.microsoft.com/office/drawing/2014/main" id="{DB101ECA-3437-4A24-BA0D-9956FA0FE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6951" y="470429"/>
              <a:ext cx="869734" cy="260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b="1">
                  <a:solidFill>
                    <a:schemeClr val="accent1">
                      <a:lumMod val="75000"/>
                    </a:schemeClr>
                  </a:solidFill>
                </a:rPr>
                <a:t>University</a:t>
              </a:r>
            </a:p>
          </p:txBody>
        </p:sp>
        <p:sp>
          <p:nvSpPr>
            <p:cNvPr id="87084" name="Line 44">
              <a:extLst>
                <a:ext uri="{FF2B5EF4-FFF2-40B4-BE49-F238E27FC236}">
                  <a16:creationId xmlns:a16="http://schemas.microsoft.com/office/drawing/2014/main" id="{2A973F74-97C7-4962-BC61-446CB8BF26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45991" y="684742"/>
              <a:ext cx="1171575" cy="1587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7085" name="Line 45">
              <a:extLst>
                <a:ext uri="{FF2B5EF4-FFF2-40B4-BE49-F238E27FC236}">
                  <a16:creationId xmlns:a16="http://schemas.microsoft.com/office/drawing/2014/main" id="{B1A066E1-D77F-45EB-9539-23C3F76876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45991" y="884767"/>
              <a:ext cx="1171575" cy="1587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7114" name="Rectangle 74">
              <a:extLst>
                <a:ext uri="{FF2B5EF4-FFF2-40B4-BE49-F238E27FC236}">
                  <a16:creationId xmlns:a16="http://schemas.microsoft.com/office/drawing/2014/main" id="{B57910D7-F875-48C1-A115-6C84D947C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8154" y="622829"/>
              <a:ext cx="663625" cy="260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b="1">
                  <a:solidFill>
                    <a:schemeClr val="accent1">
                      <a:lumMod val="75000"/>
                    </a:schemeClr>
                  </a:solidFill>
                </a:rPr>
                <a:t>attends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870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222DB643-149A-42D9-9CDA-E1199EBFEC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en-US" sz="4400" dirty="0">
                <a:solidFill>
                  <a:schemeClr val="tx1"/>
                </a:solidFill>
              </a:rPr>
              <a:t>3 basic building blocks of UML</a:t>
            </a:r>
            <a:r>
              <a:rPr lang="en-US" altLang="en-US" sz="4400" b="1" dirty="0">
                <a:solidFill>
                  <a:schemeClr val="tx1"/>
                </a:solidFill>
              </a:rPr>
              <a:t> – </a:t>
            </a:r>
            <a:r>
              <a:rPr lang="en-US" altLang="en-US" sz="4400" b="1" dirty="0">
                <a:solidFill>
                  <a:srgbClr val="00CC00"/>
                </a:solidFill>
                <a:ea typeface="+mn-ea"/>
                <a:cs typeface="+mn-cs"/>
              </a:rPr>
              <a:t>Diagrams</a:t>
            </a:r>
            <a:br>
              <a:rPr lang="en-US" altLang="en-US" sz="4400" b="1" dirty="0">
                <a:solidFill>
                  <a:srgbClr val="00CC00"/>
                </a:solidFill>
                <a:ea typeface="+mn-ea"/>
                <a:cs typeface="+mn-cs"/>
              </a:rPr>
            </a:br>
            <a:endParaRPr lang="en-US" altLang="en-US" sz="4400" b="1" dirty="0">
              <a:solidFill>
                <a:srgbClr val="00CC00"/>
              </a:solidFill>
              <a:ea typeface="+mn-ea"/>
              <a:cs typeface="+mn-cs"/>
            </a:endParaRPr>
          </a:p>
        </p:txBody>
      </p:sp>
      <p:sp>
        <p:nvSpPr>
          <p:cNvPr id="99332" name="Rectangle 4">
            <a:extLst>
              <a:ext uri="{FF2B5EF4-FFF2-40B4-BE49-F238E27FC236}">
                <a16:creationId xmlns:a16="http://schemas.microsoft.com/office/drawing/2014/main" id="{94C509A1-0FB9-430B-868F-EF2DBDE87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3100" y="1012929"/>
            <a:ext cx="9677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 dirty="0"/>
              <a:t>A connected graph: Vertices are things; Arcs are relationships/behaviors.</a:t>
            </a:r>
            <a:endParaRPr lang="en-US" altLang="en-US" dirty="0"/>
          </a:p>
        </p:txBody>
      </p:sp>
      <p:sp>
        <p:nvSpPr>
          <p:cNvPr id="99339" name="Text Box 11">
            <a:extLst>
              <a:ext uri="{FF2B5EF4-FFF2-40B4-BE49-F238E27FC236}">
                <a16:creationId xmlns:a16="http://schemas.microsoft.com/office/drawing/2014/main" id="{A7AE3167-2891-4E3F-89EA-A3C12710B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1" y="1295400"/>
            <a:ext cx="27934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UML 2.0: 12 diagram types</a:t>
            </a:r>
          </a:p>
        </p:txBody>
      </p:sp>
      <p:sp>
        <p:nvSpPr>
          <p:cNvPr id="99334" name="Rectangle 6">
            <a:extLst>
              <a:ext uri="{FF2B5EF4-FFF2-40B4-BE49-F238E27FC236}">
                <a16:creationId xmlns:a16="http://schemas.microsoft.com/office/drawing/2014/main" id="{F4520C48-D84D-44E6-B0C2-7EE64F03F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151314"/>
            <a:ext cx="3581400" cy="2173287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5" name="Rectangle 7">
            <a:extLst>
              <a:ext uri="{FF2B5EF4-FFF2-40B4-BE49-F238E27FC236}">
                <a16:creationId xmlns:a16="http://schemas.microsoft.com/office/drawing/2014/main" id="{D1BFA1CA-6C8E-4AF8-AF58-CBC416B1D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676400"/>
            <a:ext cx="3581400" cy="1752600"/>
          </a:xfrm>
          <a:prstGeom prst="rect">
            <a:avLst/>
          </a:prstGeom>
          <a:solidFill>
            <a:srgbClr val="CCFFFF"/>
          </a:solidFill>
          <a:ln w="9525" algn="ctr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6" name="Rectangle 8">
            <a:extLst>
              <a:ext uri="{FF2B5EF4-FFF2-40B4-BE49-F238E27FC236}">
                <a16:creationId xmlns:a16="http://schemas.microsoft.com/office/drawing/2014/main" id="{CC72FA5B-5F2E-4A24-8224-03A801F7A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1" y="4151314"/>
            <a:ext cx="4435475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0000FF"/>
                </a:solidFill>
              </a:rPr>
              <a:t>Behavioral Diagrams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600" i="1"/>
              <a:t>Represent the </a:t>
            </a:r>
            <a:r>
              <a:rPr lang="en-US" altLang="en-US" sz="1600" i="1">
                <a:solidFill>
                  <a:srgbClr val="FF00FF"/>
                </a:solidFill>
              </a:rPr>
              <a:t>dynamic</a:t>
            </a:r>
            <a:r>
              <a:rPr lang="en-US" altLang="en-US" sz="1600" i="1"/>
              <a:t> aspects.</a:t>
            </a:r>
            <a:endParaRPr lang="en-US" altLang="en-US" sz="1600"/>
          </a:p>
          <a:p>
            <a:pPr lvl="1" eaLnBrk="1" hangingPunct="1"/>
            <a:r>
              <a:rPr lang="en-US" altLang="en-US" sz="1600"/>
              <a:t>Use case</a:t>
            </a:r>
          </a:p>
          <a:p>
            <a:pPr lvl="1" eaLnBrk="1" hangingPunct="1"/>
            <a:r>
              <a:rPr lang="en-US" altLang="en-US" sz="1600"/>
              <a:t>Sequence;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1600"/>
              <a:t>	Collaboration</a:t>
            </a:r>
          </a:p>
          <a:p>
            <a:pPr lvl="1" eaLnBrk="1" hangingPunct="1"/>
            <a:r>
              <a:rPr lang="en-US" altLang="en-US" sz="1600"/>
              <a:t>Statechart</a:t>
            </a:r>
          </a:p>
          <a:p>
            <a:pPr lvl="1" eaLnBrk="1" hangingPunct="1"/>
            <a:r>
              <a:rPr lang="en-US" altLang="en-US" sz="1600"/>
              <a:t>Activity</a:t>
            </a:r>
          </a:p>
        </p:txBody>
      </p:sp>
      <p:sp>
        <p:nvSpPr>
          <p:cNvPr id="99337" name="Rectangle 9">
            <a:extLst>
              <a:ext uri="{FF2B5EF4-FFF2-40B4-BE49-F238E27FC236}">
                <a16:creationId xmlns:a16="http://schemas.microsoft.com/office/drawing/2014/main" id="{E9839DFF-D4BA-43B3-A4DA-07AE3F495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600200"/>
            <a:ext cx="3962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00FF"/>
                </a:solidFill>
              </a:rPr>
              <a:t>Structural Diagrams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600" i="1" dirty="0"/>
              <a:t>Represent the </a:t>
            </a:r>
            <a:r>
              <a:rPr lang="en-US" altLang="en-US" sz="1600" i="1" dirty="0">
                <a:solidFill>
                  <a:srgbClr val="FF00FF"/>
                </a:solidFill>
              </a:rPr>
              <a:t>static </a:t>
            </a:r>
            <a:r>
              <a:rPr lang="en-US" altLang="en-US" sz="1600" i="1" dirty="0"/>
              <a:t>aspects </a:t>
            </a:r>
            <a:r>
              <a:rPr lang="en-US" altLang="en-US" sz="1200" i="1" dirty="0"/>
              <a:t>of a system.</a:t>
            </a:r>
            <a:endParaRPr lang="en-US" altLang="en-US" sz="1200" dirty="0"/>
          </a:p>
          <a:p>
            <a:pPr lvl="1" eaLnBrk="1" hangingPunct="1"/>
            <a:r>
              <a:rPr lang="en-US" altLang="en-US" sz="1600" dirty="0"/>
              <a:t>Class;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1600" dirty="0"/>
              <a:t>	Object</a:t>
            </a:r>
          </a:p>
          <a:p>
            <a:pPr lvl="1" eaLnBrk="1" hangingPunct="1"/>
            <a:r>
              <a:rPr lang="en-US" altLang="en-US" sz="1600" dirty="0"/>
              <a:t>Component</a:t>
            </a:r>
          </a:p>
          <a:p>
            <a:pPr lvl="1" eaLnBrk="1" hangingPunct="1"/>
            <a:r>
              <a:rPr lang="en-US" altLang="en-US" sz="1600" dirty="0"/>
              <a:t>Deployment</a:t>
            </a:r>
          </a:p>
        </p:txBody>
      </p:sp>
      <p:sp>
        <p:nvSpPr>
          <p:cNvPr id="99340" name="Rectangle 12">
            <a:extLst>
              <a:ext uri="{FF2B5EF4-FFF2-40B4-BE49-F238E27FC236}">
                <a16:creationId xmlns:a16="http://schemas.microsoft.com/office/drawing/2014/main" id="{6FDBA97C-BFE3-451B-96E2-AF9849B02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4151314"/>
            <a:ext cx="2743200" cy="2173287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1" name="Rectangle 13">
            <a:extLst>
              <a:ext uri="{FF2B5EF4-FFF2-40B4-BE49-F238E27FC236}">
                <a16:creationId xmlns:a16="http://schemas.microsoft.com/office/drawing/2014/main" id="{B184F463-6AEF-48E5-92B4-2D5E83673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676400"/>
            <a:ext cx="2743200" cy="2438400"/>
          </a:xfrm>
          <a:prstGeom prst="rect">
            <a:avLst/>
          </a:prstGeom>
          <a:solidFill>
            <a:srgbClr val="CCFFFF"/>
          </a:solidFill>
          <a:ln w="9525" algn="ctr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2" name="Rectangle 14">
            <a:extLst>
              <a:ext uri="{FF2B5EF4-FFF2-40B4-BE49-F238E27FC236}">
                <a16:creationId xmlns:a16="http://schemas.microsoft.com/office/drawing/2014/main" id="{F9AD590E-F741-4190-A265-424B5E6BF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14800"/>
            <a:ext cx="2590800" cy="186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0000FF"/>
                </a:solidFill>
              </a:rPr>
              <a:t>Behavioral Diagrams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000">
              <a:solidFill>
                <a:srgbClr val="0000FF"/>
              </a:solidFill>
            </a:endParaRPr>
          </a:p>
          <a:p>
            <a:pPr lvl="1" eaLnBrk="1" hangingPunct="1"/>
            <a:r>
              <a:rPr lang="en-US" altLang="en-US" sz="1600"/>
              <a:t>Use case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1600"/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1600"/>
              <a:t>	</a:t>
            </a:r>
          </a:p>
          <a:p>
            <a:pPr lvl="1" eaLnBrk="1" hangingPunct="1"/>
            <a:r>
              <a:rPr lang="en-US" altLang="en-US" sz="1600"/>
              <a:t>Statechart</a:t>
            </a:r>
          </a:p>
          <a:p>
            <a:pPr lvl="1" eaLnBrk="1" hangingPunct="1"/>
            <a:r>
              <a:rPr lang="en-US" altLang="en-US" sz="1600"/>
              <a:t>Activity</a:t>
            </a:r>
          </a:p>
        </p:txBody>
      </p:sp>
      <p:sp>
        <p:nvSpPr>
          <p:cNvPr id="99343" name="Rectangle 15">
            <a:extLst>
              <a:ext uri="{FF2B5EF4-FFF2-40B4-BE49-F238E27FC236}">
                <a16:creationId xmlns:a16="http://schemas.microsoft.com/office/drawing/2014/main" id="{7C56537B-8D91-40DA-84DA-78A7F3C60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600200"/>
            <a:ext cx="35052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0000FF"/>
                </a:solidFill>
              </a:rPr>
              <a:t>Structural Diagrams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000">
              <a:solidFill>
                <a:srgbClr val="0000FF"/>
              </a:solidFill>
            </a:endParaRPr>
          </a:p>
          <a:p>
            <a:pPr lvl="1" eaLnBrk="1" hangingPunct="1"/>
            <a:r>
              <a:rPr lang="en-US" altLang="en-US" sz="1600"/>
              <a:t>Class;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1600"/>
              <a:t>	Object</a:t>
            </a:r>
          </a:p>
          <a:p>
            <a:pPr lvl="1" eaLnBrk="1" hangingPunct="1"/>
            <a:r>
              <a:rPr lang="en-US" altLang="en-US" sz="1600"/>
              <a:t>Component</a:t>
            </a:r>
          </a:p>
          <a:p>
            <a:pPr lvl="1" eaLnBrk="1" hangingPunct="1"/>
            <a:r>
              <a:rPr lang="en-US" altLang="en-US" sz="1600"/>
              <a:t>Deployment</a:t>
            </a:r>
          </a:p>
          <a:p>
            <a:pPr lvl="1" eaLnBrk="1" hangingPunct="1"/>
            <a:r>
              <a:rPr lang="en-US" altLang="en-US" sz="1600">
                <a:solidFill>
                  <a:srgbClr val="FF00FF"/>
                </a:solidFill>
              </a:rPr>
              <a:t>Composite Structure</a:t>
            </a:r>
          </a:p>
          <a:p>
            <a:pPr lvl="1" eaLnBrk="1" hangingPunct="1"/>
            <a:r>
              <a:rPr lang="en-US" altLang="en-US" sz="1600" i="1">
                <a:solidFill>
                  <a:srgbClr val="FF00FF"/>
                </a:solidFill>
              </a:rPr>
              <a:t>Package</a:t>
            </a:r>
          </a:p>
        </p:txBody>
      </p:sp>
      <p:sp>
        <p:nvSpPr>
          <p:cNvPr id="99345" name="Rectangle 17">
            <a:extLst>
              <a:ext uri="{FF2B5EF4-FFF2-40B4-BE49-F238E27FC236}">
                <a16:creationId xmlns:a16="http://schemas.microsoft.com/office/drawing/2014/main" id="{04093015-BEDB-4368-A017-893F5C9C3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4114800"/>
            <a:ext cx="2667000" cy="2743200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6" name="Rectangle 18">
            <a:extLst>
              <a:ext uri="{FF2B5EF4-FFF2-40B4-BE49-F238E27FC236}">
                <a16:creationId xmlns:a16="http://schemas.microsoft.com/office/drawing/2014/main" id="{F56BEF99-A204-48BF-9CC2-24BFCE1F8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078288"/>
            <a:ext cx="3124200" cy="178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0000FF"/>
                </a:solidFill>
              </a:rPr>
              <a:t>Interaction Diagrams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000">
              <a:solidFill>
                <a:srgbClr val="0000FF"/>
              </a:solidFill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1600"/>
          </a:p>
          <a:p>
            <a:pPr lvl="1" eaLnBrk="1" hangingPunct="1"/>
            <a:r>
              <a:rPr lang="en-US" altLang="en-US" sz="1600"/>
              <a:t>Sequence;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1600"/>
              <a:t>	</a:t>
            </a:r>
            <a:r>
              <a:rPr lang="en-US" altLang="en-US" sz="1600" i="1">
                <a:solidFill>
                  <a:srgbClr val="FF00FF"/>
                </a:solidFill>
              </a:rPr>
              <a:t>Communication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1600"/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1600"/>
          </a:p>
          <a:p>
            <a:pPr lvl="1" eaLnBrk="1" hangingPunct="1"/>
            <a:r>
              <a:rPr lang="en-US" altLang="en-US" sz="1600">
                <a:solidFill>
                  <a:srgbClr val="FF00FF"/>
                </a:solidFill>
              </a:rPr>
              <a:t>Interaction Overview</a:t>
            </a:r>
          </a:p>
          <a:p>
            <a:pPr lvl="1" eaLnBrk="1" hangingPunct="1"/>
            <a:r>
              <a:rPr lang="en-US" altLang="en-US" sz="1600">
                <a:solidFill>
                  <a:srgbClr val="FF00FF"/>
                </a:solidFill>
              </a:rPr>
              <a:t>Timing</a:t>
            </a:r>
          </a:p>
        </p:txBody>
      </p:sp>
      <p:sp>
        <p:nvSpPr>
          <p:cNvPr id="99347" name="Text Box 19">
            <a:extLst>
              <a:ext uri="{FF2B5EF4-FFF2-40B4-BE49-F238E27FC236}">
                <a16:creationId xmlns:a16="http://schemas.microsoft.com/office/drawing/2014/main" id="{B28A5E81-0A2F-4B68-93C3-858C7A5A7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295400"/>
            <a:ext cx="26562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UML 1.x: 9 diagram types.</a:t>
            </a:r>
          </a:p>
        </p:txBody>
      </p:sp>
      <p:sp>
        <p:nvSpPr>
          <p:cNvPr id="99348" name="Line 20">
            <a:extLst>
              <a:ext uri="{FF2B5EF4-FFF2-40B4-BE49-F238E27FC236}">
                <a16:creationId xmlns:a16="http://schemas.microsoft.com/office/drawing/2014/main" id="{EC71151E-FB95-4E12-B4A2-A7C26BE7913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1371600"/>
            <a:ext cx="0" cy="5334000"/>
          </a:xfrm>
          <a:prstGeom prst="line">
            <a:avLst/>
          </a:prstGeom>
          <a:noFill/>
          <a:ln w="3810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0FB2A79-EC38-46AD-B7E4-BBFE46579F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UML: First Pass	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CB3801BB-3518-45EA-B95B-2E97902800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You can model 80% of most problems by using about 20% of UML</a:t>
            </a:r>
          </a:p>
          <a:p>
            <a:pPr eaLnBrk="1" hangingPunct="1"/>
            <a:r>
              <a:rPr lang="en-US" altLang="en-US" sz="2400" dirty="0"/>
              <a:t>We only cover the 20% here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0A5CE526-5B88-4F3F-AFE6-98F8C724B8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>
                <a:solidFill>
                  <a:srgbClr val="00CC00"/>
                </a:solidFill>
              </a:rPr>
              <a:t>Diagrams</a:t>
            </a:r>
            <a:r>
              <a:rPr lang="en-US" altLang="en-US" sz="4400" dirty="0">
                <a:solidFill>
                  <a:schemeClr val="bg2"/>
                </a:solidFill>
              </a:rPr>
              <a:t> </a:t>
            </a:r>
            <a:r>
              <a:rPr lang="en-US" altLang="en-US" sz="4400" dirty="0">
                <a:solidFill>
                  <a:schemeClr val="tx1"/>
                </a:solidFill>
              </a:rPr>
              <a:t>in UML </a:t>
            </a:r>
            <a:endParaRPr lang="en-US" altLang="en-US" sz="4400" dirty="0">
              <a:solidFill>
                <a:schemeClr val="bg2"/>
              </a:solidFill>
            </a:endParaRP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7C699E0C-6DFE-4451-B973-C6A7F28F795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chemeClr val="accent1"/>
                </a:solidFill>
              </a:rPr>
              <a:t>Otterbein wants to computerize its registration system</a:t>
            </a:r>
            <a:endParaRPr lang="en-US" altLang="en-US" dirty="0">
              <a:solidFill>
                <a:schemeClr val="accent1"/>
              </a:solidFill>
            </a:endParaRPr>
          </a:p>
          <a:p>
            <a:pPr marL="228600" indent="-2286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dirty="0"/>
              <a:t>The Registrar sets up the curriculum for a semester</a:t>
            </a:r>
            <a:endParaRPr lang="en-US" altLang="en-US" sz="2000" dirty="0"/>
          </a:p>
          <a:p>
            <a:pPr marL="228600" indent="-2286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dirty="0"/>
              <a:t>Students select 3 core courses and 2 electives</a:t>
            </a:r>
          </a:p>
          <a:p>
            <a:pPr marL="228600" indent="-2286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dirty="0"/>
              <a:t>Once a student registers for a semester, the billing system is notified so the student may be billed for the semester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2E81FA-3C85-41C9-BCAF-6062E3B825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228600" indent="-2286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dirty="0"/>
              <a:t>Students may use the system to add/drop courses for a period of time after registration</a:t>
            </a:r>
          </a:p>
          <a:p>
            <a:pPr marL="228600" indent="-2286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dirty="0"/>
              <a:t>Professors use the system to set their preferred course offerings and receive their course offering rosters after students register</a:t>
            </a:r>
          </a:p>
          <a:p>
            <a:pPr marL="228600" indent="-2286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dirty="0"/>
              <a:t>Users of the registration system are assigned passwords which are used at logon validation</a:t>
            </a:r>
          </a:p>
        </p:txBody>
      </p:sp>
      <p:sp>
        <p:nvSpPr>
          <p:cNvPr id="101382" name="Text Box 6">
            <a:extLst>
              <a:ext uri="{FF2B5EF4-FFF2-40B4-BE49-F238E27FC236}">
                <a16:creationId xmlns:a16="http://schemas.microsoft.com/office/drawing/2014/main" id="{03A53A3E-85D7-48C0-9534-A502A197E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3091" y="5603967"/>
            <a:ext cx="3221010" cy="46166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i="1" dirty="0">
                <a:solidFill>
                  <a:srgbClr val="7030A0"/>
                </a:solidFill>
              </a:rPr>
              <a:t>What’s most important?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  <p:bldP spid="2" grpId="0" build="p"/>
      <p:bldP spid="10138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0" name="Rectangle 40">
            <a:extLst>
              <a:ext uri="{FF2B5EF4-FFF2-40B4-BE49-F238E27FC236}">
                <a16:creationId xmlns:a16="http://schemas.microsoft.com/office/drawing/2014/main" id="{4BB8F1E0-065F-43A8-9F70-4F6B804F5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280" y="2598738"/>
            <a:ext cx="10058400" cy="4259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Otterbein wants to computerize its registration system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altLang="en-US" sz="1800" dirty="0">
              <a:solidFill>
                <a:schemeClr val="accent1"/>
              </a:solidFill>
            </a:endParaRPr>
          </a:p>
          <a:p>
            <a:pPr eaLnBrk="1" hangingPunct="1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1800" dirty="0"/>
              <a:t>The </a:t>
            </a:r>
            <a:r>
              <a:rPr lang="en-US" altLang="en-US" sz="1800" dirty="0">
                <a:solidFill>
                  <a:srgbClr val="D60093"/>
                </a:solidFill>
              </a:rPr>
              <a:t>Registrar</a:t>
            </a:r>
            <a:r>
              <a:rPr lang="en-US" altLang="en-US" sz="1800" dirty="0"/>
              <a:t> sets up the curriculum for a semester</a:t>
            </a:r>
            <a:endParaRPr lang="en-US" altLang="en-US" sz="1600" dirty="0"/>
          </a:p>
          <a:p>
            <a:pPr lvl="1" eaLnBrk="1" hangingPunct="1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en-US" altLang="en-US" sz="1600" dirty="0"/>
          </a:p>
          <a:p>
            <a:pPr eaLnBrk="1" hangingPunct="1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srgbClr val="D60093"/>
                </a:solidFill>
              </a:rPr>
              <a:t>Students</a:t>
            </a:r>
            <a:r>
              <a:rPr lang="en-US" altLang="en-US" sz="1800" dirty="0"/>
              <a:t> select 3 core courses and 2 electives</a:t>
            </a:r>
          </a:p>
          <a:p>
            <a:pPr eaLnBrk="1" hangingPunct="1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en-US" altLang="en-US" sz="1800" dirty="0"/>
          </a:p>
          <a:p>
            <a:pPr eaLnBrk="1" hangingPunct="1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1800" dirty="0"/>
              <a:t>Once a student registers for a semester, the </a:t>
            </a:r>
            <a:r>
              <a:rPr lang="en-US" altLang="en-US" sz="1800" dirty="0">
                <a:solidFill>
                  <a:srgbClr val="D60093"/>
                </a:solidFill>
              </a:rPr>
              <a:t>billing system</a:t>
            </a:r>
            <a:r>
              <a:rPr lang="en-US" altLang="en-US" sz="1800" dirty="0"/>
              <a:t> is notified so the student may be billed for the semester</a:t>
            </a:r>
          </a:p>
          <a:p>
            <a:pPr eaLnBrk="1" hangingPunct="1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en-US" altLang="en-US" sz="1800" dirty="0"/>
          </a:p>
          <a:p>
            <a:pPr eaLnBrk="1" hangingPunct="1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1800" dirty="0"/>
              <a:t>Students may use the system to add/drop courses for a period of time after registration</a:t>
            </a:r>
          </a:p>
          <a:p>
            <a:pPr eaLnBrk="1" hangingPunct="1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en-US" altLang="en-US" sz="1800" dirty="0"/>
          </a:p>
          <a:p>
            <a:pPr eaLnBrk="1" hangingPunct="1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srgbClr val="D60093"/>
                </a:solidFill>
              </a:rPr>
              <a:t>Professors</a:t>
            </a:r>
            <a:r>
              <a:rPr lang="en-US" altLang="en-US" sz="1800" dirty="0"/>
              <a:t> use the system to set their preferred course offerings and receive their course offering rosters after students register</a:t>
            </a:r>
          </a:p>
          <a:p>
            <a:pPr eaLnBrk="1" hangingPunct="1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en-US" altLang="en-US" sz="1800" dirty="0"/>
          </a:p>
          <a:p>
            <a:pPr eaLnBrk="1" hangingPunct="1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srgbClr val="D60093"/>
                </a:solidFill>
              </a:rPr>
              <a:t>Users</a:t>
            </a:r>
            <a:r>
              <a:rPr lang="en-US" altLang="en-US" sz="1800" dirty="0"/>
              <a:t> of the registration system are assigned passwords which are used at logon validation</a:t>
            </a:r>
          </a:p>
        </p:txBody>
      </p:sp>
      <p:sp>
        <p:nvSpPr>
          <p:cNvPr id="184322" name="Rectangle 2">
            <a:extLst>
              <a:ext uri="{FF2B5EF4-FFF2-40B4-BE49-F238E27FC236}">
                <a16:creationId xmlns:a16="http://schemas.microsoft.com/office/drawing/2014/main" id="{46C53F98-6A55-4B92-BA42-C78C18FE61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>
                <a:solidFill>
                  <a:srgbClr val="00CC00"/>
                </a:solidFill>
              </a:rPr>
              <a:t>Diagrams</a:t>
            </a:r>
            <a:r>
              <a:rPr lang="en-US" altLang="en-US" sz="4400" dirty="0">
                <a:solidFill>
                  <a:schemeClr val="bg2"/>
                </a:solidFill>
              </a:rPr>
              <a:t> </a:t>
            </a:r>
            <a:r>
              <a:rPr lang="en-US" altLang="en-US" sz="4400" dirty="0">
                <a:solidFill>
                  <a:schemeClr val="tx1"/>
                </a:solidFill>
              </a:rPr>
              <a:t>in UML – </a:t>
            </a:r>
            <a:r>
              <a:rPr lang="en-US" altLang="en-US" sz="3600" dirty="0">
                <a:solidFill>
                  <a:srgbClr val="D60093"/>
                </a:solidFill>
              </a:rPr>
              <a:t>Actors</a:t>
            </a:r>
            <a:r>
              <a:rPr lang="en-US" altLang="en-US" sz="3600" dirty="0">
                <a:solidFill>
                  <a:schemeClr val="bg2"/>
                </a:solidFill>
              </a:rPr>
              <a:t> </a:t>
            </a:r>
            <a:r>
              <a:rPr lang="en-US" altLang="en-US" sz="3600" dirty="0">
                <a:solidFill>
                  <a:schemeClr val="tx1"/>
                </a:solidFill>
              </a:rPr>
              <a:t>in </a:t>
            </a:r>
            <a:r>
              <a:rPr lang="en-US" altLang="en-US" sz="3600" dirty="0">
                <a:solidFill>
                  <a:srgbClr val="00CC00"/>
                </a:solidFill>
              </a:rPr>
              <a:t>Use Case</a:t>
            </a:r>
            <a:r>
              <a:rPr lang="en-US" altLang="en-US" sz="3600" dirty="0">
                <a:solidFill>
                  <a:schemeClr val="bg2"/>
                </a:solidFill>
              </a:rPr>
              <a:t> </a:t>
            </a:r>
            <a:r>
              <a:rPr lang="en-US" altLang="en-US" sz="3600" dirty="0">
                <a:solidFill>
                  <a:schemeClr val="tx1"/>
                </a:solidFill>
              </a:rPr>
              <a:t>Diagram</a:t>
            </a:r>
          </a:p>
        </p:txBody>
      </p:sp>
      <p:sp>
        <p:nvSpPr>
          <p:cNvPr id="184359" name="Rectangle 39">
            <a:extLst>
              <a:ext uri="{FF2B5EF4-FFF2-40B4-BE49-F238E27FC236}">
                <a16:creationId xmlns:a16="http://schemas.microsoft.com/office/drawing/2014/main" id="{3952CB70-8AC2-42BA-BCF3-9B0AD7ED80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7280" y="2108201"/>
            <a:ext cx="10058400" cy="382587"/>
          </a:xfrm>
          <a:solidFill>
            <a:srgbClr val="CCFFFF"/>
          </a:solidFill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079500">
              <a:lnSpc>
                <a:spcPct val="90000"/>
              </a:lnSpc>
            </a:pPr>
            <a:r>
              <a:rPr lang="en-US" altLang="en-US" dirty="0"/>
              <a:t>An </a:t>
            </a:r>
            <a:r>
              <a:rPr lang="en-US" altLang="en-US" b="1" dirty="0">
                <a:solidFill>
                  <a:srgbClr val="D60093"/>
                </a:solidFill>
              </a:rPr>
              <a:t>actor</a:t>
            </a:r>
            <a:r>
              <a:rPr lang="en-US" altLang="en-US" dirty="0"/>
              <a:t> is someone or some thing that must interact with the system under development</a:t>
            </a:r>
          </a:p>
        </p:txBody>
      </p:sp>
      <p:grpSp>
        <p:nvGrpSpPr>
          <p:cNvPr id="184323" name="Group 3">
            <a:extLst>
              <a:ext uri="{FF2B5EF4-FFF2-40B4-BE49-F238E27FC236}">
                <a16:creationId xmlns:a16="http://schemas.microsoft.com/office/drawing/2014/main" id="{22C57C9E-DE22-4B77-85FF-7F7D85B9267D}"/>
              </a:ext>
            </a:extLst>
          </p:cNvPr>
          <p:cNvGrpSpPr>
            <a:grpSpLocks/>
          </p:cNvGrpSpPr>
          <p:nvPr/>
        </p:nvGrpSpPr>
        <p:grpSpPr bwMode="auto">
          <a:xfrm>
            <a:off x="9329738" y="2924175"/>
            <a:ext cx="379412" cy="839788"/>
            <a:chOff x="3203" y="2495"/>
            <a:chExt cx="239" cy="529"/>
          </a:xfrm>
        </p:grpSpPr>
        <p:sp>
          <p:nvSpPr>
            <p:cNvPr id="184324" name="Oval 4">
              <a:extLst>
                <a:ext uri="{FF2B5EF4-FFF2-40B4-BE49-F238E27FC236}">
                  <a16:creationId xmlns:a16="http://schemas.microsoft.com/office/drawing/2014/main" id="{9E26BCCD-1FC2-4F30-9D5F-A755B49BB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2" y="2495"/>
              <a:ext cx="200" cy="197"/>
            </a:xfrm>
            <a:prstGeom prst="ellipse">
              <a:avLst/>
            </a:prstGeom>
            <a:noFill/>
            <a:ln w="25400">
              <a:solidFill>
                <a:srgbClr val="D6009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4325" name="Group 5">
              <a:extLst>
                <a:ext uri="{FF2B5EF4-FFF2-40B4-BE49-F238E27FC236}">
                  <a16:creationId xmlns:a16="http://schemas.microsoft.com/office/drawing/2014/main" id="{EE675410-C792-460B-B3B6-909D861BC4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03" y="2866"/>
              <a:ext cx="239" cy="158"/>
              <a:chOff x="3203" y="2866"/>
              <a:chExt cx="239" cy="158"/>
            </a:xfrm>
          </p:grpSpPr>
          <p:sp>
            <p:nvSpPr>
              <p:cNvPr id="184326" name="Line 6">
                <a:extLst>
                  <a:ext uri="{FF2B5EF4-FFF2-40B4-BE49-F238E27FC236}">
                    <a16:creationId xmlns:a16="http://schemas.microsoft.com/office/drawing/2014/main" id="{187CF30A-0A89-4035-9348-AD6A3D8816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03" y="2866"/>
                <a:ext cx="120" cy="158"/>
              </a:xfrm>
              <a:prstGeom prst="line">
                <a:avLst/>
              </a:prstGeom>
              <a:noFill/>
              <a:ln w="25400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27" name="Line 7">
                <a:extLst>
                  <a:ext uri="{FF2B5EF4-FFF2-40B4-BE49-F238E27FC236}">
                    <a16:creationId xmlns:a16="http://schemas.microsoft.com/office/drawing/2014/main" id="{9894C136-57F3-442A-B958-C0AF2F8553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22" y="2866"/>
                <a:ext cx="120" cy="158"/>
              </a:xfrm>
              <a:prstGeom prst="line">
                <a:avLst/>
              </a:prstGeom>
              <a:noFill/>
              <a:ln w="25400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328" name="Group 8">
              <a:extLst>
                <a:ext uri="{FF2B5EF4-FFF2-40B4-BE49-F238E27FC236}">
                  <a16:creationId xmlns:a16="http://schemas.microsoft.com/office/drawing/2014/main" id="{FB3A693D-4952-4341-B8C9-348381F06E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04" y="2700"/>
              <a:ext cx="237" cy="162"/>
              <a:chOff x="3204" y="2700"/>
              <a:chExt cx="237" cy="162"/>
            </a:xfrm>
          </p:grpSpPr>
          <p:sp>
            <p:nvSpPr>
              <p:cNvPr id="184329" name="Line 9">
                <a:extLst>
                  <a:ext uri="{FF2B5EF4-FFF2-40B4-BE49-F238E27FC236}">
                    <a16:creationId xmlns:a16="http://schemas.microsoft.com/office/drawing/2014/main" id="{F2C88908-D097-46F8-A8F0-8FBCC713CA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22" y="2700"/>
                <a:ext cx="0" cy="162"/>
              </a:xfrm>
              <a:prstGeom prst="line">
                <a:avLst/>
              </a:prstGeom>
              <a:noFill/>
              <a:ln w="25400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30" name="Line 10">
                <a:extLst>
                  <a:ext uri="{FF2B5EF4-FFF2-40B4-BE49-F238E27FC236}">
                    <a16:creationId xmlns:a16="http://schemas.microsoft.com/office/drawing/2014/main" id="{6B3123A1-F918-49A0-8C91-32421F2AE8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04" y="2760"/>
                <a:ext cx="237" cy="0"/>
              </a:xfrm>
              <a:prstGeom prst="line">
                <a:avLst/>
              </a:prstGeom>
              <a:noFill/>
              <a:ln w="25400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4331" name="Rectangle 11">
            <a:extLst>
              <a:ext uri="{FF2B5EF4-FFF2-40B4-BE49-F238E27FC236}">
                <a16:creationId xmlns:a16="http://schemas.microsoft.com/office/drawing/2014/main" id="{877DDB68-0BEA-4C3C-A0A0-F6B3141E3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3201" y="3809180"/>
            <a:ext cx="904095" cy="366767"/>
          </a:xfrm>
          <a:prstGeom prst="rect">
            <a:avLst/>
          </a:prstGeom>
          <a:noFill/>
          <a:ln w="12700">
            <a:solidFill>
              <a:srgbClr val="D6009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r>
              <a:rPr lang="en-US" altLang="en-US"/>
              <a:t>Student</a:t>
            </a:r>
          </a:p>
        </p:txBody>
      </p:sp>
      <p:grpSp>
        <p:nvGrpSpPr>
          <p:cNvPr id="184332" name="Group 12">
            <a:extLst>
              <a:ext uri="{FF2B5EF4-FFF2-40B4-BE49-F238E27FC236}">
                <a16:creationId xmlns:a16="http://schemas.microsoft.com/office/drawing/2014/main" id="{C7559CD3-46E6-46BA-8473-48FA8A28FDDB}"/>
              </a:ext>
            </a:extLst>
          </p:cNvPr>
          <p:cNvGrpSpPr>
            <a:grpSpLocks/>
          </p:cNvGrpSpPr>
          <p:nvPr/>
        </p:nvGrpSpPr>
        <p:grpSpPr bwMode="auto">
          <a:xfrm>
            <a:off x="7850188" y="2593975"/>
            <a:ext cx="379412" cy="839788"/>
            <a:chOff x="1267" y="1775"/>
            <a:chExt cx="239" cy="529"/>
          </a:xfrm>
        </p:grpSpPr>
        <p:sp>
          <p:nvSpPr>
            <p:cNvPr id="184333" name="Oval 13">
              <a:extLst>
                <a:ext uri="{FF2B5EF4-FFF2-40B4-BE49-F238E27FC236}">
                  <a16:creationId xmlns:a16="http://schemas.microsoft.com/office/drawing/2014/main" id="{C0467BD2-5D8D-427D-BFB8-EC2459FCA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6" y="1775"/>
              <a:ext cx="200" cy="197"/>
            </a:xfrm>
            <a:prstGeom prst="ellipse">
              <a:avLst/>
            </a:prstGeom>
            <a:noFill/>
            <a:ln w="25400">
              <a:solidFill>
                <a:srgbClr val="D6009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4334" name="Group 14">
              <a:extLst>
                <a:ext uri="{FF2B5EF4-FFF2-40B4-BE49-F238E27FC236}">
                  <a16:creationId xmlns:a16="http://schemas.microsoft.com/office/drawing/2014/main" id="{4EB0B889-D9E2-4F91-B3E1-CC4EA64FF5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67" y="2146"/>
              <a:ext cx="239" cy="158"/>
              <a:chOff x="1267" y="2146"/>
              <a:chExt cx="239" cy="158"/>
            </a:xfrm>
          </p:grpSpPr>
          <p:sp>
            <p:nvSpPr>
              <p:cNvPr id="184335" name="Line 15">
                <a:extLst>
                  <a:ext uri="{FF2B5EF4-FFF2-40B4-BE49-F238E27FC236}">
                    <a16:creationId xmlns:a16="http://schemas.microsoft.com/office/drawing/2014/main" id="{83B14609-90AB-4EF3-AF3A-3CFAC87D41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67" y="2146"/>
                <a:ext cx="120" cy="158"/>
              </a:xfrm>
              <a:prstGeom prst="line">
                <a:avLst/>
              </a:prstGeom>
              <a:noFill/>
              <a:ln w="25400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36" name="Line 16">
                <a:extLst>
                  <a:ext uri="{FF2B5EF4-FFF2-40B4-BE49-F238E27FC236}">
                    <a16:creationId xmlns:a16="http://schemas.microsoft.com/office/drawing/2014/main" id="{E4D12E06-CAFF-4E5A-8160-AA0B6CA879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6" y="2146"/>
                <a:ext cx="120" cy="158"/>
              </a:xfrm>
              <a:prstGeom prst="line">
                <a:avLst/>
              </a:prstGeom>
              <a:noFill/>
              <a:ln w="25400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337" name="Group 17">
              <a:extLst>
                <a:ext uri="{FF2B5EF4-FFF2-40B4-BE49-F238E27FC236}">
                  <a16:creationId xmlns:a16="http://schemas.microsoft.com/office/drawing/2014/main" id="{BED47DF7-DFF7-4AAF-9B20-DE78C7A933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68" y="1980"/>
              <a:ext cx="237" cy="162"/>
              <a:chOff x="1268" y="1980"/>
              <a:chExt cx="237" cy="162"/>
            </a:xfrm>
          </p:grpSpPr>
          <p:sp>
            <p:nvSpPr>
              <p:cNvPr id="184338" name="Line 18">
                <a:extLst>
                  <a:ext uri="{FF2B5EF4-FFF2-40B4-BE49-F238E27FC236}">
                    <a16:creationId xmlns:a16="http://schemas.microsoft.com/office/drawing/2014/main" id="{C653C7DC-4A89-4C45-85DE-75FF319889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6" y="1980"/>
                <a:ext cx="0" cy="162"/>
              </a:xfrm>
              <a:prstGeom prst="line">
                <a:avLst/>
              </a:prstGeom>
              <a:noFill/>
              <a:ln w="25400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39" name="Line 19">
                <a:extLst>
                  <a:ext uri="{FF2B5EF4-FFF2-40B4-BE49-F238E27FC236}">
                    <a16:creationId xmlns:a16="http://schemas.microsoft.com/office/drawing/2014/main" id="{6A87B3FF-03C8-4B2F-B84E-5408E3A3BB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68" y="2040"/>
                <a:ext cx="237" cy="0"/>
              </a:xfrm>
              <a:prstGeom prst="line">
                <a:avLst/>
              </a:prstGeom>
              <a:noFill/>
              <a:ln w="25400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4340" name="Rectangle 20">
            <a:extLst>
              <a:ext uri="{FF2B5EF4-FFF2-40B4-BE49-F238E27FC236}">
                <a16:creationId xmlns:a16="http://schemas.microsoft.com/office/drawing/2014/main" id="{68B215A4-0AE5-43EE-850C-A06556EE3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0" y="3478980"/>
            <a:ext cx="1001814" cy="366767"/>
          </a:xfrm>
          <a:prstGeom prst="rect">
            <a:avLst/>
          </a:prstGeom>
          <a:noFill/>
          <a:ln w="12700">
            <a:solidFill>
              <a:srgbClr val="D6009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r>
              <a:rPr lang="en-US" altLang="en-US"/>
              <a:t>Registrar</a:t>
            </a:r>
          </a:p>
        </p:txBody>
      </p:sp>
      <p:grpSp>
        <p:nvGrpSpPr>
          <p:cNvPr id="184341" name="Group 21">
            <a:extLst>
              <a:ext uri="{FF2B5EF4-FFF2-40B4-BE49-F238E27FC236}">
                <a16:creationId xmlns:a16="http://schemas.microsoft.com/office/drawing/2014/main" id="{8B4AA378-B2F5-480A-BC26-EECD55E4E60B}"/>
              </a:ext>
            </a:extLst>
          </p:cNvPr>
          <p:cNvGrpSpPr>
            <a:grpSpLocks/>
          </p:cNvGrpSpPr>
          <p:nvPr/>
        </p:nvGrpSpPr>
        <p:grpSpPr bwMode="auto">
          <a:xfrm>
            <a:off x="10872788" y="5108575"/>
            <a:ext cx="379412" cy="839788"/>
            <a:chOff x="2240" y="2063"/>
            <a:chExt cx="239" cy="529"/>
          </a:xfrm>
        </p:grpSpPr>
        <p:sp>
          <p:nvSpPr>
            <p:cNvPr id="184342" name="Oval 22">
              <a:extLst>
                <a:ext uri="{FF2B5EF4-FFF2-40B4-BE49-F238E27FC236}">
                  <a16:creationId xmlns:a16="http://schemas.microsoft.com/office/drawing/2014/main" id="{802A1D2A-7F41-4242-933D-5E7279C88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2063"/>
              <a:ext cx="200" cy="197"/>
            </a:xfrm>
            <a:prstGeom prst="ellipse">
              <a:avLst/>
            </a:prstGeom>
            <a:noFill/>
            <a:ln w="25400">
              <a:solidFill>
                <a:srgbClr val="D6009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4343" name="Group 23">
              <a:extLst>
                <a:ext uri="{FF2B5EF4-FFF2-40B4-BE49-F238E27FC236}">
                  <a16:creationId xmlns:a16="http://schemas.microsoft.com/office/drawing/2014/main" id="{61DFCF14-013D-49F6-B5BB-3B5A8D05AE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0" y="2434"/>
              <a:ext cx="239" cy="158"/>
              <a:chOff x="2240" y="2434"/>
              <a:chExt cx="239" cy="158"/>
            </a:xfrm>
          </p:grpSpPr>
          <p:sp>
            <p:nvSpPr>
              <p:cNvPr id="184344" name="Line 24">
                <a:extLst>
                  <a:ext uri="{FF2B5EF4-FFF2-40B4-BE49-F238E27FC236}">
                    <a16:creationId xmlns:a16="http://schemas.microsoft.com/office/drawing/2014/main" id="{C09339F9-1272-4879-A107-C81000C2F0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0" y="2434"/>
                <a:ext cx="120" cy="158"/>
              </a:xfrm>
              <a:prstGeom prst="line">
                <a:avLst/>
              </a:prstGeom>
              <a:noFill/>
              <a:ln w="25400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45" name="Line 25">
                <a:extLst>
                  <a:ext uri="{FF2B5EF4-FFF2-40B4-BE49-F238E27FC236}">
                    <a16:creationId xmlns:a16="http://schemas.microsoft.com/office/drawing/2014/main" id="{51F15F4C-BA81-44D2-B1C6-E3E4A84BA9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9" y="2434"/>
                <a:ext cx="120" cy="158"/>
              </a:xfrm>
              <a:prstGeom prst="line">
                <a:avLst/>
              </a:prstGeom>
              <a:noFill/>
              <a:ln w="25400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346" name="Group 26">
              <a:extLst>
                <a:ext uri="{FF2B5EF4-FFF2-40B4-BE49-F238E27FC236}">
                  <a16:creationId xmlns:a16="http://schemas.microsoft.com/office/drawing/2014/main" id="{1496E8C9-E2BA-4B56-961D-5530632ED4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1" y="2268"/>
              <a:ext cx="237" cy="162"/>
              <a:chOff x="2241" y="2268"/>
              <a:chExt cx="237" cy="162"/>
            </a:xfrm>
          </p:grpSpPr>
          <p:sp>
            <p:nvSpPr>
              <p:cNvPr id="184347" name="Line 27">
                <a:extLst>
                  <a:ext uri="{FF2B5EF4-FFF2-40B4-BE49-F238E27FC236}">
                    <a16:creationId xmlns:a16="http://schemas.microsoft.com/office/drawing/2014/main" id="{0A990FB2-93D9-4B5C-B6EF-288DCEED3F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9" y="2268"/>
                <a:ext cx="0" cy="162"/>
              </a:xfrm>
              <a:prstGeom prst="line">
                <a:avLst/>
              </a:prstGeom>
              <a:noFill/>
              <a:ln w="25400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48" name="Line 28">
                <a:extLst>
                  <a:ext uri="{FF2B5EF4-FFF2-40B4-BE49-F238E27FC236}">
                    <a16:creationId xmlns:a16="http://schemas.microsoft.com/office/drawing/2014/main" id="{F1D31C31-C8EE-4475-BD84-80448F94C7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1" y="2328"/>
                <a:ext cx="237" cy="0"/>
              </a:xfrm>
              <a:prstGeom prst="line">
                <a:avLst/>
              </a:prstGeom>
              <a:noFill/>
              <a:ln w="25400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4349" name="Rectangle 29">
            <a:extLst>
              <a:ext uri="{FF2B5EF4-FFF2-40B4-BE49-F238E27FC236}">
                <a16:creationId xmlns:a16="http://schemas.microsoft.com/office/drawing/2014/main" id="{92AEA6C1-D160-433A-A644-0F4DB5371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3700" y="5993580"/>
            <a:ext cx="1038362" cy="366767"/>
          </a:xfrm>
          <a:prstGeom prst="rect">
            <a:avLst/>
          </a:prstGeom>
          <a:noFill/>
          <a:ln w="12700">
            <a:solidFill>
              <a:srgbClr val="D6009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r>
              <a:rPr lang="en-US" altLang="en-US"/>
              <a:t>Professor</a:t>
            </a:r>
          </a:p>
        </p:txBody>
      </p:sp>
      <p:grpSp>
        <p:nvGrpSpPr>
          <p:cNvPr id="184350" name="Group 30">
            <a:extLst>
              <a:ext uri="{FF2B5EF4-FFF2-40B4-BE49-F238E27FC236}">
                <a16:creationId xmlns:a16="http://schemas.microsoft.com/office/drawing/2014/main" id="{2A6F5563-6E10-4369-9A7C-7B7FB2601F99}"/>
              </a:ext>
            </a:extLst>
          </p:cNvPr>
          <p:cNvGrpSpPr>
            <a:grpSpLocks/>
          </p:cNvGrpSpPr>
          <p:nvPr/>
        </p:nvGrpSpPr>
        <p:grpSpPr bwMode="auto">
          <a:xfrm>
            <a:off x="11128376" y="3724275"/>
            <a:ext cx="379413" cy="839788"/>
            <a:chOff x="4174" y="2831"/>
            <a:chExt cx="239" cy="529"/>
          </a:xfrm>
        </p:grpSpPr>
        <p:sp>
          <p:nvSpPr>
            <p:cNvPr id="184351" name="Oval 31">
              <a:extLst>
                <a:ext uri="{FF2B5EF4-FFF2-40B4-BE49-F238E27FC236}">
                  <a16:creationId xmlns:a16="http://schemas.microsoft.com/office/drawing/2014/main" id="{55ABB24F-EA79-435E-939E-0FC2B709B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2831"/>
              <a:ext cx="200" cy="197"/>
            </a:xfrm>
            <a:prstGeom prst="ellipse">
              <a:avLst/>
            </a:prstGeom>
            <a:noFill/>
            <a:ln w="25400">
              <a:solidFill>
                <a:srgbClr val="D6009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4352" name="Group 32">
              <a:extLst>
                <a:ext uri="{FF2B5EF4-FFF2-40B4-BE49-F238E27FC236}">
                  <a16:creationId xmlns:a16="http://schemas.microsoft.com/office/drawing/2014/main" id="{F77E68A9-6D38-457C-8F76-2510FD10E9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4" y="3202"/>
              <a:ext cx="239" cy="158"/>
              <a:chOff x="4174" y="3202"/>
              <a:chExt cx="239" cy="158"/>
            </a:xfrm>
          </p:grpSpPr>
          <p:sp>
            <p:nvSpPr>
              <p:cNvPr id="184353" name="Line 33">
                <a:extLst>
                  <a:ext uri="{FF2B5EF4-FFF2-40B4-BE49-F238E27FC236}">
                    <a16:creationId xmlns:a16="http://schemas.microsoft.com/office/drawing/2014/main" id="{76B022F3-94DE-45A3-8BE6-53A876829C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74" y="3202"/>
                <a:ext cx="120" cy="158"/>
              </a:xfrm>
              <a:prstGeom prst="line">
                <a:avLst/>
              </a:prstGeom>
              <a:noFill/>
              <a:ln w="25400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54" name="Line 34">
                <a:extLst>
                  <a:ext uri="{FF2B5EF4-FFF2-40B4-BE49-F238E27FC236}">
                    <a16:creationId xmlns:a16="http://schemas.microsoft.com/office/drawing/2014/main" id="{34DF5ADB-29C4-49E0-8A2C-2BFE30732B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3" y="3202"/>
                <a:ext cx="120" cy="158"/>
              </a:xfrm>
              <a:prstGeom prst="line">
                <a:avLst/>
              </a:prstGeom>
              <a:noFill/>
              <a:ln w="25400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355" name="Group 35">
              <a:extLst>
                <a:ext uri="{FF2B5EF4-FFF2-40B4-BE49-F238E27FC236}">
                  <a16:creationId xmlns:a16="http://schemas.microsoft.com/office/drawing/2014/main" id="{0CCE2AB9-634B-4EA2-81FD-7536309963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5" y="3036"/>
              <a:ext cx="237" cy="162"/>
              <a:chOff x="4175" y="3036"/>
              <a:chExt cx="237" cy="162"/>
            </a:xfrm>
          </p:grpSpPr>
          <p:sp>
            <p:nvSpPr>
              <p:cNvPr id="184356" name="Line 36">
                <a:extLst>
                  <a:ext uri="{FF2B5EF4-FFF2-40B4-BE49-F238E27FC236}">
                    <a16:creationId xmlns:a16="http://schemas.microsoft.com/office/drawing/2014/main" id="{45CEE89D-D901-45A7-A81C-795EF2C2F4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3" y="3036"/>
                <a:ext cx="0" cy="162"/>
              </a:xfrm>
              <a:prstGeom prst="line">
                <a:avLst/>
              </a:prstGeom>
              <a:noFill/>
              <a:ln w="25400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57" name="Line 37">
                <a:extLst>
                  <a:ext uri="{FF2B5EF4-FFF2-40B4-BE49-F238E27FC236}">
                    <a16:creationId xmlns:a16="http://schemas.microsoft.com/office/drawing/2014/main" id="{272CE205-DD2E-49CF-9BAF-B2D6CD0FFE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5" y="3096"/>
                <a:ext cx="237" cy="0"/>
              </a:xfrm>
              <a:prstGeom prst="line">
                <a:avLst/>
              </a:prstGeom>
              <a:noFill/>
              <a:ln w="25400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4358" name="Rectangle 38">
            <a:extLst>
              <a:ext uri="{FF2B5EF4-FFF2-40B4-BE49-F238E27FC236}">
                <a16:creationId xmlns:a16="http://schemas.microsoft.com/office/drawing/2014/main" id="{93A8D18C-C02B-4DF9-B20E-02C127C90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7200" y="4609280"/>
            <a:ext cx="1474764" cy="366767"/>
          </a:xfrm>
          <a:prstGeom prst="rect">
            <a:avLst/>
          </a:prstGeom>
          <a:noFill/>
          <a:ln w="12700">
            <a:solidFill>
              <a:srgbClr val="D6009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r>
              <a:rPr lang="en-US" altLang="en-US"/>
              <a:t>Billing System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C9C21FB-EF55-4EC8-9895-DEB52A0EECA1}"/>
              </a:ext>
            </a:extLst>
          </p:cNvPr>
          <p:cNvSpPr/>
          <p:nvPr/>
        </p:nvSpPr>
        <p:spPr>
          <a:xfrm>
            <a:off x="0" y="6347647"/>
            <a:ext cx="1097280" cy="4976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5AB8BD9-843A-4854-BE33-32700B16E623}"/>
              </a:ext>
            </a:extLst>
          </p:cNvPr>
          <p:cNvSpPr/>
          <p:nvPr/>
        </p:nvSpPr>
        <p:spPr>
          <a:xfrm>
            <a:off x="11077576" y="6405154"/>
            <a:ext cx="1097280" cy="439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0" grpId="0" uiExpand="1" build="p" autoUpdateAnimBg="0"/>
      <p:bldP spid="184331" grpId="0" animBg="1"/>
      <p:bldP spid="184340" grpId="0" animBg="1"/>
      <p:bldP spid="184349" grpId="0" animBg="1"/>
      <p:bldP spid="1843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C21562-05AC-47A7-829B-6AF9EA717C1B}"/>
              </a:ext>
            </a:extLst>
          </p:cNvPr>
          <p:cNvSpPr/>
          <p:nvPr/>
        </p:nvSpPr>
        <p:spPr>
          <a:xfrm>
            <a:off x="0" y="6347647"/>
            <a:ext cx="11592062" cy="4976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60" name="Rectangle 40">
            <a:extLst>
              <a:ext uri="{FF2B5EF4-FFF2-40B4-BE49-F238E27FC236}">
                <a16:creationId xmlns:a16="http://schemas.microsoft.com/office/drawing/2014/main" id="{4BB8F1E0-065F-43A8-9F70-4F6B804F5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280" y="2598738"/>
            <a:ext cx="10058400" cy="4259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Otterbein wants to computerize its registration system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altLang="en-US" sz="1800" dirty="0">
              <a:solidFill>
                <a:schemeClr val="accent1"/>
              </a:solidFill>
            </a:endParaRPr>
          </a:p>
          <a:p>
            <a:pPr eaLnBrk="1" hangingPunct="1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1800" dirty="0"/>
              <a:t>The </a:t>
            </a:r>
            <a:r>
              <a:rPr lang="en-US" altLang="en-US" sz="1800" dirty="0">
                <a:solidFill>
                  <a:srgbClr val="D60093"/>
                </a:solidFill>
              </a:rPr>
              <a:t>Registrar</a:t>
            </a:r>
            <a:r>
              <a:rPr lang="en-US" altLang="en-US" sz="1800" dirty="0"/>
              <a:t> sets up the curriculum for a semester</a:t>
            </a:r>
            <a:endParaRPr lang="en-US" altLang="en-US" sz="1600" dirty="0"/>
          </a:p>
          <a:p>
            <a:pPr lvl="1" eaLnBrk="1" hangingPunct="1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en-US" altLang="en-US" sz="1600" dirty="0"/>
          </a:p>
          <a:p>
            <a:pPr eaLnBrk="1" hangingPunct="1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srgbClr val="D60093"/>
                </a:solidFill>
              </a:rPr>
              <a:t>Students</a:t>
            </a:r>
            <a:r>
              <a:rPr lang="en-US" altLang="en-US" sz="1800" dirty="0"/>
              <a:t> select 3 core courses and 2 electives</a:t>
            </a:r>
          </a:p>
          <a:p>
            <a:pPr eaLnBrk="1" hangingPunct="1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en-US" altLang="en-US" sz="1800" dirty="0"/>
          </a:p>
          <a:p>
            <a:pPr eaLnBrk="1" hangingPunct="1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1800" dirty="0"/>
              <a:t>Once a student registers for a semester, the </a:t>
            </a:r>
            <a:r>
              <a:rPr lang="en-US" altLang="en-US" sz="1800" dirty="0">
                <a:solidFill>
                  <a:srgbClr val="D60093"/>
                </a:solidFill>
              </a:rPr>
              <a:t>billing system</a:t>
            </a:r>
            <a:r>
              <a:rPr lang="en-US" altLang="en-US" sz="1800" dirty="0"/>
              <a:t> is notified so the student may be billed for the semester</a:t>
            </a:r>
          </a:p>
          <a:p>
            <a:pPr eaLnBrk="1" hangingPunct="1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en-US" altLang="en-US" sz="1800" dirty="0"/>
          </a:p>
          <a:p>
            <a:pPr eaLnBrk="1" hangingPunct="1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1800" dirty="0"/>
              <a:t>Students may use the system to add/drop courses for a period of time after registration</a:t>
            </a:r>
          </a:p>
          <a:p>
            <a:pPr eaLnBrk="1" hangingPunct="1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en-US" altLang="en-US" sz="1800" dirty="0"/>
          </a:p>
          <a:p>
            <a:pPr eaLnBrk="1" hangingPunct="1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srgbClr val="D60093"/>
                </a:solidFill>
              </a:rPr>
              <a:t>Professors</a:t>
            </a:r>
            <a:r>
              <a:rPr lang="en-US" altLang="en-US" sz="1800" dirty="0"/>
              <a:t> use the system to set their preferred course offerings and receive their course offering rosters after students register</a:t>
            </a:r>
          </a:p>
          <a:p>
            <a:pPr eaLnBrk="1" hangingPunct="1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en-US" altLang="en-US" sz="1800" dirty="0"/>
          </a:p>
          <a:p>
            <a:pPr eaLnBrk="1" hangingPunct="1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srgbClr val="D60093"/>
                </a:solidFill>
              </a:rPr>
              <a:t>Users</a:t>
            </a:r>
            <a:r>
              <a:rPr lang="en-US" altLang="en-US" sz="1800" dirty="0"/>
              <a:t> of the registration system are assigned passwords which are used at logon validation</a:t>
            </a:r>
          </a:p>
        </p:txBody>
      </p:sp>
      <p:sp>
        <p:nvSpPr>
          <p:cNvPr id="184322" name="Rectangle 2">
            <a:extLst>
              <a:ext uri="{FF2B5EF4-FFF2-40B4-BE49-F238E27FC236}">
                <a16:creationId xmlns:a16="http://schemas.microsoft.com/office/drawing/2014/main" id="{46C53F98-6A55-4B92-BA42-C78C18FE61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>
                <a:solidFill>
                  <a:srgbClr val="00CC00"/>
                </a:solidFill>
              </a:rPr>
              <a:t>Diagrams</a:t>
            </a:r>
            <a:r>
              <a:rPr lang="en-US" altLang="en-US" sz="4400" dirty="0">
                <a:solidFill>
                  <a:schemeClr val="bg2"/>
                </a:solidFill>
              </a:rPr>
              <a:t> </a:t>
            </a:r>
            <a:r>
              <a:rPr lang="en-US" altLang="en-US" sz="4400" dirty="0">
                <a:solidFill>
                  <a:schemeClr val="tx1"/>
                </a:solidFill>
              </a:rPr>
              <a:t>in UML – </a:t>
            </a:r>
            <a:r>
              <a:rPr lang="en-US" altLang="en-US" sz="3600" dirty="0">
                <a:solidFill>
                  <a:srgbClr val="0070C0"/>
                </a:solidFill>
              </a:rPr>
              <a:t>Use Cases</a:t>
            </a:r>
            <a:r>
              <a:rPr lang="en-US" altLang="en-US" sz="3600" dirty="0">
                <a:solidFill>
                  <a:schemeClr val="bg2"/>
                </a:solidFill>
              </a:rPr>
              <a:t> </a:t>
            </a:r>
            <a:r>
              <a:rPr lang="en-US" altLang="en-US" sz="3600" dirty="0">
                <a:solidFill>
                  <a:schemeClr val="tx1"/>
                </a:solidFill>
              </a:rPr>
              <a:t>in </a:t>
            </a:r>
            <a:r>
              <a:rPr lang="en-US" altLang="en-US" sz="3600" dirty="0">
                <a:solidFill>
                  <a:srgbClr val="00CC00"/>
                </a:solidFill>
              </a:rPr>
              <a:t>Use Case</a:t>
            </a:r>
            <a:r>
              <a:rPr lang="en-US" altLang="en-US" sz="3600" dirty="0">
                <a:solidFill>
                  <a:schemeClr val="bg2"/>
                </a:solidFill>
              </a:rPr>
              <a:t> </a:t>
            </a:r>
            <a:r>
              <a:rPr lang="en-US" altLang="en-US" sz="3600" dirty="0">
                <a:solidFill>
                  <a:schemeClr val="tx1"/>
                </a:solidFill>
              </a:rPr>
              <a:t>Diagram</a:t>
            </a:r>
          </a:p>
        </p:txBody>
      </p:sp>
      <p:sp>
        <p:nvSpPr>
          <p:cNvPr id="184359" name="Rectangle 39">
            <a:extLst>
              <a:ext uri="{FF2B5EF4-FFF2-40B4-BE49-F238E27FC236}">
                <a16:creationId xmlns:a16="http://schemas.microsoft.com/office/drawing/2014/main" id="{3952CB70-8AC2-42BA-BCF3-9B0AD7ED80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7280" y="2108201"/>
            <a:ext cx="10058400" cy="382587"/>
          </a:xfrm>
          <a:solidFill>
            <a:srgbClr val="CCFFFF"/>
          </a:solidFill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079500">
              <a:lnSpc>
                <a:spcPct val="90000"/>
              </a:lnSpc>
            </a:pPr>
            <a:r>
              <a:rPr lang="en-US" altLang="en-US"/>
              <a:t>A </a:t>
            </a:r>
            <a:r>
              <a:rPr lang="en-US" altLang="en-US" b="1" dirty="0">
                <a:solidFill>
                  <a:srgbClr val="0070C0"/>
                </a:solidFill>
              </a:rPr>
              <a:t>use case</a:t>
            </a:r>
            <a:r>
              <a:rPr lang="en-US" altLang="en-US" dirty="0"/>
              <a:t> is a sequence of interactions between an actor and the system under development</a:t>
            </a:r>
          </a:p>
        </p:txBody>
      </p:sp>
      <p:grpSp>
        <p:nvGrpSpPr>
          <p:cNvPr id="184323" name="Group 3">
            <a:extLst>
              <a:ext uri="{FF2B5EF4-FFF2-40B4-BE49-F238E27FC236}">
                <a16:creationId xmlns:a16="http://schemas.microsoft.com/office/drawing/2014/main" id="{22C57C9E-DE22-4B77-85FF-7F7D85B9267D}"/>
              </a:ext>
            </a:extLst>
          </p:cNvPr>
          <p:cNvGrpSpPr>
            <a:grpSpLocks/>
          </p:cNvGrpSpPr>
          <p:nvPr/>
        </p:nvGrpSpPr>
        <p:grpSpPr bwMode="auto">
          <a:xfrm>
            <a:off x="9329738" y="2924175"/>
            <a:ext cx="379412" cy="839788"/>
            <a:chOff x="3203" y="2495"/>
            <a:chExt cx="239" cy="529"/>
          </a:xfrm>
        </p:grpSpPr>
        <p:sp>
          <p:nvSpPr>
            <p:cNvPr id="184324" name="Oval 4">
              <a:extLst>
                <a:ext uri="{FF2B5EF4-FFF2-40B4-BE49-F238E27FC236}">
                  <a16:creationId xmlns:a16="http://schemas.microsoft.com/office/drawing/2014/main" id="{9E26BCCD-1FC2-4F30-9D5F-A755B49BB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2" y="2495"/>
              <a:ext cx="200" cy="197"/>
            </a:xfrm>
            <a:prstGeom prst="ellipse">
              <a:avLst/>
            </a:prstGeom>
            <a:noFill/>
            <a:ln w="25400">
              <a:solidFill>
                <a:srgbClr val="D6009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4325" name="Group 5">
              <a:extLst>
                <a:ext uri="{FF2B5EF4-FFF2-40B4-BE49-F238E27FC236}">
                  <a16:creationId xmlns:a16="http://schemas.microsoft.com/office/drawing/2014/main" id="{EE675410-C792-460B-B3B6-909D861BC4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03" y="2866"/>
              <a:ext cx="239" cy="158"/>
              <a:chOff x="3203" y="2866"/>
              <a:chExt cx="239" cy="158"/>
            </a:xfrm>
          </p:grpSpPr>
          <p:sp>
            <p:nvSpPr>
              <p:cNvPr id="184326" name="Line 6">
                <a:extLst>
                  <a:ext uri="{FF2B5EF4-FFF2-40B4-BE49-F238E27FC236}">
                    <a16:creationId xmlns:a16="http://schemas.microsoft.com/office/drawing/2014/main" id="{187CF30A-0A89-4035-9348-AD6A3D8816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03" y="2866"/>
                <a:ext cx="120" cy="158"/>
              </a:xfrm>
              <a:prstGeom prst="line">
                <a:avLst/>
              </a:prstGeom>
              <a:noFill/>
              <a:ln w="25400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27" name="Line 7">
                <a:extLst>
                  <a:ext uri="{FF2B5EF4-FFF2-40B4-BE49-F238E27FC236}">
                    <a16:creationId xmlns:a16="http://schemas.microsoft.com/office/drawing/2014/main" id="{9894C136-57F3-442A-B958-C0AF2F8553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22" y="2866"/>
                <a:ext cx="120" cy="158"/>
              </a:xfrm>
              <a:prstGeom prst="line">
                <a:avLst/>
              </a:prstGeom>
              <a:noFill/>
              <a:ln w="25400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328" name="Group 8">
              <a:extLst>
                <a:ext uri="{FF2B5EF4-FFF2-40B4-BE49-F238E27FC236}">
                  <a16:creationId xmlns:a16="http://schemas.microsoft.com/office/drawing/2014/main" id="{FB3A693D-4952-4341-B8C9-348381F06E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04" y="2700"/>
              <a:ext cx="237" cy="162"/>
              <a:chOff x="3204" y="2700"/>
              <a:chExt cx="237" cy="162"/>
            </a:xfrm>
          </p:grpSpPr>
          <p:sp>
            <p:nvSpPr>
              <p:cNvPr id="184329" name="Line 9">
                <a:extLst>
                  <a:ext uri="{FF2B5EF4-FFF2-40B4-BE49-F238E27FC236}">
                    <a16:creationId xmlns:a16="http://schemas.microsoft.com/office/drawing/2014/main" id="{F2C88908-D097-46F8-A8F0-8FBCC713CA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22" y="2700"/>
                <a:ext cx="0" cy="162"/>
              </a:xfrm>
              <a:prstGeom prst="line">
                <a:avLst/>
              </a:prstGeom>
              <a:noFill/>
              <a:ln w="25400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30" name="Line 10">
                <a:extLst>
                  <a:ext uri="{FF2B5EF4-FFF2-40B4-BE49-F238E27FC236}">
                    <a16:creationId xmlns:a16="http://schemas.microsoft.com/office/drawing/2014/main" id="{6B3123A1-F918-49A0-8C91-32421F2AE8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04" y="2760"/>
                <a:ext cx="237" cy="0"/>
              </a:xfrm>
              <a:prstGeom prst="line">
                <a:avLst/>
              </a:prstGeom>
              <a:noFill/>
              <a:ln w="25400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4331" name="Rectangle 11">
            <a:extLst>
              <a:ext uri="{FF2B5EF4-FFF2-40B4-BE49-F238E27FC236}">
                <a16:creationId xmlns:a16="http://schemas.microsoft.com/office/drawing/2014/main" id="{877DDB68-0BEA-4C3C-A0A0-F6B3141E3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3201" y="3809180"/>
            <a:ext cx="904095" cy="366767"/>
          </a:xfrm>
          <a:prstGeom prst="rect">
            <a:avLst/>
          </a:prstGeom>
          <a:noFill/>
          <a:ln w="12700">
            <a:solidFill>
              <a:srgbClr val="D6009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r>
              <a:rPr lang="en-US" altLang="en-US"/>
              <a:t>Student</a:t>
            </a:r>
          </a:p>
        </p:txBody>
      </p:sp>
      <p:grpSp>
        <p:nvGrpSpPr>
          <p:cNvPr id="184332" name="Group 12">
            <a:extLst>
              <a:ext uri="{FF2B5EF4-FFF2-40B4-BE49-F238E27FC236}">
                <a16:creationId xmlns:a16="http://schemas.microsoft.com/office/drawing/2014/main" id="{C7559CD3-46E6-46BA-8473-48FA8A28FDDB}"/>
              </a:ext>
            </a:extLst>
          </p:cNvPr>
          <p:cNvGrpSpPr>
            <a:grpSpLocks/>
          </p:cNvGrpSpPr>
          <p:nvPr/>
        </p:nvGrpSpPr>
        <p:grpSpPr bwMode="auto">
          <a:xfrm>
            <a:off x="7850188" y="2593975"/>
            <a:ext cx="379412" cy="839788"/>
            <a:chOff x="1267" y="1775"/>
            <a:chExt cx="239" cy="529"/>
          </a:xfrm>
        </p:grpSpPr>
        <p:sp>
          <p:nvSpPr>
            <p:cNvPr id="184333" name="Oval 13">
              <a:extLst>
                <a:ext uri="{FF2B5EF4-FFF2-40B4-BE49-F238E27FC236}">
                  <a16:creationId xmlns:a16="http://schemas.microsoft.com/office/drawing/2014/main" id="{C0467BD2-5D8D-427D-BFB8-EC2459FCA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6" y="1775"/>
              <a:ext cx="200" cy="197"/>
            </a:xfrm>
            <a:prstGeom prst="ellipse">
              <a:avLst/>
            </a:prstGeom>
            <a:noFill/>
            <a:ln w="25400">
              <a:solidFill>
                <a:srgbClr val="D6009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4334" name="Group 14">
              <a:extLst>
                <a:ext uri="{FF2B5EF4-FFF2-40B4-BE49-F238E27FC236}">
                  <a16:creationId xmlns:a16="http://schemas.microsoft.com/office/drawing/2014/main" id="{4EB0B889-D9E2-4F91-B3E1-CC4EA64FF5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67" y="2146"/>
              <a:ext cx="239" cy="158"/>
              <a:chOff x="1267" y="2146"/>
              <a:chExt cx="239" cy="158"/>
            </a:xfrm>
          </p:grpSpPr>
          <p:sp>
            <p:nvSpPr>
              <p:cNvPr id="184335" name="Line 15">
                <a:extLst>
                  <a:ext uri="{FF2B5EF4-FFF2-40B4-BE49-F238E27FC236}">
                    <a16:creationId xmlns:a16="http://schemas.microsoft.com/office/drawing/2014/main" id="{83B14609-90AB-4EF3-AF3A-3CFAC87D41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67" y="2146"/>
                <a:ext cx="120" cy="158"/>
              </a:xfrm>
              <a:prstGeom prst="line">
                <a:avLst/>
              </a:prstGeom>
              <a:noFill/>
              <a:ln w="25400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36" name="Line 16">
                <a:extLst>
                  <a:ext uri="{FF2B5EF4-FFF2-40B4-BE49-F238E27FC236}">
                    <a16:creationId xmlns:a16="http://schemas.microsoft.com/office/drawing/2014/main" id="{E4D12E06-CAFF-4E5A-8160-AA0B6CA879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6" y="2146"/>
                <a:ext cx="120" cy="158"/>
              </a:xfrm>
              <a:prstGeom prst="line">
                <a:avLst/>
              </a:prstGeom>
              <a:noFill/>
              <a:ln w="25400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337" name="Group 17">
              <a:extLst>
                <a:ext uri="{FF2B5EF4-FFF2-40B4-BE49-F238E27FC236}">
                  <a16:creationId xmlns:a16="http://schemas.microsoft.com/office/drawing/2014/main" id="{BED47DF7-DFF7-4AAF-9B20-DE78C7A933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68" y="1980"/>
              <a:ext cx="237" cy="162"/>
              <a:chOff x="1268" y="1980"/>
              <a:chExt cx="237" cy="162"/>
            </a:xfrm>
          </p:grpSpPr>
          <p:sp>
            <p:nvSpPr>
              <p:cNvPr id="184338" name="Line 18">
                <a:extLst>
                  <a:ext uri="{FF2B5EF4-FFF2-40B4-BE49-F238E27FC236}">
                    <a16:creationId xmlns:a16="http://schemas.microsoft.com/office/drawing/2014/main" id="{C653C7DC-4A89-4C45-85DE-75FF319889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6" y="1980"/>
                <a:ext cx="0" cy="162"/>
              </a:xfrm>
              <a:prstGeom prst="line">
                <a:avLst/>
              </a:prstGeom>
              <a:noFill/>
              <a:ln w="25400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39" name="Line 19">
                <a:extLst>
                  <a:ext uri="{FF2B5EF4-FFF2-40B4-BE49-F238E27FC236}">
                    <a16:creationId xmlns:a16="http://schemas.microsoft.com/office/drawing/2014/main" id="{6A87B3FF-03C8-4B2F-B84E-5408E3A3BB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68" y="2040"/>
                <a:ext cx="237" cy="0"/>
              </a:xfrm>
              <a:prstGeom prst="line">
                <a:avLst/>
              </a:prstGeom>
              <a:noFill/>
              <a:ln w="25400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4340" name="Rectangle 20">
            <a:extLst>
              <a:ext uri="{FF2B5EF4-FFF2-40B4-BE49-F238E27FC236}">
                <a16:creationId xmlns:a16="http://schemas.microsoft.com/office/drawing/2014/main" id="{68B215A4-0AE5-43EE-850C-A06556EE3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0" y="3478980"/>
            <a:ext cx="1001814" cy="366767"/>
          </a:xfrm>
          <a:prstGeom prst="rect">
            <a:avLst/>
          </a:prstGeom>
          <a:noFill/>
          <a:ln w="12700">
            <a:solidFill>
              <a:srgbClr val="D6009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r>
              <a:rPr lang="en-US" altLang="en-US"/>
              <a:t>Registrar</a:t>
            </a:r>
          </a:p>
        </p:txBody>
      </p:sp>
      <p:grpSp>
        <p:nvGrpSpPr>
          <p:cNvPr id="184341" name="Group 21">
            <a:extLst>
              <a:ext uri="{FF2B5EF4-FFF2-40B4-BE49-F238E27FC236}">
                <a16:creationId xmlns:a16="http://schemas.microsoft.com/office/drawing/2014/main" id="{8B4AA378-B2F5-480A-BC26-EECD55E4E60B}"/>
              </a:ext>
            </a:extLst>
          </p:cNvPr>
          <p:cNvGrpSpPr>
            <a:grpSpLocks/>
          </p:cNvGrpSpPr>
          <p:nvPr/>
        </p:nvGrpSpPr>
        <p:grpSpPr bwMode="auto">
          <a:xfrm>
            <a:off x="10872788" y="5108575"/>
            <a:ext cx="379412" cy="839788"/>
            <a:chOff x="2240" y="2063"/>
            <a:chExt cx="239" cy="529"/>
          </a:xfrm>
        </p:grpSpPr>
        <p:sp>
          <p:nvSpPr>
            <p:cNvPr id="184342" name="Oval 22">
              <a:extLst>
                <a:ext uri="{FF2B5EF4-FFF2-40B4-BE49-F238E27FC236}">
                  <a16:creationId xmlns:a16="http://schemas.microsoft.com/office/drawing/2014/main" id="{802A1D2A-7F41-4242-933D-5E7279C88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2063"/>
              <a:ext cx="200" cy="197"/>
            </a:xfrm>
            <a:prstGeom prst="ellipse">
              <a:avLst/>
            </a:prstGeom>
            <a:noFill/>
            <a:ln w="25400">
              <a:solidFill>
                <a:srgbClr val="D6009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4343" name="Group 23">
              <a:extLst>
                <a:ext uri="{FF2B5EF4-FFF2-40B4-BE49-F238E27FC236}">
                  <a16:creationId xmlns:a16="http://schemas.microsoft.com/office/drawing/2014/main" id="{61DFCF14-013D-49F6-B5BB-3B5A8D05AE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0" y="2434"/>
              <a:ext cx="239" cy="158"/>
              <a:chOff x="2240" y="2434"/>
              <a:chExt cx="239" cy="158"/>
            </a:xfrm>
          </p:grpSpPr>
          <p:sp>
            <p:nvSpPr>
              <p:cNvPr id="184344" name="Line 24">
                <a:extLst>
                  <a:ext uri="{FF2B5EF4-FFF2-40B4-BE49-F238E27FC236}">
                    <a16:creationId xmlns:a16="http://schemas.microsoft.com/office/drawing/2014/main" id="{C09339F9-1272-4879-A107-C81000C2F0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0" y="2434"/>
                <a:ext cx="120" cy="158"/>
              </a:xfrm>
              <a:prstGeom prst="line">
                <a:avLst/>
              </a:prstGeom>
              <a:noFill/>
              <a:ln w="25400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45" name="Line 25">
                <a:extLst>
                  <a:ext uri="{FF2B5EF4-FFF2-40B4-BE49-F238E27FC236}">
                    <a16:creationId xmlns:a16="http://schemas.microsoft.com/office/drawing/2014/main" id="{51F15F4C-BA81-44D2-B1C6-E3E4A84BA9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9" y="2434"/>
                <a:ext cx="120" cy="158"/>
              </a:xfrm>
              <a:prstGeom prst="line">
                <a:avLst/>
              </a:prstGeom>
              <a:noFill/>
              <a:ln w="25400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346" name="Group 26">
              <a:extLst>
                <a:ext uri="{FF2B5EF4-FFF2-40B4-BE49-F238E27FC236}">
                  <a16:creationId xmlns:a16="http://schemas.microsoft.com/office/drawing/2014/main" id="{1496E8C9-E2BA-4B56-961D-5530632ED4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1" y="2268"/>
              <a:ext cx="237" cy="162"/>
              <a:chOff x="2241" y="2268"/>
              <a:chExt cx="237" cy="162"/>
            </a:xfrm>
          </p:grpSpPr>
          <p:sp>
            <p:nvSpPr>
              <p:cNvPr id="184347" name="Line 27">
                <a:extLst>
                  <a:ext uri="{FF2B5EF4-FFF2-40B4-BE49-F238E27FC236}">
                    <a16:creationId xmlns:a16="http://schemas.microsoft.com/office/drawing/2014/main" id="{0A990FB2-93D9-4B5C-B6EF-288DCEED3F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9" y="2268"/>
                <a:ext cx="0" cy="162"/>
              </a:xfrm>
              <a:prstGeom prst="line">
                <a:avLst/>
              </a:prstGeom>
              <a:noFill/>
              <a:ln w="25400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48" name="Line 28">
                <a:extLst>
                  <a:ext uri="{FF2B5EF4-FFF2-40B4-BE49-F238E27FC236}">
                    <a16:creationId xmlns:a16="http://schemas.microsoft.com/office/drawing/2014/main" id="{F1D31C31-C8EE-4475-BD84-80448F94C7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1" y="2328"/>
                <a:ext cx="237" cy="0"/>
              </a:xfrm>
              <a:prstGeom prst="line">
                <a:avLst/>
              </a:prstGeom>
              <a:noFill/>
              <a:ln w="25400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4349" name="Rectangle 29">
            <a:extLst>
              <a:ext uri="{FF2B5EF4-FFF2-40B4-BE49-F238E27FC236}">
                <a16:creationId xmlns:a16="http://schemas.microsoft.com/office/drawing/2014/main" id="{92AEA6C1-D160-433A-A644-0F4DB5371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3700" y="5993580"/>
            <a:ext cx="1038362" cy="366767"/>
          </a:xfrm>
          <a:prstGeom prst="rect">
            <a:avLst/>
          </a:prstGeom>
          <a:noFill/>
          <a:ln w="12700">
            <a:solidFill>
              <a:srgbClr val="D6009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r>
              <a:rPr lang="en-US" altLang="en-US"/>
              <a:t>Professor</a:t>
            </a:r>
          </a:p>
        </p:txBody>
      </p:sp>
      <p:grpSp>
        <p:nvGrpSpPr>
          <p:cNvPr id="184350" name="Group 30">
            <a:extLst>
              <a:ext uri="{FF2B5EF4-FFF2-40B4-BE49-F238E27FC236}">
                <a16:creationId xmlns:a16="http://schemas.microsoft.com/office/drawing/2014/main" id="{2A6F5563-6E10-4369-9A7C-7B7FB2601F99}"/>
              </a:ext>
            </a:extLst>
          </p:cNvPr>
          <p:cNvGrpSpPr>
            <a:grpSpLocks/>
          </p:cNvGrpSpPr>
          <p:nvPr/>
        </p:nvGrpSpPr>
        <p:grpSpPr bwMode="auto">
          <a:xfrm>
            <a:off x="11128376" y="3724275"/>
            <a:ext cx="379413" cy="839788"/>
            <a:chOff x="4174" y="2831"/>
            <a:chExt cx="239" cy="529"/>
          </a:xfrm>
        </p:grpSpPr>
        <p:sp>
          <p:nvSpPr>
            <p:cNvPr id="184351" name="Oval 31">
              <a:extLst>
                <a:ext uri="{FF2B5EF4-FFF2-40B4-BE49-F238E27FC236}">
                  <a16:creationId xmlns:a16="http://schemas.microsoft.com/office/drawing/2014/main" id="{55ABB24F-EA79-435E-939E-0FC2B709B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2831"/>
              <a:ext cx="200" cy="197"/>
            </a:xfrm>
            <a:prstGeom prst="ellipse">
              <a:avLst/>
            </a:prstGeom>
            <a:noFill/>
            <a:ln w="25400">
              <a:solidFill>
                <a:srgbClr val="D6009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4352" name="Group 32">
              <a:extLst>
                <a:ext uri="{FF2B5EF4-FFF2-40B4-BE49-F238E27FC236}">
                  <a16:creationId xmlns:a16="http://schemas.microsoft.com/office/drawing/2014/main" id="{F77E68A9-6D38-457C-8F76-2510FD10E9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4" y="3202"/>
              <a:ext cx="239" cy="158"/>
              <a:chOff x="4174" y="3202"/>
              <a:chExt cx="239" cy="158"/>
            </a:xfrm>
          </p:grpSpPr>
          <p:sp>
            <p:nvSpPr>
              <p:cNvPr id="184353" name="Line 33">
                <a:extLst>
                  <a:ext uri="{FF2B5EF4-FFF2-40B4-BE49-F238E27FC236}">
                    <a16:creationId xmlns:a16="http://schemas.microsoft.com/office/drawing/2014/main" id="{76B022F3-94DE-45A3-8BE6-53A876829C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74" y="3202"/>
                <a:ext cx="120" cy="158"/>
              </a:xfrm>
              <a:prstGeom prst="line">
                <a:avLst/>
              </a:prstGeom>
              <a:noFill/>
              <a:ln w="25400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54" name="Line 34">
                <a:extLst>
                  <a:ext uri="{FF2B5EF4-FFF2-40B4-BE49-F238E27FC236}">
                    <a16:creationId xmlns:a16="http://schemas.microsoft.com/office/drawing/2014/main" id="{34DF5ADB-29C4-49E0-8A2C-2BFE30732B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3" y="3202"/>
                <a:ext cx="120" cy="158"/>
              </a:xfrm>
              <a:prstGeom prst="line">
                <a:avLst/>
              </a:prstGeom>
              <a:noFill/>
              <a:ln w="25400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355" name="Group 35">
              <a:extLst>
                <a:ext uri="{FF2B5EF4-FFF2-40B4-BE49-F238E27FC236}">
                  <a16:creationId xmlns:a16="http://schemas.microsoft.com/office/drawing/2014/main" id="{0CCE2AB9-634B-4EA2-81FD-7536309963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5" y="3036"/>
              <a:ext cx="237" cy="162"/>
              <a:chOff x="4175" y="3036"/>
              <a:chExt cx="237" cy="162"/>
            </a:xfrm>
          </p:grpSpPr>
          <p:sp>
            <p:nvSpPr>
              <p:cNvPr id="184356" name="Line 36">
                <a:extLst>
                  <a:ext uri="{FF2B5EF4-FFF2-40B4-BE49-F238E27FC236}">
                    <a16:creationId xmlns:a16="http://schemas.microsoft.com/office/drawing/2014/main" id="{45CEE89D-D901-45A7-A81C-795EF2C2F4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3" y="3036"/>
                <a:ext cx="0" cy="162"/>
              </a:xfrm>
              <a:prstGeom prst="line">
                <a:avLst/>
              </a:prstGeom>
              <a:noFill/>
              <a:ln w="25400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57" name="Line 37">
                <a:extLst>
                  <a:ext uri="{FF2B5EF4-FFF2-40B4-BE49-F238E27FC236}">
                    <a16:creationId xmlns:a16="http://schemas.microsoft.com/office/drawing/2014/main" id="{272CE205-DD2E-49CF-9BAF-B2D6CD0FFE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5" y="3096"/>
                <a:ext cx="237" cy="0"/>
              </a:xfrm>
              <a:prstGeom prst="line">
                <a:avLst/>
              </a:prstGeom>
              <a:noFill/>
              <a:ln w="25400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4358" name="Rectangle 38">
            <a:extLst>
              <a:ext uri="{FF2B5EF4-FFF2-40B4-BE49-F238E27FC236}">
                <a16:creationId xmlns:a16="http://schemas.microsoft.com/office/drawing/2014/main" id="{93A8D18C-C02B-4DF9-B20E-02C127C90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7200" y="4609280"/>
            <a:ext cx="1474764" cy="366767"/>
          </a:xfrm>
          <a:prstGeom prst="rect">
            <a:avLst/>
          </a:prstGeom>
          <a:noFill/>
          <a:ln w="12700">
            <a:solidFill>
              <a:srgbClr val="D6009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r>
              <a:rPr lang="en-US" altLang="en-US"/>
              <a:t>Billing System</a:t>
            </a:r>
          </a:p>
        </p:txBody>
      </p:sp>
      <p:sp>
        <p:nvSpPr>
          <p:cNvPr id="44" name="Line 49">
            <a:extLst>
              <a:ext uri="{FF2B5EF4-FFF2-40B4-BE49-F238E27FC236}">
                <a16:creationId xmlns:a16="http://schemas.microsoft.com/office/drawing/2014/main" id="{6C3F0E7A-4BCF-45E5-AF93-1C788BEAD41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38475" y="2891631"/>
            <a:ext cx="824388" cy="1230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50">
            <a:extLst>
              <a:ext uri="{FF2B5EF4-FFF2-40B4-BE49-F238E27FC236}">
                <a16:creationId xmlns:a16="http://schemas.microsoft.com/office/drawing/2014/main" id="{BC53CF75-B53F-4F61-B30F-3C808CC175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47364" y="3048821"/>
            <a:ext cx="631623" cy="36031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51">
            <a:extLst>
              <a:ext uri="{FF2B5EF4-FFF2-40B4-BE49-F238E27FC236}">
                <a16:creationId xmlns:a16="http://schemas.microsoft.com/office/drawing/2014/main" id="{FAD2A460-2775-42D2-8845-6CBF6BC1B00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951047" y="3275423"/>
            <a:ext cx="110651" cy="570323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55">
            <a:extLst>
              <a:ext uri="{FF2B5EF4-FFF2-40B4-BE49-F238E27FC236}">
                <a16:creationId xmlns:a16="http://schemas.microsoft.com/office/drawing/2014/main" id="{A8F3BBD5-E373-4B21-9CB4-F875A01C85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07561" y="5788845"/>
            <a:ext cx="1038360" cy="433694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57">
            <a:extLst>
              <a:ext uri="{FF2B5EF4-FFF2-40B4-BE49-F238E27FC236}">
                <a16:creationId xmlns:a16="http://schemas.microsoft.com/office/drawing/2014/main" id="{6A8E57AC-B6BB-4F68-A2AD-3A7F9AA1721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677398" y="5434012"/>
            <a:ext cx="1033769" cy="171041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Oval 43">
            <a:extLst>
              <a:ext uri="{FF2B5EF4-FFF2-40B4-BE49-F238E27FC236}">
                <a16:creationId xmlns:a16="http://schemas.microsoft.com/office/drawing/2014/main" id="{C75E7EC0-D359-45CF-A8C0-EEEB95E57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1139" y="2468429"/>
            <a:ext cx="1426051" cy="839921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dirty="0">
                <a:solidFill>
                  <a:srgbClr val="0000FF"/>
                </a:solidFill>
              </a:rPr>
              <a:t>Maintain</a:t>
            </a:r>
          </a:p>
          <a:p>
            <a:pPr algn="ctr"/>
            <a:r>
              <a:rPr lang="en-US" altLang="en-US" dirty="0">
                <a:solidFill>
                  <a:srgbClr val="0000FF"/>
                </a:solidFill>
              </a:rPr>
              <a:t>Curriculum</a:t>
            </a:r>
          </a:p>
        </p:txBody>
      </p:sp>
      <p:sp>
        <p:nvSpPr>
          <p:cNvPr id="52" name="Oval 43">
            <a:extLst>
              <a:ext uri="{FF2B5EF4-FFF2-40B4-BE49-F238E27FC236}">
                <a16:creationId xmlns:a16="http://schemas.microsoft.com/office/drawing/2014/main" id="{F9E892A8-771A-4FB7-A4A1-C8BABA648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5037" y="2340252"/>
            <a:ext cx="1426051" cy="839921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dirty="0">
                <a:solidFill>
                  <a:srgbClr val="0000FF"/>
                </a:solidFill>
              </a:rPr>
              <a:t>Register</a:t>
            </a:r>
          </a:p>
          <a:p>
            <a:pPr algn="ctr"/>
            <a:r>
              <a:rPr lang="en-US" altLang="en-US" dirty="0">
                <a:solidFill>
                  <a:srgbClr val="0000FF"/>
                </a:solidFill>
              </a:rPr>
              <a:t>for Courses</a:t>
            </a:r>
          </a:p>
        </p:txBody>
      </p:sp>
      <p:sp>
        <p:nvSpPr>
          <p:cNvPr id="53" name="Oval 43">
            <a:extLst>
              <a:ext uri="{FF2B5EF4-FFF2-40B4-BE49-F238E27FC236}">
                <a16:creationId xmlns:a16="http://schemas.microsoft.com/office/drawing/2014/main" id="{CECF07AC-8961-4E38-A2A3-9F225AC61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0189" y="4939595"/>
            <a:ext cx="1739344" cy="757943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dirty="0">
                <a:solidFill>
                  <a:srgbClr val="0000FF"/>
                </a:solidFill>
              </a:rPr>
              <a:t>Request</a:t>
            </a:r>
          </a:p>
          <a:p>
            <a:pPr algn="ctr"/>
            <a:r>
              <a:rPr lang="en-US" altLang="en-US" dirty="0">
                <a:solidFill>
                  <a:srgbClr val="0000FF"/>
                </a:solidFill>
              </a:rPr>
              <a:t>Course Roster</a:t>
            </a:r>
          </a:p>
        </p:txBody>
      </p:sp>
      <p:sp>
        <p:nvSpPr>
          <p:cNvPr id="54" name="Oval 43">
            <a:extLst>
              <a:ext uri="{FF2B5EF4-FFF2-40B4-BE49-F238E27FC236}">
                <a16:creationId xmlns:a16="http://schemas.microsoft.com/office/drawing/2014/main" id="{291E1891-31EF-4174-B2B6-4E817D460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0188" y="5938954"/>
            <a:ext cx="1773317" cy="839921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dirty="0">
                <a:solidFill>
                  <a:srgbClr val="0000FF"/>
                </a:solidFill>
              </a:rPr>
              <a:t>Set</a:t>
            </a:r>
          </a:p>
          <a:p>
            <a:pPr algn="ctr"/>
            <a:r>
              <a:rPr lang="en-US" altLang="en-US" dirty="0">
                <a:solidFill>
                  <a:srgbClr val="0000FF"/>
                </a:solidFill>
              </a:rPr>
              <a:t>Course Offerings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CBB42A8-03C1-4D3C-956C-E99782232D35}"/>
              </a:ext>
            </a:extLst>
          </p:cNvPr>
          <p:cNvSpPr/>
          <p:nvPr/>
        </p:nvSpPr>
        <p:spPr>
          <a:xfrm>
            <a:off x="11077576" y="6405154"/>
            <a:ext cx="1097280" cy="439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4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0" grpId="0" animBg="1"/>
      <p:bldP spid="184331" grpId="0" animBg="1"/>
      <p:bldP spid="184340" grpId="0" animBg="1"/>
      <p:bldP spid="184349" grpId="0" animBg="1"/>
      <p:bldP spid="184358" grpId="0" animBg="1"/>
      <p:bldP spid="44" grpId="0" animBg="1"/>
      <p:bldP spid="45" grpId="0" animBg="1"/>
      <p:bldP spid="46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3B6D-611C-426B-9E2C-131AE700E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en-US" sz="2800" dirty="0"/>
              <a:t>Read </a:t>
            </a:r>
            <a:r>
              <a:rPr lang="en-US" sz="2800" dirty="0" err="1"/>
              <a:t>SmartDraw's</a:t>
            </a:r>
            <a:r>
              <a:rPr lang="en-US" sz="2800" dirty="0"/>
              <a:t> documentation and tutorials about UML (including all the 'Learn More' links) at </a:t>
            </a:r>
            <a:r>
              <a:rPr lang="en-US" sz="2800" dirty="0">
                <a:hlinkClick r:id="rId2"/>
              </a:rPr>
              <a:t>https://www.smartdraw.com/uml-diagram/</a:t>
            </a:r>
            <a:endParaRPr lang="en-US" sz="2800" b="1" dirty="0">
              <a:solidFill>
                <a:srgbClr val="FF0000"/>
              </a:solidFill>
            </a:endParaRPr>
          </a:p>
          <a:p>
            <a:pPr lvl="1"/>
            <a:endParaRPr lang="en-US" sz="2800" dirty="0"/>
          </a:p>
          <a:p>
            <a:pPr lvl="1"/>
            <a:r>
              <a:rPr lang="en-US" sz="2800"/>
              <a:t>Read Chapter 10 from </a:t>
            </a:r>
            <a:r>
              <a:rPr lang="en-US" sz="2800" b="1" i="1">
                <a:solidFill>
                  <a:srgbClr val="0070C0"/>
                </a:solidFill>
              </a:rPr>
              <a:t>The Object-Oriented Thought Process</a:t>
            </a:r>
          </a:p>
          <a:p>
            <a:pPr lvl="1"/>
            <a:r>
              <a:rPr lang="en-US" sz="2800"/>
              <a:t>Lab 10.1 is due Thursday before 11:59pm</a:t>
            </a:r>
          </a:p>
          <a:p>
            <a:pPr lvl="1"/>
            <a:r>
              <a:rPr lang="en-US" sz="2800"/>
              <a:t>Lab 10.2 will be available Friday morning</a:t>
            </a:r>
          </a:p>
          <a:p>
            <a:pPr lvl="1"/>
            <a:endParaRPr lang="en-US" sz="2800"/>
          </a:p>
          <a:p>
            <a:pPr lvl="1"/>
            <a:r>
              <a:rPr lang="en-US" sz="28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494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EDD556C-7957-4282-A00B-9C2089E54A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Use Cases are useful for…</a:t>
            </a:r>
          </a:p>
        </p:txBody>
      </p:sp>
      <p:sp>
        <p:nvSpPr>
          <p:cNvPr id="26627" name="Rectangle 4">
            <a:extLst>
              <a:ext uri="{FF2B5EF4-FFF2-40B4-BE49-F238E27FC236}">
                <a16:creationId xmlns:a16="http://schemas.microsoft.com/office/drawing/2014/main" id="{A84D96BD-B3DE-431C-B884-D67477F071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800" dirty="0"/>
              <a:t>Determining requirements</a:t>
            </a:r>
          </a:p>
          <a:p>
            <a:pPr lvl="1" eaLnBrk="1" hangingPunct="1"/>
            <a:r>
              <a:rPr lang="en-US" altLang="en-US" sz="2400" dirty="0"/>
              <a:t>New use cases often generate new requirements as the system is analyzed and the design takes shape. </a:t>
            </a:r>
          </a:p>
          <a:p>
            <a:pPr eaLnBrk="1" hangingPunct="1"/>
            <a:r>
              <a:rPr lang="en-US" altLang="en-US" sz="2800" dirty="0"/>
              <a:t>Communicating with clients</a:t>
            </a:r>
          </a:p>
          <a:p>
            <a:pPr lvl="1" eaLnBrk="1" hangingPunct="1"/>
            <a:r>
              <a:rPr lang="en-US" altLang="en-US" sz="2400" dirty="0"/>
              <a:t>Their notational simplicity makes use case diagrams a good way for developers to communicate with clients. </a:t>
            </a:r>
          </a:p>
          <a:p>
            <a:pPr eaLnBrk="1" hangingPunct="1"/>
            <a:r>
              <a:rPr lang="en-US" altLang="en-US" sz="2800" dirty="0"/>
              <a:t>Generating test cases</a:t>
            </a:r>
          </a:p>
          <a:p>
            <a:pPr lvl="1" eaLnBrk="1" hangingPunct="1"/>
            <a:r>
              <a:rPr lang="en-US" altLang="en-US" sz="2400" dirty="0"/>
              <a:t>The collection of scenarios for a use case may suggest a suite of test cases for those scenarios. </a:t>
            </a:r>
          </a:p>
          <a:p>
            <a:pPr eaLnBrk="1" hangingPunct="1"/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D2968BB3-6DCE-4FA0-88D5-ED0D73AC45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1110" y="639098"/>
            <a:ext cx="3401961" cy="349479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alt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Use Case Diagram Example</a:t>
            </a:r>
          </a:p>
        </p:txBody>
      </p:sp>
      <p:pic>
        <p:nvPicPr>
          <p:cNvPr id="26627" name="Picture 4" descr="use_case">
            <a:extLst>
              <a:ext uri="{FF2B5EF4-FFF2-40B4-BE49-F238E27FC236}">
                <a16:creationId xmlns:a16="http://schemas.microsoft.com/office/drawing/2014/main" id="{30BE03A5-EE05-4BC4-8098-5A711A9AB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390" y="50770"/>
            <a:ext cx="7714110" cy="624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294754"/>
            <a:ext cx="3200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8D4480B4-953D-41FA-9052-09AB3A026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459C63E-7726-4A3C-A6A0-908416CF4F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Use Case Description: Example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8E079187-BFB1-4A14-A7B7-4100FBEAD49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en-US" b="1" i="1" dirty="0">
                <a:solidFill>
                  <a:schemeClr val="accent6"/>
                </a:solidFill>
              </a:rPr>
              <a:t>Name</a:t>
            </a:r>
            <a:r>
              <a:rPr lang="en-US" altLang="en-US" i="1" dirty="0"/>
              <a:t>:</a:t>
            </a:r>
            <a:r>
              <a:rPr lang="en-US" altLang="en-US" dirty="0"/>
              <a:t> </a:t>
            </a:r>
            <a:r>
              <a:rPr lang="en-US" altLang="en-US" dirty="0">
                <a:latin typeface="Courier" charset="0"/>
              </a:rPr>
              <a:t>Purchase ticket</a:t>
            </a:r>
            <a:endParaRPr lang="en-US" altLang="en-US" dirty="0"/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en-US" b="1" i="1" dirty="0">
                <a:solidFill>
                  <a:schemeClr val="accent6"/>
                </a:solidFill>
              </a:rPr>
              <a:t>Participating</a:t>
            </a:r>
            <a:r>
              <a:rPr lang="en-US" altLang="en-US" i="1" dirty="0">
                <a:solidFill>
                  <a:schemeClr val="accent6"/>
                </a:solidFill>
              </a:rPr>
              <a:t> </a:t>
            </a:r>
            <a:r>
              <a:rPr lang="en-US" altLang="en-US" b="1" i="1" dirty="0">
                <a:solidFill>
                  <a:schemeClr val="accent6"/>
                </a:solidFill>
              </a:rPr>
              <a:t>actor</a:t>
            </a:r>
            <a:r>
              <a:rPr lang="en-US" altLang="en-US" i="1" dirty="0"/>
              <a:t>:</a:t>
            </a:r>
            <a:r>
              <a:rPr lang="en-US" altLang="en-US" dirty="0"/>
              <a:t> </a:t>
            </a:r>
            <a:r>
              <a:rPr lang="en-US" altLang="en-US" dirty="0">
                <a:latin typeface="Courier" charset="0"/>
              </a:rPr>
              <a:t>Passenger</a:t>
            </a:r>
            <a:endParaRPr lang="en-US" altLang="en-US" dirty="0"/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en-US" b="1" i="1" dirty="0">
                <a:solidFill>
                  <a:schemeClr val="accent6"/>
                </a:solidFill>
              </a:rPr>
              <a:t>Entry</a:t>
            </a:r>
            <a:r>
              <a:rPr lang="en-US" altLang="en-US" i="1" dirty="0">
                <a:solidFill>
                  <a:schemeClr val="accent6"/>
                </a:solidFill>
              </a:rPr>
              <a:t> </a:t>
            </a:r>
            <a:r>
              <a:rPr lang="en-US" altLang="en-US" b="1" i="1" dirty="0">
                <a:solidFill>
                  <a:schemeClr val="accent6"/>
                </a:solidFill>
              </a:rPr>
              <a:t>condition</a:t>
            </a:r>
            <a:r>
              <a:rPr lang="en-US" altLang="en-US" i="1" dirty="0"/>
              <a:t>:</a:t>
            </a:r>
            <a:r>
              <a:rPr lang="en-US" altLang="en-US" dirty="0"/>
              <a:t> </a:t>
            </a:r>
          </a:p>
          <a:p>
            <a:pPr marL="228600" indent="-228600" eaLnBrk="1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en-US" dirty="0">
                <a:latin typeface="Courier" charset="0"/>
              </a:rPr>
              <a:t>Passenger</a:t>
            </a:r>
            <a:r>
              <a:rPr lang="en-US" altLang="en-US" dirty="0"/>
              <a:t> standing in front of </a:t>
            </a:r>
            <a:r>
              <a:rPr lang="en-US" altLang="en-US"/>
              <a:t>ticket kiosk.</a:t>
            </a:r>
            <a:endParaRPr lang="en-US" altLang="en-US" dirty="0"/>
          </a:p>
          <a:p>
            <a:pPr marL="228600" indent="-228600" eaLnBrk="1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en-US" dirty="0">
                <a:latin typeface="Courier" charset="0"/>
              </a:rPr>
              <a:t>Passenger</a:t>
            </a:r>
            <a:r>
              <a:rPr lang="en-US" altLang="en-US" dirty="0"/>
              <a:t> has sufficient money to purchase ticket.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en-US" b="1" i="1" dirty="0">
                <a:solidFill>
                  <a:schemeClr val="accent6"/>
                </a:solidFill>
              </a:rPr>
              <a:t>Exit</a:t>
            </a:r>
            <a:r>
              <a:rPr lang="en-US" altLang="en-US" i="1" dirty="0">
                <a:solidFill>
                  <a:schemeClr val="accent6"/>
                </a:solidFill>
              </a:rPr>
              <a:t> </a:t>
            </a:r>
            <a:r>
              <a:rPr lang="en-US" altLang="en-US" b="1" i="1" dirty="0">
                <a:solidFill>
                  <a:schemeClr val="accent6"/>
                </a:solidFill>
              </a:rPr>
              <a:t>condition</a:t>
            </a:r>
            <a:r>
              <a:rPr lang="en-US" altLang="en-US" i="1" dirty="0"/>
              <a:t>:</a:t>
            </a:r>
          </a:p>
          <a:p>
            <a:pPr marL="228600" indent="-228600" eaLnBrk="1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en-US" dirty="0">
                <a:latin typeface="Courier" charset="0"/>
              </a:rPr>
              <a:t>Passenger</a:t>
            </a:r>
            <a:r>
              <a:rPr lang="en-US" altLang="en-US" dirty="0"/>
              <a:t> has ticket.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DFF345EE-E227-484E-B1EA-C8DC02244CE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en-US" b="1" i="1" dirty="0">
                <a:solidFill>
                  <a:schemeClr val="accent6"/>
                </a:solidFill>
              </a:rPr>
              <a:t>Event</a:t>
            </a:r>
            <a:r>
              <a:rPr lang="en-US" altLang="en-US" i="1" dirty="0">
                <a:solidFill>
                  <a:schemeClr val="accent6"/>
                </a:solidFill>
              </a:rPr>
              <a:t> </a:t>
            </a:r>
            <a:r>
              <a:rPr lang="en-US" altLang="en-US" b="1" i="1" dirty="0">
                <a:solidFill>
                  <a:schemeClr val="accent6"/>
                </a:solidFill>
              </a:rPr>
              <a:t>flow</a:t>
            </a:r>
            <a:r>
              <a:rPr lang="en-US" altLang="en-US" i="1" dirty="0"/>
              <a:t>:</a:t>
            </a:r>
            <a:endParaRPr lang="en-US" altLang="en-US" dirty="0"/>
          </a:p>
          <a:p>
            <a:pPr marL="342900" indent="-342900" eaLnBrk="1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en-US" dirty="0"/>
              <a:t>1.	</a:t>
            </a:r>
            <a:r>
              <a:rPr lang="en-US" altLang="en-US" dirty="0">
                <a:latin typeface="Courier" charset="0"/>
              </a:rPr>
              <a:t>Passenger</a:t>
            </a:r>
            <a:r>
              <a:rPr lang="en-US" altLang="en-US" dirty="0"/>
              <a:t> selects </a:t>
            </a:r>
            <a:r>
              <a:rPr lang="en-US" altLang="en-US"/>
              <a:t>the destination of travel.</a:t>
            </a:r>
            <a:endParaRPr lang="en-US" altLang="en-US" dirty="0"/>
          </a:p>
          <a:p>
            <a:pPr marL="342900" indent="-342900" eaLnBrk="1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en-US" dirty="0"/>
              <a:t>2.</a:t>
            </a:r>
            <a:r>
              <a:rPr lang="en-US" altLang="en-US"/>
              <a:t>	Kiosk </a:t>
            </a:r>
            <a:r>
              <a:rPr lang="en-US" altLang="en-US" dirty="0"/>
              <a:t>displays the amount due.</a:t>
            </a:r>
          </a:p>
          <a:p>
            <a:pPr marL="342900" indent="-342900" eaLnBrk="1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en-US" dirty="0"/>
              <a:t>3.	</a:t>
            </a:r>
            <a:r>
              <a:rPr lang="en-US" altLang="en-US" dirty="0">
                <a:latin typeface="Courier" charset="0"/>
              </a:rPr>
              <a:t>Passenger</a:t>
            </a:r>
            <a:r>
              <a:rPr lang="en-US" altLang="en-US" dirty="0"/>
              <a:t> inserts money, of at least the amount due.</a:t>
            </a:r>
          </a:p>
          <a:p>
            <a:pPr marL="342900" indent="-342900" eaLnBrk="1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en-US" dirty="0"/>
              <a:t>4.</a:t>
            </a:r>
            <a:r>
              <a:rPr lang="en-US" altLang="en-US"/>
              <a:t>	Kiosk </a:t>
            </a:r>
            <a:r>
              <a:rPr lang="en-US" altLang="en-US" dirty="0"/>
              <a:t>returns change.</a:t>
            </a:r>
          </a:p>
          <a:p>
            <a:pPr marL="342900" indent="-342900" eaLnBrk="1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en-US" dirty="0"/>
              <a:t>5.</a:t>
            </a:r>
            <a:r>
              <a:rPr lang="en-US" altLang="en-US"/>
              <a:t>	Kiosk </a:t>
            </a:r>
            <a:r>
              <a:rPr lang="en-US" altLang="en-US" dirty="0"/>
              <a:t>issues ticket.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2F2C279-FDD8-47C2-932E-ACC3845366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Use Case Diagrams: Summary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2E0CBFDF-4445-4C12-9E2F-1FE51387BD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Use case diagrams represent external behavior</a:t>
            </a:r>
          </a:p>
          <a:p>
            <a:pPr eaLnBrk="1" hangingPunct="1"/>
            <a:r>
              <a:rPr lang="en-US" altLang="en-US" sz="2400" dirty="0"/>
              <a:t>Use case diagrams are useful as an index into the use cases</a:t>
            </a:r>
          </a:p>
          <a:p>
            <a:pPr eaLnBrk="1" hangingPunct="1"/>
            <a:r>
              <a:rPr lang="en-US" altLang="en-US" sz="2400" dirty="0"/>
              <a:t>Use case descriptions provide meat of model, not the use case diagrams.</a:t>
            </a:r>
          </a:p>
          <a:p>
            <a:pPr eaLnBrk="1" hangingPunct="1"/>
            <a:r>
              <a:rPr lang="en-US" altLang="en-US" sz="2400" dirty="0"/>
              <a:t>All use cases need to be described for the model to be useful.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CD4EB-A43A-4E83-963E-487BA8286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Time...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27151-426A-4640-B9E6-D435BF233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solidFill>
                  <a:schemeClr val="accent4">
                    <a:lumMod val="75000"/>
                  </a:schemeClr>
                </a:solidFill>
              </a:rPr>
              <a:t>More UML</a:t>
            </a:r>
            <a:endParaRPr lang="en-US" sz="3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525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C6E85CC-CE7D-4FDD-ACDD-7632E6BFFD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UML?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9307042-5847-4CBD-AF71-3FB3BB1689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Unified Modeling Language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OMG Standard, Object Management Group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Based on work from </a:t>
            </a:r>
            <a:r>
              <a:rPr lang="en-US" altLang="en-US" sz="2000" dirty="0" err="1"/>
              <a:t>Booch</a:t>
            </a:r>
            <a:r>
              <a:rPr lang="en-US" altLang="en-US" sz="2000" dirty="0"/>
              <a:t>, Rumbaugh, Jacobson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UML is a modeling language to express and design documents, software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Particularly useful for OO design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Not a process, but some have been proposed using UML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Independent of implementation language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EE989BC-C9C8-4D75-B744-C5CBD480FE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Why use UML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BAECC60-B869-4E73-891B-20076B51B4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2006600"/>
            <a:ext cx="10058400" cy="4089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Open Standard, Graphical notation for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Specifying, visualizing, constructing, and documenting software systems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UML can be used from general initial design to very specific detailed design across the entire software development lifecycle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Increase understanding/communication of product to customers and developers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Support for diverse application areas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Support for UML in many software packages today (e.g. Rational, plugins for popular IDE’s like NetBeans, Eclipse)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Based upon experience and needs of the user community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9484179-5A71-4DEB-90F3-EFB2FB6F0C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Brief History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80F75CA-C820-45B2-AFE0-8D97C6ED73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2184400"/>
            <a:ext cx="10058400" cy="368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Inundated with methodologies in early 90’s</a:t>
            </a:r>
          </a:p>
          <a:p>
            <a:pPr lvl="1" eaLnBrk="1" hangingPunct="1"/>
            <a:r>
              <a:rPr lang="en-US" altLang="en-US" sz="2000" dirty="0" err="1"/>
              <a:t>Booch</a:t>
            </a:r>
            <a:r>
              <a:rPr lang="en-US" altLang="en-US" sz="2000" dirty="0"/>
              <a:t>, Jacobson, </a:t>
            </a:r>
            <a:r>
              <a:rPr lang="en-US" altLang="en-US" sz="2000" dirty="0" err="1"/>
              <a:t>Yourden</a:t>
            </a:r>
            <a:r>
              <a:rPr lang="en-US" altLang="en-US" sz="2000" dirty="0"/>
              <a:t>, Rumbaugh</a:t>
            </a:r>
          </a:p>
          <a:p>
            <a:pPr eaLnBrk="1" hangingPunct="1"/>
            <a:r>
              <a:rPr lang="en-US" altLang="en-US" sz="2400" dirty="0" err="1"/>
              <a:t>Booch</a:t>
            </a:r>
            <a:r>
              <a:rPr lang="en-US" altLang="en-US" sz="2400" dirty="0"/>
              <a:t>, Jacobson merged methods 1994</a:t>
            </a:r>
          </a:p>
          <a:p>
            <a:pPr eaLnBrk="1" hangingPunct="1"/>
            <a:r>
              <a:rPr lang="en-US" altLang="en-US" sz="2400" dirty="0"/>
              <a:t>Rumbaugh joined 1995</a:t>
            </a:r>
          </a:p>
          <a:p>
            <a:pPr eaLnBrk="1" hangingPunct="1"/>
            <a:r>
              <a:rPr lang="en-US" altLang="en-US" sz="2400" dirty="0"/>
              <a:t>1997 UML 1.1 from OMG includes input from others, e.g. </a:t>
            </a:r>
            <a:r>
              <a:rPr lang="en-US" altLang="en-US" sz="2400" dirty="0" err="1"/>
              <a:t>Yourden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UML v2.5.1 </a:t>
            </a:r>
            <a:r>
              <a:rPr lang="en-US" altLang="en-US" sz="2400">
                <a:hlinkClick r:id="rId3"/>
              </a:rPr>
              <a:t>current version</a:t>
            </a:r>
            <a:r>
              <a:rPr lang="en-US" altLang="en-US" sz="2400"/>
              <a:t> (December 2017)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0A6BF15C-840C-410E-8A45-0C68028A4B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1110" y="639098"/>
            <a:ext cx="3401961" cy="3494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History of UML</a:t>
            </a:r>
          </a:p>
        </p:txBody>
      </p:sp>
      <p:pic>
        <p:nvPicPr>
          <p:cNvPr id="10243" name="Picture 4" descr="Diagram&#10;&#10;Description automatically generated">
            <a:extLst>
              <a:ext uri="{FF2B5EF4-FFF2-40B4-BE49-F238E27FC236}">
                <a16:creationId xmlns:a16="http://schemas.microsoft.com/office/drawing/2014/main" id="{4BEDCCDB-04E2-4DA7-BF82-765CC8A37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299" y="929328"/>
            <a:ext cx="7822497" cy="506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294754"/>
            <a:ext cx="3200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8D4480B4-953D-41FA-9052-09AB3A026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34DD5D65-9216-460E-B5E8-D62FA062E7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1110" y="639098"/>
            <a:ext cx="3401961" cy="3494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Contributions to UML</a:t>
            </a:r>
          </a:p>
        </p:txBody>
      </p:sp>
      <p:pic>
        <p:nvPicPr>
          <p:cNvPr id="11267" name="Picture 4" descr="Diagram&#10;&#10;Description automatically generated">
            <a:extLst>
              <a:ext uri="{FF2B5EF4-FFF2-40B4-BE49-F238E27FC236}">
                <a16:creationId xmlns:a16="http://schemas.microsoft.com/office/drawing/2014/main" id="{F30B611B-2BDC-491F-A43D-1E2D3C956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209" y="998450"/>
            <a:ext cx="7730691" cy="485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294754"/>
            <a:ext cx="3200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8D4480B4-953D-41FA-9052-09AB3A026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1B8B371-DA4A-4C3B-8EA0-3A31573941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Systems, Models and Views</a:t>
            </a:r>
          </a:p>
        </p:txBody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79E9C62C-6D86-4D9A-B75F-C733D7ADAB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2006600"/>
            <a:ext cx="10058400" cy="42100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dirty="0"/>
              <a:t>A </a:t>
            </a:r>
            <a:r>
              <a:rPr lang="en-US" altLang="en-US" sz="2800" b="1" i="1" dirty="0">
                <a:solidFill>
                  <a:srgbClr val="00B0F0"/>
                </a:solidFill>
              </a:rPr>
              <a:t>model</a:t>
            </a:r>
            <a:r>
              <a:rPr lang="en-US" altLang="en-US" sz="2800" dirty="0"/>
              <a:t> is an abstraction describing a subset of a system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dirty="0"/>
              <a:t>A </a:t>
            </a:r>
            <a:r>
              <a:rPr lang="en-US" altLang="en-US" sz="2800" b="1" i="1" dirty="0">
                <a:solidFill>
                  <a:srgbClr val="92D050"/>
                </a:solidFill>
              </a:rPr>
              <a:t>view</a:t>
            </a:r>
            <a:r>
              <a:rPr lang="en-US" altLang="en-US" sz="2800" dirty="0"/>
              <a:t> depicts selected aspects of a model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dirty="0"/>
              <a:t>A </a:t>
            </a:r>
            <a:r>
              <a:rPr lang="en-US" altLang="en-US" sz="2800" b="1" i="1" dirty="0">
                <a:solidFill>
                  <a:srgbClr val="C00000"/>
                </a:solidFill>
              </a:rPr>
              <a:t>notation</a:t>
            </a:r>
            <a:r>
              <a:rPr lang="en-US" altLang="en-US" sz="2800" dirty="0"/>
              <a:t> is a set of graphical or textual rules for depicting views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dirty="0"/>
              <a:t>Views and models of a single system may overlap each other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2800" dirty="0"/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2800" dirty="0"/>
              <a:t>Examples: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dirty="0"/>
              <a:t>System: Aircraft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dirty="0"/>
              <a:t>Models: Flight simulator, scale model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dirty="0"/>
              <a:t>Views: All blueprints, electrical wiring, fuel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8353CF2-FE92-4E10-B6D0-38EE4B3226C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785813"/>
            <a:ext cx="3517900" cy="2093912"/>
          </a:xfrm>
        </p:spPr>
        <p:txBody>
          <a:bodyPr/>
          <a:lstStyle/>
          <a:p>
            <a:pPr eaLnBrk="1" hangingPunct="1"/>
            <a:r>
              <a:rPr lang="en-US" altLang="en-US"/>
              <a:t>Systems, Models and Views</a:t>
            </a: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BACB7D29-A7AF-4643-A67E-E89B6D0AF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1168400"/>
            <a:ext cx="8132762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6" name="AutoShape 4">
            <a:extLst>
              <a:ext uri="{FF2B5EF4-FFF2-40B4-BE49-F238E27FC236}">
                <a16:creationId xmlns:a16="http://schemas.microsoft.com/office/drawing/2014/main" id="{FC5E7847-0C9D-4391-B884-101403650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300" y="1295400"/>
            <a:ext cx="1663700" cy="1524000"/>
          </a:xfrm>
          <a:prstGeom prst="cloudCallout">
            <a:avLst>
              <a:gd name="adj1" fmla="val -25856"/>
              <a:gd name="adj2" fmla="val 70000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rgbClr val="FF0000"/>
                </a:solidFill>
                <a:latin typeface="Helvetica" panose="020B0604020202020204" pitchFamily="34" charset="0"/>
              </a:rPr>
              <a:t>Aircraft</a:t>
            </a:r>
          </a:p>
        </p:txBody>
      </p:sp>
      <p:sp>
        <p:nvSpPr>
          <p:cNvPr id="156677" name="AutoShape 5">
            <a:extLst>
              <a:ext uri="{FF2B5EF4-FFF2-40B4-BE49-F238E27FC236}">
                <a16:creationId xmlns:a16="http://schemas.microsoft.com/office/drawing/2014/main" id="{12642D3E-3BB0-4ADF-B49E-75FC917A5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469900"/>
            <a:ext cx="2349500" cy="1498600"/>
          </a:xfrm>
          <a:prstGeom prst="cloudCallout">
            <a:avLst>
              <a:gd name="adj1" fmla="val -44796"/>
              <a:gd name="adj2" fmla="val 72880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>
              <a:solidFill>
                <a:srgbClr val="FF0000"/>
              </a:solidFill>
              <a:latin typeface="Helvetica" panose="020B0604020202020204" pitchFamily="34" charset="0"/>
            </a:endParaRPr>
          </a:p>
          <a:p>
            <a:pPr algn="ctr"/>
            <a:r>
              <a:rPr lang="en-US" altLang="en-US">
                <a:solidFill>
                  <a:srgbClr val="FF0000"/>
                </a:solidFill>
                <a:latin typeface="Helvetica" panose="020B0604020202020204" pitchFamily="34" charset="0"/>
              </a:rPr>
              <a:t>  Flightsimulator</a:t>
            </a:r>
          </a:p>
          <a:p>
            <a:pPr algn="ctr"/>
            <a:endParaRPr lang="en-US" altLang="en-US">
              <a:solidFill>
                <a:srgbClr val="FF0000"/>
              </a:solidFill>
              <a:latin typeface="Helvetica" panose="020B0604020202020204" pitchFamily="34" charset="0"/>
            </a:endParaRPr>
          </a:p>
        </p:txBody>
      </p:sp>
      <p:sp>
        <p:nvSpPr>
          <p:cNvPr id="156678" name="AutoShape 6">
            <a:extLst>
              <a:ext uri="{FF2B5EF4-FFF2-40B4-BE49-F238E27FC236}">
                <a16:creationId xmlns:a16="http://schemas.microsoft.com/office/drawing/2014/main" id="{D95C1870-7CF6-4093-A2FD-DDB7901B7A3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248400" y="4521200"/>
            <a:ext cx="2628900" cy="1498600"/>
          </a:xfrm>
          <a:prstGeom prst="cloudCallout">
            <a:avLst>
              <a:gd name="adj1" fmla="val -45352"/>
              <a:gd name="adj2" fmla="val 72880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rgbClr val="FF0000"/>
                </a:solidFill>
                <a:latin typeface="Helvetica" panose="020B0604020202020204" pitchFamily="34" charset="0"/>
              </a:rPr>
              <a:t>Scale Model</a:t>
            </a:r>
          </a:p>
          <a:p>
            <a:pPr algn="ctr"/>
            <a:endParaRPr lang="de-DE" altLang="en-US">
              <a:solidFill>
                <a:srgbClr val="FF0000"/>
              </a:solidFill>
              <a:latin typeface="Helvetica" panose="020B0604020202020204" pitchFamily="34" charset="0"/>
            </a:endParaRPr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04962B12-9789-4E0F-B3A6-9E2ACA7D2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8525" y="5969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de-DE" altLang="en-US">
              <a:solidFill>
                <a:srgbClr val="FF0000"/>
              </a:solidFill>
              <a:latin typeface="Helvetica" panose="020B0604020202020204" pitchFamily="34" charset="0"/>
            </a:endParaRPr>
          </a:p>
        </p:txBody>
      </p:sp>
      <p:sp>
        <p:nvSpPr>
          <p:cNvPr id="156680" name="AutoShape 8">
            <a:extLst>
              <a:ext uri="{FF2B5EF4-FFF2-40B4-BE49-F238E27FC236}">
                <a16:creationId xmlns:a16="http://schemas.microsoft.com/office/drawing/2014/main" id="{394BA90B-CD42-4890-9CD9-FDE24723F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300" y="850900"/>
            <a:ext cx="1663700" cy="1524000"/>
          </a:xfrm>
          <a:prstGeom prst="cloudCallout">
            <a:avLst>
              <a:gd name="adj1" fmla="val -25856"/>
              <a:gd name="adj2" fmla="val 70000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rgbClr val="FF0000"/>
                </a:solidFill>
                <a:latin typeface="Helvetica" panose="020B0604020202020204" pitchFamily="34" charset="0"/>
              </a:rPr>
              <a:t>Blueprints</a:t>
            </a:r>
          </a:p>
        </p:txBody>
      </p:sp>
      <p:sp>
        <p:nvSpPr>
          <p:cNvPr id="156681" name="AutoShape 9">
            <a:extLst>
              <a:ext uri="{FF2B5EF4-FFF2-40B4-BE49-F238E27FC236}">
                <a16:creationId xmlns:a16="http://schemas.microsoft.com/office/drawing/2014/main" id="{16703A70-33C4-4242-A8CB-883F9E66342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597900" y="3924300"/>
            <a:ext cx="2628900" cy="1498600"/>
          </a:xfrm>
          <a:prstGeom prst="cloudCallout">
            <a:avLst>
              <a:gd name="adj1" fmla="val -45352"/>
              <a:gd name="adj2" fmla="val 72880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rgbClr val="FF0000"/>
                </a:solidFill>
                <a:latin typeface="Helvetica" panose="020B0604020202020204" pitchFamily="34" charset="0"/>
              </a:rPr>
              <a:t>Electrical </a:t>
            </a:r>
          </a:p>
          <a:p>
            <a:pPr algn="ctr"/>
            <a:r>
              <a:rPr lang="en-US" altLang="en-US">
                <a:solidFill>
                  <a:srgbClr val="FF0000"/>
                </a:solidFill>
                <a:latin typeface="Helvetica" panose="020B0604020202020204" pitchFamily="34" charset="0"/>
              </a:rPr>
              <a:t>Wiring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6" grpId="0" animBg="1" autoUpdateAnimBg="0"/>
      <p:bldP spid="156677" grpId="0" animBg="1" autoUpdateAnimBg="0"/>
      <p:bldP spid="156678" grpId="0" animBg="1" autoUpdateAnimBg="0"/>
      <p:bldP spid="156680" grpId="0" animBg="1" autoUpdateAnimBg="0"/>
      <p:bldP spid="156681" grpId="0" animBg="1" autoUpdateAnimBg="0"/>
    </p:bldLst>
  </p:timing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4475</TotalTime>
  <Words>1345</Words>
  <Application>Microsoft Office PowerPoint</Application>
  <PresentationFormat>Widescreen</PresentationFormat>
  <Paragraphs>261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Calibri</vt:lpstr>
      <vt:lpstr>Courier</vt:lpstr>
      <vt:lpstr>Georgia Pro Cond Light</vt:lpstr>
      <vt:lpstr>Helvetica</vt:lpstr>
      <vt:lpstr>Speak Pro</vt:lpstr>
      <vt:lpstr>Times New Roman</vt:lpstr>
      <vt:lpstr>Wingdings</vt:lpstr>
      <vt:lpstr>RetrospectVTI</vt:lpstr>
      <vt:lpstr>COMP 2000 Object-Oriented Design</vt:lpstr>
      <vt:lpstr>ALERTS</vt:lpstr>
      <vt:lpstr>What is UML?</vt:lpstr>
      <vt:lpstr>Why use UML</vt:lpstr>
      <vt:lpstr>Brief History</vt:lpstr>
      <vt:lpstr>History of UML</vt:lpstr>
      <vt:lpstr>Contributions to UML</vt:lpstr>
      <vt:lpstr>Systems, Models and Views</vt:lpstr>
      <vt:lpstr>Systems, Models and Views</vt:lpstr>
      <vt:lpstr>UML Models, Views, Diagrams</vt:lpstr>
      <vt:lpstr>Models, Views, Diagrams</vt:lpstr>
      <vt:lpstr>Three (3) basic building blocks of UML</vt:lpstr>
      <vt:lpstr>3 basic building blocks of UML - Things</vt:lpstr>
      <vt:lpstr>3 basic building blocks of UML - Relationships</vt:lpstr>
      <vt:lpstr>3 basic building blocks of UML – Diagrams </vt:lpstr>
      <vt:lpstr>UML: First Pass </vt:lpstr>
      <vt:lpstr>Diagrams in UML </vt:lpstr>
      <vt:lpstr>Diagrams in UML – Actors in Use Case Diagram</vt:lpstr>
      <vt:lpstr>Diagrams in UML – Use Cases in Use Case Diagram</vt:lpstr>
      <vt:lpstr>Use Cases are useful for…</vt:lpstr>
      <vt:lpstr>Use Case Diagram Example</vt:lpstr>
      <vt:lpstr>Use Case Description: Example</vt:lpstr>
      <vt:lpstr>Use Case Diagrams: Summary</vt:lpstr>
      <vt:lpstr>Next Time...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2000 Object-Oriented Design</dc:title>
  <dc:creator>Stucki, David</dc:creator>
  <cp:lastModifiedBy>David Stucki</cp:lastModifiedBy>
  <cp:revision>140</cp:revision>
  <dcterms:created xsi:type="dcterms:W3CDTF">2021-02-01T03:59:21Z</dcterms:created>
  <dcterms:modified xsi:type="dcterms:W3CDTF">2024-03-30T14:18:53Z</dcterms:modified>
</cp:coreProperties>
</file>