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66" r:id="rId5"/>
    <p:sldId id="311" r:id="rId6"/>
    <p:sldId id="412" r:id="rId7"/>
    <p:sldId id="413" r:id="rId8"/>
    <p:sldId id="414" r:id="rId9"/>
    <p:sldId id="415" r:id="rId10"/>
    <p:sldId id="416" r:id="rId11"/>
    <p:sldId id="417" r:id="rId12"/>
    <p:sldId id="418"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3" autoAdjust="0"/>
    <p:restoredTop sz="94619" autoAdjust="0"/>
  </p:normalViewPr>
  <p:slideViewPr>
    <p:cSldViewPr snapToGrid="0">
      <p:cViewPr varScale="1">
        <p:scale>
          <a:sx n="75" d="100"/>
          <a:sy n="75" d="100"/>
        </p:scale>
        <p:origin x="9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5DE3-FFF9-4227-9AD0-2239B4C4B670}"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3/22/2024</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3/22/2024</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3/22/2024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3/22/2024</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3/22/2024</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3/22/2024</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3/22/2024</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3/22/2024</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3/22/2024</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3/22/2024</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oracle.com/en/java/javase/17/docs/api/java.base/java/util/Enumeratio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a:t>COMP 2000 Object-Oriented Design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a:t>David J Stucki</a:t>
            </a:r>
          </a:p>
          <a:p>
            <a:r>
              <a:rPr lang="en-US"/>
              <a:t>Otterbein University</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D4EB-A43A-4E83-963E-487BA8286D23}"/>
              </a:ext>
            </a:extLst>
          </p:cNvPr>
          <p:cNvSpPr>
            <a:spLocks noGrp="1"/>
          </p:cNvSpPr>
          <p:nvPr>
            <p:ph type="title"/>
          </p:nvPr>
        </p:nvSpPr>
        <p:spPr/>
        <p:txBody>
          <a:bodyPr/>
          <a:lstStyle/>
          <a:p>
            <a:r>
              <a:rPr lang="en-US"/>
              <a:t>Next Time...</a:t>
            </a:r>
          </a:p>
        </p:txBody>
      </p:sp>
      <p:sp>
        <p:nvSpPr>
          <p:cNvPr id="3" name="Content Placeholder 2">
            <a:extLst>
              <a:ext uri="{FF2B5EF4-FFF2-40B4-BE49-F238E27FC236}">
                <a16:creationId xmlns:a16="http://schemas.microsoft.com/office/drawing/2014/main" id="{9DF27151-426A-4640-B9E6-D435BF233E30}"/>
              </a:ext>
            </a:extLst>
          </p:cNvPr>
          <p:cNvSpPr>
            <a:spLocks noGrp="1"/>
          </p:cNvSpPr>
          <p:nvPr>
            <p:ph idx="1"/>
          </p:nvPr>
        </p:nvSpPr>
        <p:spPr/>
        <p:txBody>
          <a:bodyPr>
            <a:normAutofit/>
          </a:bodyPr>
          <a:lstStyle/>
          <a:p>
            <a:r>
              <a:rPr lang="en-US" sz="3000" b="1">
                <a:solidFill>
                  <a:schemeClr val="accent4">
                    <a:lumMod val="75000"/>
                  </a:schemeClr>
                </a:solidFill>
              </a:rPr>
              <a:t>Wrapping up design patterns</a:t>
            </a:r>
          </a:p>
        </p:txBody>
      </p:sp>
    </p:spTree>
    <p:extLst>
      <p:ext uri="{BB962C8B-B14F-4D97-AF65-F5344CB8AC3E}">
        <p14:creationId xmlns:p14="http://schemas.microsoft.com/office/powerpoint/2010/main" val="354352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p:txBody>
          <a:bodyPr>
            <a:normAutofit lnSpcReduction="10000"/>
          </a:bodyPr>
          <a:lstStyle/>
          <a:p>
            <a:pPr lvl="1"/>
            <a:r>
              <a:rPr lang="en-US" sz="2800" b="1">
                <a:solidFill>
                  <a:srgbClr val="00B0F0"/>
                </a:solidFill>
              </a:rPr>
              <a:t>Read</a:t>
            </a:r>
            <a:r>
              <a:rPr lang="en-US" sz="2800"/>
              <a:t> </a:t>
            </a:r>
            <a:r>
              <a:rPr lang="en-US" sz="2800" i="1"/>
              <a:t>Head First Design Patterns</a:t>
            </a:r>
            <a:r>
              <a:rPr lang="en-US" sz="2800"/>
              <a:t>, Chapters 7 &amp; Appendix A</a:t>
            </a:r>
          </a:p>
          <a:p>
            <a:pPr lvl="1"/>
            <a:r>
              <a:rPr lang="en-US" sz="2800"/>
              <a:t>Lab 9 tomorrow, due Thursday before 11:59pm</a:t>
            </a:r>
          </a:p>
          <a:p>
            <a:pPr lvl="1"/>
            <a:r>
              <a:rPr lang="en-US" sz="2800"/>
              <a:t>Lab 10: is available</a:t>
            </a:r>
          </a:p>
          <a:p>
            <a:pPr lvl="2"/>
            <a:r>
              <a:rPr lang="en-US" sz="2400"/>
              <a:t>should read assignment right away and start thinking about it</a:t>
            </a:r>
          </a:p>
          <a:p>
            <a:pPr lvl="2"/>
            <a:r>
              <a:rPr lang="en-US" sz="2400"/>
              <a:t>you will have time Thursday to work on this, provided you make good progress on lab 9 tomorrow</a:t>
            </a:r>
          </a:p>
          <a:p>
            <a:pPr lvl="1"/>
            <a:endParaRPr lang="en-US" sz="2800"/>
          </a:p>
          <a:p>
            <a:pPr lvl="1"/>
            <a:r>
              <a:rPr lang="en-US" sz="2800"/>
              <a:t>Questions?</a:t>
            </a:r>
            <a:endParaRPr lang="en-US" sz="2400"/>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660A-1AA5-E548-33C5-23331F1D9288}"/>
              </a:ext>
            </a:extLst>
          </p:cNvPr>
          <p:cNvSpPr>
            <a:spLocks noGrp="1"/>
          </p:cNvSpPr>
          <p:nvPr>
            <p:ph type="title"/>
          </p:nvPr>
        </p:nvSpPr>
        <p:spPr/>
        <p:txBody>
          <a:bodyPr/>
          <a:lstStyle/>
          <a:p>
            <a:r>
              <a:rPr lang="en-US"/>
              <a:t>Adapter: </a:t>
            </a:r>
            <a:r>
              <a:rPr lang="en-US" sz="3600" cap="small"/>
              <a:t>Another Structural Pattern</a:t>
            </a:r>
            <a:endParaRPr lang="en-US" cap="small"/>
          </a:p>
        </p:txBody>
      </p:sp>
      <p:sp>
        <p:nvSpPr>
          <p:cNvPr id="3" name="Content Placeholder 2">
            <a:extLst>
              <a:ext uri="{FF2B5EF4-FFF2-40B4-BE49-F238E27FC236}">
                <a16:creationId xmlns:a16="http://schemas.microsoft.com/office/drawing/2014/main" id="{18CD5DDA-E103-30F8-4CDF-19B48629CEBC}"/>
              </a:ext>
            </a:extLst>
          </p:cNvPr>
          <p:cNvSpPr>
            <a:spLocks noGrp="1"/>
          </p:cNvSpPr>
          <p:nvPr>
            <p:ph idx="1"/>
          </p:nvPr>
        </p:nvSpPr>
        <p:spPr>
          <a:xfrm>
            <a:off x="1097280" y="2108201"/>
            <a:ext cx="7397496" cy="3760891"/>
          </a:xfrm>
        </p:spPr>
        <p:txBody>
          <a:bodyPr>
            <a:normAutofit fontScale="85000" lnSpcReduction="20000"/>
          </a:bodyPr>
          <a:lstStyle/>
          <a:p>
            <a:r>
              <a:rPr lang="en-US" sz="2600">
                <a:solidFill>
                  <a:srgbClr val="002060"/>
                </a:solidFill>
              </a:rPr>
              <a:t>What is an adapter?</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Why do we need it?</a:t>
            </a:r>
          </a:p>
          <a:p>
            <a:r>
              <a:rPr lang="en-US" sz="2600">
                <a:solidFill>
                  <a:srgbClr val="002060"/>
                </a:solidFill>
              </a:rPr>
              <a:t>How could that be a design pattern?</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When we have code that expects to interact via a certain interface, but the api had changed and there is a new interface.</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Rather than recode our system, or modify the new api, we can create adapters that externally have the expected interface, but internally call the new api.</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This allows the existing code to work without ever knowing that the api changed.</a:t>
            </a:r>
          </a:p>
        </p:txBody>
      </p:sp>
      <p:pic>
        <p:nvPicPr>
          <p:cNvPr id="1026" name="Picture 2" descr="SF Cable Introduces a New Generation of Stereo Audio Adapters">
            <a:extLst>
              <a:ext uri="{FF2B5EF4-FFF2-40B4-BE49-F238E27FC236}">
                <a16:creationId xmlns:a16="http://schemas.microsoft.com/office/drawing/2014/main" id="{8DF57712-DC3C-F707-9CA9-DEA5F49F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063" y="1929722"/>
            <a:ext cx="2489617" cy="2058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national Plug Adapter Set | Grounded Plug Adapter Kit - Ceptics">
            <a:extLst>
              <a:ext uri="{FF2B5EF4-FFF2-40B4-BE49-F238E27FC236}">
                <a16:creationId xmlns:a16="http://schemas.microsoft.com/office/drawing/2014/main" id="{46D57113-EBCC-01EE-F795-4961624F7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887" y="3988646"/>
            <a:ext cx="2029968" cy="185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AAFC-C20C-E1B2-3CA9-95B016105503}"/>
              </a:ext>
            </a:extLst>
          </p:cNvPr>
          <p:cNvSpPr>
            <a:spLocks noGrp="1"/>
          </p:cNvSpPr>
          <p:nvPr>
            <p:ph type="title"/>
          </p:nvPr>
        </p:nvSpPr>
        <p:spPr/>
        <p:txBody>
          <a:bodyPr/>
          <a:lstStyle/>
          <a:p>
            <a:r>
              <a:rPr lang="en-US"/>
              <a:t>Adapter: Class Diagram</a:t>
            </a:r>
          </a:p>
        </p:txBody>
      </p:sp>
      <p:pic>
        <p:nvPicPr>
          <p:cNvPr id="5" name="Content Placeholder 4">
            <a:extLst>
              <a:ext uri="{FF2B5EF4-FFF2-40B4-BE49-F238E27FC236}">
                <a16:creationId xmlns:a16="http://schemas.microsoft.com/office/drawing/2014/main" id="{F84F8EE6-E9CA-EFD3-5E01-E2F7C086BD5E}"/>
              </a:ext>
            </a:extLst>
          </p:cNvPr>
          <p:cNvPicPr>
            <a:picLocks noGrp="1" noChangeAspect="1"/>
          </p:cNvPicPr>
          <p:nvPr>
            <p:ph idx="1"/>
          </p:nvPr>
        </p:nvPicPr>
        <p:blipFill>
          <a:blip r:embed="rId2"/>
          <a:stretch>
            <a:fillRect/>
          </a:stretch>
        </p:blipFill>
        <p:spPr>
          <a:xfrm>
            <a:off x="2035175" y="2183606"/>
            <a:ext cx="8181975" cy="3609975"/>
          </a:xfrm>
        </p:spPr>
      </p:pic>
    </p:spTree>
    <p:extLst>
      <p:ext uri="{BB962C8B-B14F-4D97-AF65-F5344CB8AC3E}">
        <p14:creationId xmlns:p14="http://schemas.microsoft.com/office/powerpoint/2010/main" val="188416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F303-B059-3A83-20C9-6C10483C6047}"/>
              </a:ext>
            </a:extLst>
          </p:cNvPr>
          <p:cNvSpPr>
            <a:spLocks noGrp="1"/>
          </p:cNvSpPr>
          <p:nvPr>
            <p:ph type="title"/>
          </p:nvPr>
        </p:nvSpPr>
        <p:spPr/>
        <p:txBody>
          <a:bodyPr/>
          <a:lstStyle/>
          <a:p>
            <a:r>
              <a:rPr lang="en-US"/>
              <a:t>Adapter: Example</a:t>
            </a:r>
          </a:p>
        </p:txBody>
      </p:sp>
      <p:sp>
        <p:nvSpPr>
          <p:cNvPr id="3" name="Content Placeholder 2">
            <a:extLst>
              <a:ext uri="{FF2B5EF4-FFF2-40B4-BE49-F238E27FC236}">
                <a16:creationId xmlns:a16="http://schemas.microsoft.com/office/drawing/2014/main" id="{1941BFFE-C0D9-20CA-58B0-82DC94A17445}"/>
              </a:ext>
            </a:extLst>
          </p:cNvPr>
          <p:cNvSpPr>
            <a:spLocks noGrp="1"/>
          </p:cNvSpPr>
          <p:nvPr>
            <p:ph idx="1"/>
          </p:nvPr>
        </p:nvSpPr>
        <p:spPr/>
        <p:txBody>
          <a:bodyPr>
            <a:normAutofit fontScale="92500"/>
          </a:bodyPr>
          <a:lstStyle/>
          <a:p>
            <a:pPr marL="457200" indent="-457200">
              <a:buFont typeface="Wingdings" panose="05000000000000000000" pitchFamily="2" charset="2"/>
              <a:buChar char="§"/>
            </a:pPr>
            <a:r>
              <a:rPr lang="en-US" sz="2400">
                <a:solidFill>
                  <a:srgbClr val="002060"/>
                </a:solidFill>
              </a:rPr>
              <a:t>Before Java 2, which is when Iterator was introduced, there was an interface called Enumeration</a:t>
            </a:r>
          </a:p>
          <a:p>
            <a:pPr marL="749808" lvl="1" indent="-457200">
              <a:buFont typeface="Wingdings" panose="05000000000000000000" pitchFamily="2" charset="2"/>
              <a:buChar char="§"/>
            </a:pPr>
            <a:r>
              <a:rPr lang="en-US" sz="2200">
                <a:solidFill>
                  <a:srgbClr val="002060"/>
                </a:solidFill>
              </a:rPr>
              <a:t>There is still legacy code that uses Enumerations, and occasionally you might call a method from the JCF or standard libraries that returns a reference to an Enumeration object.</a:t>
            </a:r>
          </a:p>
          <a:p>
            <a:pPr marL="749808" lvl="1" indent="-457200">
              <a:buFont typeface="Wingdings" panose="05000000000000000000" pitchFamily="2" charset="2"/>
              <a:buChar char="§"/>
            </a:pPr>
            <a:r>
              <a:rPr lang="en-US" sz="2200">
                <a:solidFill>
                  <a:srgbClr val="002060"/>
                </a:solidFill>
              </a:rPr>
              <a:t>Wouldn't it be nice if you could use the modern for loop on these? Well, you can't.</a:t>
            </a:r>
          </a:p>
          <a:p>
            <a:pPr marL="749808" lvl="1" indent="-457200">
              <a:buFont typeface="Wingdings" panose="05000000000000000000" pitchFamily="2" charset="2"/>
              <a:buChar char="§"/>
            </a:pPr>
            <a:r>
              <a:rPr lang="en-US" sz="2200">
                <a:solidFill>
                  <a:srgbClr val="002060"/>
                </a:solidFill>
              </a:rPr>
              <a:t>Unless, that is, you use an adapter to make the Enumeration look like an Iterator...</a:t>
            </a:r>
            <a:endParaRPr lang="en-US"/>
          </a:p>
          <a:p>
            <a:pPr marL="749300" indent="-90488"/>
            <a:r>
              <a:rPr lang="en-US">
                <a:hlinkClick r:id="rId2"/>
              </a:rPr>
              <a:t>https://docs.oracle.com/en/java/javase/17/docs/api/java.base/java/util/Enumeration.html</a:t>
            </a:r>
            <a:endParaRPr lang="en-US"/>
          </a:p>
          <a:p>
            <a:pPr marL="749808" lvl="1" indent="-457200">
              <a:spcBef>
                <a:spcPts val="1200"/>
              </a:spcBef>
              <a:buFont typeface="Wingdings" panose="05000000000000000000" pitchFamily="2" charset="2"/>
              <a:buChar char="§"/>
            </a:pPr>
            <a:r>
              <a:rPr lang="en-US" sz="2200">
                <a:solidFill>
                  <a:srgbClr val="002060"/>
                </a:solidFill>
              </a:rPr>
              <a:t>Coding demo...</a:t>
            </a:r>
          </a:p>
        </p:txBody>
      </p:sp>
    </p:spTree>
    <p:extLst>
      <p:ext uri="{BB962C8B-B14F-4D97-AF65-F5344CB8AC3E}">
        <p14:creationId xmlns:p14="http://schemas.microsoft.com/office/powerpoint/2010/main" val="331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xers to Watch in 2016 (PART 1 - Super Flyweight to Super ...">
            <a:extLst>
              <a:ext uri="{FF2B5EF4-FFF2-40B4-BE49-F238E27FC236}">
                <a16:creationId xmlns:a16="http://schemas.microsoft.com/office/drawing/2014/main" id="{87AA03F5-6592-17E3-6258-F8F2D06B4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670" y="3145766"/>
            <a:ext cx="5126659" cy="2883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DE660A-1AA5-E548-33C5-23331F1D9288}"/>
              </a:ext>
            </a:extLst>
          </p:cNvPr>
          <p:cNvSpPr>
            <a:spLocks noGrp="1"/>
          </p:cNvSpPr>
          <p:nvPr>
            <p:ph type="title"/>
          </p:nvPr>
        </p:nvSpPr>
        <p:spPr/>
        <p:txBody>
          <a:bodyPr/>
          <a:lstStyle/>
          <a:p>
            <a:r>
              <a:rPr lang="en-US"/>
              <a:t>Flyweight: </a:t>
            </a:r>
            <a:r>
              <a:rPr lang="en-US" sz="3600" cap="small"/>
              <a:t>Another Structural Pattern</a:t>
            </a:r>
            <a:endParaRPr lang="en-US" cap="small"/>
          </a:p>
        </p:txBody>
      </p:sp>
      <p:sp>
        <p:nvSpPr>
          <p:cNvPr id="3" name="Content Placeholder 2">
            <a:extLst>
              <a:ext uri="{FF2B5EF4-FFF2-40B4-BE49-F238E27FC236}">
                <a16:creationId xmlns:a16="http://schemas.microsoft.com/office/drawing/2014/main" id="{18CD5DDA-E103-30F8-4CDF-19B48629CEBC}"/>
              </a:ext>
            </a:extLst>
          </p:cNvPr>
          <p:cNvSpPr>
            <a:spLocks noGrp="1"/>
          </p:cNvSpPr>
          <p:nvPr>
            <p:ph idx="1"/>
          </p:nvPr>
        </p:nvSpPr>
        <p:spPr>
          <a:xfrm>
            <a:off x="1097280" y="2108201"/>
            <a:ext cx="10485120" cy="4164262"/>
          </a:xfrm>
        </p:spPr>
        <p:txBody>
          <a:bodyPr>
            <a:normAutofit lnSpcReduction="10000"/>
          </a:bodyPr>
          <a:lstStyle/>
          <a:p>
            <a:r>
              <a:rPr lang="en-US" sz="2600">
                <a:solidFill>
                  <a:srgbClr val="002060"/>
                </a:solidFill>
              </a:rPr>
              <a:t>That's a strange name, what does it mean?</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A flyweight is a boxer who participates in the lighest weight category</a:t>
            </a:r>
          </a:p>
          <a:p>
            <a:r>
              <a:rPr lang="en-US" sz="2600">
                <a:solidFill>
                  <a:srgbClr val="002060"/>
                </a:solidFill>
              </a:rPr>
              <a:t>As a design pattern, flyweight addresses memory issues in applications with lots of similar objects</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If there are a large number of instances of a class (like Asteroid?) that mostly have identical state, but which only differ in small and specific ways, it is wasteful to allocated memory for all of the state they have in common.</a:t>
            </a:r>
          </a:p>
          <a:p>
            <a:pPr marL="274320" lvl="2" indent="-91440">
              <a:lnSpc>
                <a:spcPct val="110000"/>
              </a:lnSpc>
              <a:spcBef>
                <a:spcPts val="1200"/>
              </a:spcBef>
              <a:spcAft>
                <a:spcPts val="200"/>
              </a:spcAft>
              <a:buClr>
                <a:schemeClr val="accent1"/>
              </a:buClr>
              <a:buSzPct val="100000"/>
              <a:buFont typeface="Calibri" panose="020F0502020204030204" pitchFamily="34" charset="0"/>
              <a:buChar char=" "/>
            </a:pPr>
            <a:r>
              <a:rPr lang="en-US" sz="2200">
                <a:solidFill>
                  <a:srgbClr val="002060"/>
                </a:solidFill>
              </a:rPr>
              <a:t>The flyweight allows the shared state (intrinsic) to be represented by a single instance of the class while the differences (extrinsic state) are kept externally in a central location.</a:t>
            </a:r>
          </a:p>
        </p:txBody>
      </p:sp>
    </p:spTree>
    <p:extLst>
      <p:ext uri="{BB962C8B-B14F-4D97-AF65-F5344CB8AC3E}">
        <p14:creationId xmlns:p14="http://schemas.microsoft.com/office/powerpoint/2010/main" val="34751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AAFC-C20C-E1B2-3CA9-95B016105503}"/>
              </a:ext>
            </a:extLst>
          </p:cNvPr>
          <p:cNvSpPr>
            <a:spLocks noGrp="1"/>
          </p:cNvSpPr>
          <p:nvPr>
            <p:ph type="title"/>
          </p:nvPr>
        </p:nvSpPr>
        <p:spPr/>
        <p:txBody>
          <a:bodyPr/>
          <a:lstStyle/>
          <a:p>
            <a:r>
              <a:rPr lang="en-US"/>
              <a:t>Flyweight: Class Diagram</a:t>
            </a:r>
          </a:p>
        </p:txBody>
      </p:sp>
      <p:pic>
        <p:nvPicPr>
          <p:cNvPr id="2050" name="Picture 2">
            <a:extLst>
              <a:ext uri="{FF2B5EF4-FFF2-40B4-BE49-F238E27FC236}">
                <a16:creationId xmlns:a16="http://schemas.microsoft.com/office/drawing/2014/main" id="{4189FC82-B29D-62F1-B0D1-8ADEA0581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37360"/>
            <a:ext cx="11582400" cy="386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43E87D-58C5-66B2-C900-1E4ACC56DAFF}"/>
              </a:ext>
            </a:extLst>
          </p:cNvPr>
          <p:cNvSpPr txBox="1"/>
          <p:nvPr/>
        </p:nvSpPr>
        <p:spPr>
          <a:xfrm>
            <a:off x="1078568" y="6424831"/>
            <a:ext cx="10034863" cy="369332"/>
          </a:xfrm>
          <a:prstGeom prst="rect">
            <a:avLst/>
          </a:prstGeom>
          <a:noFill/>
        </p:spPr>
        <p:txBody>
          <a:bodyPr wrap="none" rtlCol="0">
            <a:spAutoFit/>
          </a:bodyPr>
          <a:lstStyle/>
          <a:p>
            <a:r>
              <a:rPr lang="en-US">
                <a:solidFill>
                  <a:schemeClr val="bg1"/>
                </a:solidFill>
              </a:rPr>
              <a:t>By Vanderjoe - Own work, CC BY-SA 4.0, https://commons.wikimedia.org/w/index.php?curid=62242641</a:t>
            </a:r>
          </a:p>
        </p:txBody>
      </p:sp>
    </p:spTree>
    <p:extLst>
      <p:ext uri="{BB962C8B-B14F-4D97-AF65-F5344CB8AC3E}">
        <p14:creationId xmlns:p14="http://schemas.microsoft.com/office/powerpoint/2010/main" val="44739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F303-B059-3A83-20C9-6C10483C6047}"/>
              </a:ext>
            </a:extLst>
          </p:cNvPr>
          <p:cNvSpPr>
            <a:spLocks noGrp="1"/>
          </p:cNvSpPr>
          <p:nvPr>
            <p:ph type="title"/>
          </p:nvPr>
        </p:nvSpPr>
        <p:spPr/>
        <p:txBody>
          <a:bodyPr/>
          <a:lstStyle/>
          <a:p>
            <a:r>
              <a:rPr lang="en-US"/>
              <a:t>Flyweight: Example</a:t>
            </a:r>
          </a:p>
        </p:txBody>
      </p:sp>
      <p:sp>
        <p:nvSpPr>
          <p:cNvPr id="3" name="Content Placeholder 2">
            <a:extLst>
              <a:ext uri="{FF2B5EF4-FFF2-40B4-BE49-F238E27FC236}">
                <a16:creationId xmlns:a16="http://schemas.microsoft.com/office/drawing/2014/main" id="{1941BFFE-C0D9-20CA-58B0-82DC94A17445}"/>
              </a:ext>
            </a:extLst>
          </p:cNvPr>
          <p:cNvSpPr>
            <a:spLocks noGrp="1"/>
          </p:cNvSpPr>
          <p:nvPr>
            <p:ph idx="1"/>
          </p:nvPr>
        </p:nvSpPr>
        <p:spPr/>
        <p:txBody>
          <a:bodyPr>
            <a:normAutofit/>
          </a:bodyPr>
          <a:lstStyle/>
          <a:p>
            <a:pPr marL="457200" indent="-457200">
              <a:buFont typeface="Wingdings" panose="05000000000000000000" pitchFamily="2" charset="2"/>
              <a:buChar char="§"/>
            </a:pPr>
            <a:r>
              <a:rPr lang="en-US" sz="2400">
                <a:solidFill>
                  <a:srgbClr val="002060"/>
                </a:solidFill>
              </a:rPr>
              <a:t>A word processor needs to store lots of characters. Each character might have many properties that details what it looks like and how it is displayed</a:t>
            </a:r>
          </a:p>
          <a:p>
            <a:pPr marL="749808" lvl="1" indent="-457200">
              <a:buFont typeface="Wingdings" panose="05000000000000000000" pitchFamily="2" charset="2"/>
              <a:buChar char="§"/>
            </a:pPr>
            <a:r>
              <a:rPr lang="en-US" sz="2200">
                <a:solidFill>
                  <a:srgbClr val="002060"/>
                </a:solidFill>
              </a:rPr>
              <a:t>If there are several thousand upper case A's, and each of them is instantiated as an object, then this will require ridiculous amounts of memory.</a:t>
            </a:r>
          </a:p>
          <a:p>
            <a:pPr marL="749808" lvl="1" indent="-457200">
              <a:buFont typeface="Wingdings" panose="05000000000000000000" pitchFamily="2" charset="2"/>
              <a:buChar char="§"/>
            </a:pPr>
            <a:r>
              <a:rPr lang="en-US" sz="2200">
                <a:solidFill>
                  <a:srgbClr val="002060"/>
                </a:solidFill>
              </a:rPr>
              <a:t>Instead, the properties of the character can be instantiated in a flyweight that separates the intrinsic (how it looks) from the extrinsic (where it is), only storing locations individually for each instance in an array that is external to the flyweight object.</a:t>
            </a:r>
          </a:p>
          <a:p>
            <a:pPr marL="749808" lvl="1" indent="-457200">
              <a:buFont typeface="Wingdings" panose="05000000000000000000" pitchFamily="2" charset="2"/>
              <a:buChar char="§"/>
            </a:pPr>
            <a:r>
              <a:rPr lang="en-US" sz="2200">
                <a:solidFill>
                  <a:srgbClr val="002060"/>
                </a:solidFill>
              </a:rPr>
              <a:t>Extrinsic data can be passed to methods of the object that need that info.</a:t>
            </a:r>
            <a:endParaRPr lang="en-US"/>
          </a:p>
        </p:txBody>
      </p:sp>
    </p:spTree>
    <p:extLst>
      <p:ext uri="{BB962C8B-B14F-4D97-AF65-F5344CB8AC3E}">
        <p14:creationId xmlns:p14="http://schemas.microsoft.com/office/powerpoint/2010/main" val="11414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24A170-21F9-2FFF-880D-AA6E23320724}"/>
              </a:ext>
            </a:extLst>
          </p:cNvPr>
          <p:cNvPicPr>
            <a:picLocks noChangeAspect="1"/>
          </p:cNvPicPr>
          <p:nvPr/>
        </p:nvPicPr>
        <p:blipFill>
          <a:blip r:embed="rId2"/>
          <a:stretch>
            <a:fillRect/>
          </a:stretch>
        </p:blipFill>
        <p:spPr>
          <a:xfrm>
            <a:off x="6756400" y="3979437"/>
            <a:ext cx="5059680" cy="2395442"/>
          </a:xfrm>
          <a:prstGeom prst="rect">
            <a:avLst/>
          </a:prstGeom>
        </p:spPr>
      </p:pic>
      <p:sp>
        <p:nvSpPr>
          <p:cNvPr id="2" name="Title 1">
            <a:extLst>
              <a:ext uri="{FF2B5EF4-FFF2-40B4-BE49-F238E27FC236}">
                <a16:creationId xmlns:a16="http://schemas.microsoft.com/office/drawing/2014/main" id="{7C0AF303-B059-3A83-20C9-6C10483C6047}"/>
              </a:ext>
            </a:extLst>
          </p:cNvPr>
          <p:cNvSpPr>
            <a:spLocks noGrp="1"/>
          </p:cNvSpPr>
          <p:nvPr>
            <p:ph type="title"/>
          </p:nvPr>
        </p:nvSpPr>
        <p:spPr/>
        <p:txBody>
          <a:bodyPr/>
          <a:lstStyle/>
          <a:p>
            <a:r>
              <a:rPr lang="en-US"/>
              <a:t>Flyweight: Another Example (</a:t>
            </a:r>
            <a:r>
              <a:rPr lang="en-US" sz="2800"/>
              <a:t>from HFDP</a:t>
            </a:r>
            <a:r>
              <a:rPr lang="en-US"/>
              <a:t>)</a:t>
            </a:r>
          </a:p>
        </p:txBody>
      </p:sp>
      <p:sp>
        <p:nvSpPr>
          <p:cNvPr id="3" name="Content Placeholder 2">
            <a:extLst>
              <a:ext uri="{FF2B5EF4-FFF2-40B4-BE49-F238E27FC236}">
                <a16:creationId xmlns:a16="http://schemas.microsoft.com/office/drawing/2014/main" id="{1941BFFE-C0D9-20CA-58B0-82DC94A17445}"/>
              </a:ext>
            </a:extLst>
          </p:cNvPr>
          <p:cNvSpPr>
            <a:spLocks noGrp="1"/>
          </p:cNvSpPr>
          <p:nvPr>
            <p:ph idx="1"/>
          </p:nvPr>
        </p:nvSpPr>
        <p:spPr>
          <a:xfrm>
            <a:off x="1097281" y="2108201"/>
            <a:ext cx="6154420" cy="3760891"/>
          </a:xfrm>
        </p:spPr>
        <p:txBody>
          <a:bodyPr>
            <a:normAutofit/>
          </a:bodyPr>
          <a:lstStyle/>
          <a:p>
            <a:pPr marL="457200" indent="-457200">
              <a:buFont typeface="Wingdings" panose="05000000000000000000" pitchFamily="2" charset="2"/>
              <a:buChar char="§"/>
            </a:pPr>
            <a:r>
              <a:rPr lang="en-US" sz="2400">
                <a:solidFill>
                  <a:srgbClr val="002060"/>
                </a:solidFill>
              </a:rPr>
              <a:t>A landscaping application may need to draw a large number of trees on the property.</a:t>
            </a:r>
          </a:p>
          <a:p>
            <a:pPr marL="749808" lvl="1" indent="-457200">
              <a:buFont typeface="Wingdings" panose="05000000000000000000" pitchFamily="2" charset="2"/>
              <a:buChar char="§"/>
            </a:pPr>
            <a:r>
              <a:rPr lang="en-US" sz="2200">
                <a:solidFill>
                  <a:srgbClr val="002060"/>
                </a:solidFill>
              </a:rPr>
              <a:t>A single instance of the tree object that knows how to draw a tree.</a:t>
            </a:r>
          </a:p>
          <a:p>
            <a:pPr marL="749808" lvl="1" indent="-457200">
              <a:buFont typeface="Wingdings" panose="05000000000000000000" pitchFamily="2" charset="2"/>
              <a:buChar char="§"/>
            </a:pPr>
            <a:r>
              <a:rPr lang="en-US" sz="2200">
                <a:solidFill>
                  <a:srgbClr val="002060"/>
                </a:solidFill>
              </a:rPr>
              <a:t>An extrinsic array of (x,y) coordinate pairs representing the tree locations.</a:t>
            </a:r>
          </a:p>
          <a:p>
            <a:pPr marL="749808" lvl="1" indent="-457200">
              <a:buFont typeface="Wingdings" panose="05000000000000000000" pitchFamily="2" charset="2"/>
              <a:buChar char="§"/>
            </a:pPr>
            <a:r>
              <a:rPr lang="en-US" sz="2200">
                <a:solidFill>
                  <a:srgbClr val="002060"/>
                </a:solidFill>
              </a:rPr>
              <a:t>The location of each tree can be passed to</a:t>
            </a:r>
            <a:br>
              <a:rPr lang="en-US" sz="2200">
                <a:solidFill>
                  <a:srgbClr val="002060"/>
                </a:solidFill>
              </a:rPr>
            </a:br>
            <a:r>
              <a:rPr lang="en-US" sz="2200">
                <a:solidFill>
                  <a:srgbClr val="002060"/>
                </a:solidFill>
              </a:rPr>
              <a:t>a method of the single tree instance in order to draw it.</a:t>
            </a:r>
            <a:endParaRPr lang="en-US"/>
          </a:p>
        </p:txBody>
      </p:sp>
      <p:pic>
        <p:nvPicPr>
          <p:cNvPr id="5" name="Picture 4">
            <a:extLst>
              <a:ext uri="{FF2B5EF4-FFF2-40B4-BE49-F238E27FC236}">
                <a16:creationId xmlns:a16="http://schemas.microsoft.com/office/drawing/2014/main" id="{F5EAE4DB-EF31-F813-8F94-A276EC5407C5}"/>
              </a:ext>
            </a:extLst>
          </p:cNvPr>
          <p:cNvPicPr>
            <a:picLocks noChangeAspect="1"/>
          </p:cNvPicPr>
          <p:nvPr/>
        </p:nvPicPr>
        <p:blipFill>
          <a:blip r:embed="rId3"/>
          <a:stretch>
            <a:fillRect/>
          </a:stretch>
        </p:blipFill>
        <p:spPr>
          <a:xfrm>
            <a:off x="8254999" y="1954213"/>
            <a:ext cx="3019425" cy="2025224"/>
          </a:xfrm>
          <a:prstGeom prst="rect">
            <a:avLst/>
          </a:prstGeom>
        </p:spPr>
      </p:pic>
    </p:spTree>
    <p:extLst>
      <p:ext uri="{BB962C8B-B14F-4D97-AF65-F5344CB8AC3E}">
        <p14:creationId xmlns:p14="http://schemas.microsoft.com/office/powerpoint/2010/main" val="31275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7074</TotalTime>
  <Words>648</Words>
  <Application>Microsoft Office PowerPoint</Application>
  <PresentationFormat>Widescreen</PresentationFormat>
  <Paragraphs>47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Georgia Pro Cond Light</vt:lpstr>
      <vt:lpstr>Speak Pro</vt:lpstr>
      <vt:lpstr>Wingdings</vt:lpstr>
      <vt:lpstr>RetrospectVTI</vt:lpstr>
      <vt:lpstr>COMP 2000 Object-Oriented Design</vt:lpstr>
      <vt:lpstr>ALERTS</vt:lpstr>
      <vt:lpstr>Adapter: Another Structural Pattern</vt:lpstr>
      <vt:lpstr>Adapter: Class Diagram</vt:lpstr>
      <vt:lpstr>Adapter: Example</vt:lpstr>
      <vt:lpstr>Flyweight: Another Structural Pattern</vt:lpstr>
      <vt:lpstr>Flyweight: Class Diagram</vt:lpstr>
      <vt:lpstr>Flyweight: Example</vt:lpstr>
      <vt:lpstr>Flyweight: Another Example (from HFDP)</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230</cp:revision>
  <dcterms:created xsi:type="dcterms:W3CDTF">2021-02-01T03:59:21Z</dcterms:created>
  <dcterms:modified xsi:type="dcterms:W3CDTF">2024-03-23T03:44:40Z</dcterms:modified>
</cp:coreProperties>
</file>