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sldIdLst>
    <p:sldId id="266" r:id="rId5"/>
    <p:sldId id="311" r:id="rId6"/>
    <p:sldId id="360" r:id="rId7"/>
    <p:sldId id="361" r:id="rId8"/>
    <p:sldId id="394" r:id="rId9"/>
    <p:sldId id="395" r:id="rId10"/>
    <p:sldId id="396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34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8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33" autoAdjust="0"/>
    <p:restoredTop sz="94619" autoAdjust="0"/>
  </p:normalViewPr>
  <p:slideViewPr>
    <p:cSldViewPr snapToGrid="0">
      <p:cViewPr varScale="1">
        <p:scale>
          <a:sx n="105" d="100"/>
          <a:sy n="105" d="100"/>
        </p:scale>
        <p:origin x="10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5DE3-FFF9-4227-9AD0-2239B4C4B670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2ED59-7496-4E0E-A218-8EFCDC52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ED59-7496-4E0E-A218-8EFCDC52B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1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D6E80E02-5A5A-419E-BFB7-C93C5DDF12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FCC435-ECD3-4CD8-A06C-EF2B4ADF0577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EB426B25-9952-45DB-8A7C-04DE8C4576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179EFDE8-D5F6-40E3-83DC-4DEC2B038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25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D6E80E02-5A5A-419E-BFB7-C93C5DDF12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FCC435-ECD3-4CD8-A06C-EF2B4ADF0577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EB426B25-9952-45DB-8A7C-04DE8C4576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179EFDE8-D5F6-40E3-83DC-4DEC2B038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796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D6E80E02-5A5A-419E-BFB7-C93C5DDF12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FCC435-ECD3-4CD8-A06C-EF2B4ADF0577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EB426B25-9952-45DB-8A7C-04DE8C4576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179EFDE8-D5F6-40E3-83DC-4DEC2B038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182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D6E80E02-5A5A-419E-BFB7-C93C5DDF12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FCC435-ECD3-4CD8-A06C-EF2B4ADF0577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EB426B25-9952-45DB-8A7C-04DE8C4576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179EFDE8-D5F6-40E3-83DC-4DEC2B038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705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D6E80E02-5A5A-419E-BFB7-C93C5DDF12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FCC435-ECD3-4CD8-A06C-EF2B4ADF0577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EB426B25-9952-45DB-8A7C-04DE8C4576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179EFDE8-D5F6-40E3-83DC-4DEC2B038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014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D6E80E02-5A5A-419E-BFB7-C93C5DDF12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FCC435-ECD3-4CD8-A06C-EF2B4ADF0577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EB426B25-9952-45DB-8A7C-04DE8C4576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179EFDE8-D5F6-40E3-83DC-4DEC2B038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351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D6E80E02-5A5A-419E-BFB7-C93C5DDF12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FCC435-ECD3-4CD8-A06C-EF2B4ADF0577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EB426B25-9952-45DB-8A7C-04DE8C4576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179EFDE8-D5F6-40E3-83DC-4DEC2B038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281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D6E80E02-5A5A-419E-BFB7-C93C5DDF12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FCC435-ECD3-4CD8-A06C-EF2B4ADF0577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EB426B25-9952-45DB-8A7C-04DE8C4576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179EFDE8-D5F6-40E3-83DC-4DEC2B038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814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D6E80E02-5A5A-419E-BFB7-C93C5DDF12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FCC435-ECD3-4CD8-A06C-EF2B4ADF0577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EB426B25-9952-45DB-8A7C-04DE8C4576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179EFDE8-D5F6-40E3-83DC-4DEC2B038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197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D6E80E02-5A5A-419E-BFB7-C93C5DDF12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FCC435-ECD3-4CD8-A06C-EF2B4ADF0577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EB426B25-9952-45DB-8A7C-04DE8C4576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179EFDE8-D5F6-40E3-83DC-4DEC2B038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162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D6E80E02-5A5A-419E-BFB7-C93C5DDF12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FCC435-ECD3-4CD8-A06C-EF2B4ADF0577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EB426B25-9952-45DB-8A7C-04DE8C4576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179EFDE8-D5F6-40E3-83DC-4DEC2B038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743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3/16/2024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3/16/2024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3/16/2024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n.wikipedia.org/wiki/Decorator_patter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java.sun.com/docs/books/tutorial/uiswing/components/border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oracle.com/en/java/javase/16/docs/api/java.desktop/javax/swing/border/BevelBorder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oracle.com/en/java/javase/16/docs/api/java.desktop/javax/swing/JScrollPan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5400"/>
              <a:t>COMP 2000 Object-Oriented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/>
              <a:t>David J Stucki</a:t>
            </a:r>
          </a:p>
          <a:p>
            <a:r>
              <a:rPr lang="en-US"/>
              <a:t>Otterbein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BEC8DA1-1F2A-4E79-BAA2-27B8CF910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Motivation Continued</a:t>
            </a:r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6190304-1DA3-4775-8E41-09249A241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054267"/>
            <a:ext cx="10211696" cy="425240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</a:rPr>
              <a:t>The more more flexible containment approach encloses the</a:t>
            </a:r>
            <a:br>
              <a:rPr lang="en-US" sz="2400">
                <a:solidFill>
                  <a:schemeClr val="tx1"/>
                </a:solidFill>
              </a:rPr>
            </a:br>
            <a:r>
              <a:rPr lang="en-US" sz="2400">
                <a:solidFill>
                  <a:schemeClr val="tx1"/>
                </a:solidFill>
              </a:rPr>
              <a:t>component in another object that adds the border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</a:rPr>
              <a:t>The enclosing object is called the decorator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</a:rPr>
              <a:t>The decorator conforms to the interface of the component so its presence is transparent to clients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</a:rPr>
              <a:t>The decorator forwards requests to the component and may perform additional actions before or after any forwarding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</a:rPr>
              <a:t>The decorated object </a:t>
            </a:r>
            <a:r>
              <a:rPr lang="en-US" sz="2400" b="1">
                <a:solidFill>
                  <a:schemeClr val="accent2"/>
                </a:solidFill>
              </a:rPr>
              <a:t>doesn't know it is being decorated!!</a:t>
            </a:r>
            <a:endParaRPr lang="en-US" sz="2400">
              <a:solidFill>
                <a:schemeClr val="accent2"/>
              </a:solidFill>
            </a:endParaRPr>
          </a:p>
        </p:txBody>
      </p:sp>
      <p:pic>
        <p:nvPicPr>
          <p:cNvPr id="2050" name="Picture 2" descr="Amazon.com: Mr. Potato Head - Darth Tater: Toys &amp; Games">
            <a:extLst>
              <a:ext uri="{FF2B5EF4-FFF2-40B4-BE49-F238E27FC236}">
                <a16:creationId xmlns:a16="http://schemas.microsoft.com/office/drawing/2014/main" id="{1AC3770E-BAFC-4895-A6B7-077D5CC68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303" y="286603"/>
            <a:ext cx="24574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05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BEC8DA1-1F2A-4E79-BAA2-27B8CF910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Decorator Pattern in Java</a:t>
            </a:r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6190304-1DA3-4775-8E41-09249A241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054267"/>
            <a:ext cx="10211696" cy="425240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InputStreamReader(InputStream in)</a:t>
            </a:r>
            <a:endParaRPr lang="en-US" sz="2400" b="1">
              <a:solidFill>
                <a:schemeClr val="tx1"/>
              </a:solidFill>
            </a:endParaRP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3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System.in</a:t>
            </a:r>
            <a:r>
              <a:rPr lang="en-US" sz="2300">
                <a:solidFill>
                  <a:schemeClr val="tx1"/>
                </a:solidFill>
              </a:rPr>
              <a:t> is an </a:t>
            </a:r>
            <a:r>
              <a:rPr lang="en-US" sz="23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InputStream</a:t>
            </a:r>
            <a:r>
              <a:rPr lang="en-US" sz="2300">
                <a:solidFill>
                  <a:schemeClr val="tx1"/>
                </a:solidFill>
              </a:rPr>
              <a:t> object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200">
                <a:solidFill>
                  <a:schemeClr val="tx1"/>
                </a:solidFill>
              </a:rPr>
              <a:t>This provides a bridge from byte streams to character streams: It reads bytes and translates them into characters using the specified character encoding.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BufferedReader</a:t>
            </a:r>
            <a:r>
              <a:rPr lang="en-US" sz="2400">
                <a:solidFill>
                  <a:schemeClr val="tx1"/>
                </a:solidFill>
              </a:rPr>
              <a:t> 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200">
                <a:solidFill>
                  <a:schemeClr val="tx1"/>
                </a:solidFill>
              </a:rPr>
              <a:t>This reads text from a character-input stream, buffering characters so as to provide for the efficient reading of characters, arrays, and lines.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</a:rPr>
              <a:t>Before </a:t>
            </a:r>
            <a:r>
              <a:rPr lang="en-US" sz="24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Scanner</a:t>
            </a:r>
            <a:r>
              <a:rPr lang="en-US" sz="2400">
                <a:solidFill>
                  <a:schemeClr val="tx1"/>
                </a:solidFill>
              </a:rPr>
              <a:t> (Java &lt;1.5)</a:t>
            </a:r>
          </a:p>
          <a:p>
            <a:pPr marL="137160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BufferedReader keyboard = </a:t>
            </a:r>
          </a:p>
          <a:p>
            <a:pPr marL="137160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24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BufferedReader(</a:t>
            </a:r>
            <a:endParaRPr lang="en-US" sz="2400" b="1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4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24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InputStreamReader(</a:t>
            </a:r>
            <a:r>
              <a:rPr lang="en-US" sz="2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System.in</a:t>
            </a:r>
            <a:r>
              <a:rPr lang="en-US" sz="24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</p:txBody>
      </p:sp>
    </p:spTree>
    <p:extLst>
      <p:ext uri="{BB962C8B-B14F-4D97-AF65-F5344CB8AC3E}">
        <p14:creationId xmlns:p14="http://schemas.microsoft.com/office/powerpoint/2010/main" val="196381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0BEC8DA1-1F2A-4E79-BAA2-27B8CF910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/>
              <a:t>Example of decorator pattern use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4044" y="224656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6190304-1DA3-4775-8E41-09249A241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11684" y="2407436"/>
            <a:ext cx="5127172" cy="346165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en-US" sz="2800" b="1">
                <a:latin typeface="Courier New" panose="02070309020205020404" pitchFamily="49" charset="0"/>
                <a:cs typeface="Courier New" panose="02070309020205020404" pitchFamily="49" charset="0"/>
              </a:rPr>
              <a:t>BufferedReader</a:t>
            </a:r>
            <a:r>
              <a:rPr lang="en-US" altLang="en-US" sz="2800"/>
              <a:t> </a:t>
            </a:r>
            <a:r>
              <a:rPr lang="en-US" altLang="en-US" sz="2800" b="1" i="1">
                <a:solidFill>
                  <a:schemeClr val="accent4"/>
                </a:solidFill>
              </a:rPr>
              <a:t>decorates</a:t>
            </a:r>
            <a:r>
              <a:rPr lang="en-US" altLang="en-US" sz="2800"/>
              <a:t> </a:t>
            </a:r>
            <a:r>
              <a:rPr lang="en-US" altLang="en-US" sz="2800" b="1">
                <a:latin typeface="Courier New" panose="02070309020205020404" pitchFamily="49" charset="0"/>
                <a:cs typeface="Courier New" panose="02070309020205020404" pitchFamily="49" charset="0"/>
              </a:rPr>
              <a:t>InputStreamReader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AA76026-5689-4584-8D93-D71D739E6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64D17C4B-C925-41DC-8FFB-136BC47CE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22" y="2996655"/>
            <a:ext cx="6019800" cy="301621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BufferedReader</a:t>
            </a:r>
            <a:endParaRPr lang="en-US" sz="2200" b="1" dirty="0">
              <a:effectLst>
                <a:outerShdw blurRad="38100" dist="38100" dir="2700000" algn="tl">
                  <a:srgbClr val="FFFFFF"/>
                </a:outerShdw>
              </a:effectLst>
              <a:latin typeface="Courier New" pitchFamily="49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    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readLine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()</a:t>
            </a:r>
            <a:endParaRPr lang="en-US" dirty="0">
              <a:latin typeface="Courier New" pitchFamily="49" charset="0"/>
            </a:endParaRPr>
          </a:p>
          <a:p>
            <a:pPr eaLnBrk="0" hangingPunct="0">
              <a:spcBef>
                <a:spcPct val="50000"/>
              </a:spcBef>
              <a:defRPr/>
            </a:pPr>
            <a:endParaRPr lang="en-US" dirty="0"/>
          </a:p>
          <a:p>
            <a:pPr eaLnBrk="0" hangingPunct="0">
              <a:spcBef>
                <a:spcPct val="50000"/>
              </a:spcBef>
              <a:defRPr/>
            </a:pPr>
            <a:endParaRPr lang="en-US" dirty="0"/>
          </a:p>
          <a:p>
            <a:pPr eaLnBrk="0" hangingPunct="0">
              <a:spcBef>
                <a:spcPct val="50000"/>
              </a:spcBef>
              <a:defRPr/>
            </a:pPr>
            <a:endParaRPr lang="en-US" dirty="0"/>
          </a:p>
          <a:p>
            <a:pPr eaLnBrk="0" hangingPunct="0">
              <a:spcBef>
                <a:spcPct val="50000"/>
              </a:spcBef>
              <a:defRPr/>
            </a:pPr>
            <a:endParaRPr lang="en-US" dirty="0"/>
          </a:p>
          <a:p>
            <a:pPr eaLnBrk="0" hangingPunct="0">
              <a:spcBef>
                <a:spcPct val="50000"/>
              </a:spcBef>
              <a:defRPr/>
            </a:pPr>
            <a:r>
              <a:rPr lang="en-US" dirty="0"/>
              <a:t>	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B6CEC5C0-E373-483A-8BB6-A6A9FD68B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322" y="4417469"/>
            <a:ext cx="3733800" cy="942975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InputStreamReader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 read() close()</a:t>
            </a:r>
            <a:endParaRPr lang="en-US" sz="2200" b="1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34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BEC8DA1-1F2A-4E79-BAA2-27B8CF910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Observations</a:t>
            </a:r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6190304-1DA3-4775-8E41-09249A241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054267"/>
            <a:ext cx="10211696" cy="425240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>The scroll pane decorator is more of an "add-on"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chemeClr val="accent3">
                    <a:lumMod val="75000"/>
                  </a:schemeClr>
                </a:solidFill>
              </a:rPr>
              <a:t>The I/O stream decorator is more of a "filter"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chemeClr val="tx2">
                    <a:lumMod val="75000"/>
                    <a:lumOff val="25000"/>
                  </a:schemeClr>
                </a:solidFill>
              </a:rPr>
              <a:t>Both Component and InputStream are abstract classes, but pattern works with common interface too</a:t>
            </a:r>
          </a:p>
        </p:txBody>
      </p:sp>
    </p:spTree>
    <p:extLst>
      <p:ext uri="{BB962C8B-B14F-4D97-AF65-F5344CB8AC3E}">
        <p14:creationId xmlns:p14="http://schemas.microsoft.com/office/powerpoint/2010/main" val="201497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BEC8DA1-1F2A-4E79-BAA2-27B8CF910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Iterator Pattern</a:t>
            </a:r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6190304-1DA3-4775-8E41-09249A241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054267"/>
            <a:ext cx="10211696" cy="425240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chemeClr val="tx1"/>
                </a:solidFill>
              </a:rPr>
              <a:t>Review: What is it?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chemeClr val="tx1"/>
                </a:solidFill>
              </a:rPr>
              <a:t>Motivation: Why is it useful?.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</a:rPr>
              <a:t>Bad iteration techniques</a:t>
            </a:r>
          </a:p>
          <a:p>
            <a:pPr marL="932688" lvl="2" indent="-457200">
              <a:buFont typeface="+mj-lt"/>
              <a:buAutoNum type="arabicPeriod"/>
            </a:pPr>
            <a:r>
              <a:rPr lang="en-US" sz="2000">
                <a:solidFill>
                  <a:schemeClr val="tx1"/>
                </a:solidFill>
              </a:rPr>
              <a:t>Expose collections elements to client and allow client to traverse manually</a:t>
            </a:r>
          </a:p>
          <a:p>
            <a:pPr marL="1115568" lvl="3" indent="-457200"/>
            <a:r>
              <a:rPr lang="en-US" sz="2000">
                <a:solidFill>
                  <a:srgbClr val="FF0000"/>
                </a:solidFill>
              </a:rPr>
              <a:t>Why is this bad?</a:t>
            </a:r>
          </a:p>
          <a:p>
            <a:pPr marL="932688" lvl="2" indent="-457200">
              <a:buFont typeface="+mj-lt"/>
              <a:buAutoNum type="arabicPeriod"/>
            </a:pPr>
            <a:r>
              <a:rPr lang="en-US" sz="2000">
                <a:solidFill>
                  <a:schemeClr val="tx1"/>
                </a:solidFill>
              </a:rPr>
              <a:t>Collection maintains it's own 'cursor' (internal iterator)</a:t>
            </a:r>
          </a:p>
          <a:p>
            <a:pPr marL="1115568" lvl="3" indent="-457200"/>
            <a:r>
              <a:rPr lang="en-US" sz="2000">
                <a:solidFill>
                  <a:srgbClr val="FF0000"/>
                </a:solidFill>
              </a:rPr>
              <a:t>Why is this bad?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>
                <a:solidFill>
                  <a:srgbClr val="002060"/>
                </a:solidFill>
              </a:rPr>
              <a:t>Conclusion: Iterators balance the tension between access and control</a:t>
            </a:r>
          </a:p>
        </p:txBody>
      </p:sp>
    </p:spTree>
    <p:extLst>
      <p:ext uri="{BB962C8B-B14F-4D97-AF65-F5344CB8AC3E}">
        <p14:creationId xmlns:p14="http://schemas.microsoft.com/office/powerpoint/2010/main" val="120892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D4EB-A43A-4E83-963E-487BA828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Time...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27151-426A-4640-B9E6-D435BF23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>
                <a:solidFill>
                  <a:schemeClr val="accent4">
                    <a:lumMod val="75000"/>
                  </a:schemeClr>
                </a:solidFill>
              </a:rPr>
              <a:t>More Patterns</a:t>
            </a:r>
          </a:p>
        </p:txBody>
      </p:sp>
    </p:spTree>
    <p:extLst>
      <p:ext uri="{BB962C8B-B14F-4D97-AF65-F5344CB8AC3E}">
        <p14:creationId xmlns:p14="http://schemas.microsoft.com/office/powerpoint/2010/main" val="354352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/>
              <a:t>Read </a:t>
            </a:r>
            <a:r>
              <a:rPr lang="en-US" sz="2800" i="1"/>
              <a:t>Head First Design Patterns</a:t>
            </a:r>
            <a:r>
              <a:rPr lang="en-US" sz="2800"/>
              <a:t>, Chapters 2-3 &amp; 9</a:t>
            </a:r>
          </a:p>
          <a:p>
            <a:pPr lvl="1"/>
            <a:r>
              <a:rPr lang="en-US" sz="2800"/>
              <a:t>Lab 8: due TODAY before 11:59 pm</a:t>
            </a:r>
          </a:p>
          <a:p>
            <a:pPr lvl="1"/>
            <a:r>
              <a:rPr lang="en-US" sz="2800"/>
              <a:t>Lab 9: due Thursday before 11:59 pm</a:t>
            </a:r>
          </a:p>
          <a:p>
            <a:pPr lvl="1"/>
            <a:r>
              <a:rPr lang="en-US" sz="2800"/>
              <a:t>Lab 10: next week</a:t>
            </a:r>
          </a:p>
          <a:p>
            <a:pPr lvl="1"/>
            <a:endParaRPr lang="en-US" sz="2800"/>
          </a:p>
          <a:p>
            <a:pPr lvl="1"/>
            <a:r>
              <a:rPr lang="en-US" sz="2800"/>
              <a:t>Questions?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494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0BEC8DA1-1F2A-4E79-BAA2-27B8CF910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/>
              <a:t>Decorator Pattern</a:t>
            </a:r>
          </a:p>
        </p:txBody>
      </p:sp>
      <p:cxnSp>
        <p:nvCxnSpPr>
          <p:cNvPr id="75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6190304-1DA3-4775-8E41-09249A241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016761"/>
            <a:ext cx="7279206" cy="4292598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200"/>
              <a:t>Intent: Attach additional responsibilities or functionality (decorations) to an object dynamically without impacting client code. Provides an alternative to inheritance (via composition) that provides greater flexibility.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200"/>
              <a:t>AKA: Wrapper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200"/>
              <a:t>Methodology: A new class is defined that has the same interface as the one being decorated and that contains an instance variable of the decorated type.</a:t>
            </a:r>
          </a:p>
          <a:p>
            <a:pPr marL="749808" lvl="1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200"/>
              <a:t>New functionality is added to the 'outer' class while access to the old functionality is delegated to the 'inner' object on demand.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200"/>
              <a:t>This is a Structural Pattern</a:t>
            </a:r>
          </a:p>
        </p:txBody>
      </p:sp>
      <p:pic>
        <p:nvPicPr>
          <p:cNvPr id="1026" name="Picture 2" descr="Mr. Potato Head | Disney Versus Non-Disney Villains Wiki ...">
            <a:extLst>
              <a:ext uri="{FF2B5EF4-FFF2-40B4-BE49-F238E27FC236}">
                <a16:creationId xmlns:a16="http://schemas.microsoft.com/office/drawing/2014/main" id="{70CD343C-0B7D-4F02-BD73-93D762C2D0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569"/>
          <a:stretch/>
        </p:blipFill>
        <p:spPr bwMode="auto">
          <a:xfrm>
            <a:off x="8376486" y="2209798"/>
            <a:ext cx="3621024" cy="36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3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3CAFB-E972-47A5-A9A7-D6D3319A0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Decorator Class Diagram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6B8A95-A90F-400E-8AF8-B1BE3011C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The new class can then be used anywhere the original can, and client gets the added value</a:t>
            </a:r>
          </a:p>
        </p:txBody>
      </p:sp>
      <p:pic>
        <p:nvPicPr>
          <p:cNvPr id="4" name="Content Placeholder 3" descr="Shape&#10;&#10;Description automatically generated with low confidence">
            <a:hlinkClick r:id="rId2"/>
            <a:extLst>
              <a:ext uri="{FF2B5EF4-FFF2-40B4-BE49-F238E27FC236}">
                <a16:creationId xmlns:a16="http://schemas.microsoft.com/office/drawing/2014/main" id="{507136FD-CF0F-49F1-A874-85879526A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017" y="735260"/>
            <a:ext cx="6798082" cy="538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46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BEC8DA1-1F2A-4E79-BAA2-27B8CF910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 Application </a:t>
            </a:r>
            <a:r>
              <a:rPr lang="en-US" altLang="en-US" sz="2000"/>
              <a:t>(with thanks to Rick Mercer)</a:t>
            </a:r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6190304-1DA3-4775-8E41-09249A241A5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100">
                <a:solidFill>
                  <a:schemeClr val="tx1"/>
                </a:solidFill>
              </a:rPr>
              <a:t>Suppose there is a </a:t>
            </a:r>
            <a:r>
              <a:rPr lang="en-US" sz="3100" err="1">
                <a:solidFill>
                  <a:schemeClr val="tx1"/>
                </a:solidFill>
              </a:rPr>
              <a:t>TextView</a:t>
            </a:r>
            <a:r>
              <a:rPr lang="en-US" sz="3100">
                <a:solidFill>
                  <a:schemeClr val="tx1"/>
                </a:solidFill>
              </a:rPr>
              <a:t> GUI component and you want to add different kinds of borders and/or scrollbars to 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100">
                <a:solidFill>
                  <a:schemeClr val="tx1"/>
                </a:solidFill>
              </a:rPr>
              <a:t>You can add 3 types of borders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900">
                <a:solidFill>
                  <a:schemeClr val="tx1"/>
                </a:solidFill>
              </a:rPr>
              <a:t>Plain, 3D, Fancy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100">
                <a:solidFill>
                  <a:schemeClr val="tx1"/>
                </a:solidFill>
              </a:rPr>
              <a:t>and 1 or 2 two scrollbars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900">
                <a:solidFill>
                  <a:schemeClr val="tx1"/>
                </a:solidFill>
              </a:rPr>
              <a:t>Horizontal and Vertical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100">
                <a:solidFill>
                  <a:schemeClr val="tx1"/>
                </a:solidFill>
              </a:rPr>
              <a:t>An inheritance solution requires 15 classes for one view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2BD7CE-05BC-4FAD-89D8-40DDD1179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1882588"/>
            <a:ext cx="4639736" cy="4437530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>
                <a:solidFill>
                  <a:srgbClr val="0070C0"/>
                </a:solidFill>
              </a:rPr>
              <a:t>TextView_Plain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err="1">
                <a:solidFill>
                  <a:srgbClr val="0070C0"/>
                </a:solidFill>
              </a:rPr>
              <a:t>TextView_Fancy</a:t>
            </a:r>
            <a:endParaRPr lang="en-US" sz="1600">
              <a:solidFill>
                <a:srgbClr val="0070C0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>
                <a:solidFill>
                  <a:srgbClr val="0070C0"/>
                </a:solidFill>
              </a:rPr>
              <a:t>TextView_3D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err="1">
                <a:solidFill>
                  <a:srgbClr val="0070C0"/>
                </a:solidFill>
              </a:rPr>
              <a:t>TextView_Horizontal</a:t>
            </a:r>
            <a:endParaRPr lang="en-US" sz="1600">
              <a:solidFill>
                <a:srgbClr val="0070C0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err="1">
                <a:solidFill>
                  <a:srgbClr val="0070C0"/>
                </a:solidFill>
              </a:rPr>
              <a:t>TextView_Vertical</a:t>
            </a:r>
            <a:endParaRPr lang="en-US" sz="1600">
              <a:solidFill>
                <a:srgbClr val="0070C0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err="1">
                <a:solidFill>
                  <a:srgbClr val="0070C0"/>
                </a:solidFill>
              </a:rPr>
              <a:t>TextView_Horizontal_Vertical</a:t>
            </a:r>
            <a:endParaRPr lang="en-US" sz="1600">
              <a:solidFill>
                <a:srgbClr val="0070C0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>
                <a:solidFill>
                  <a:srgbClr val="0070C0"/>
                </a:solidFill>
              </a:rPr>
              <a:t>TextView_Plain_Horizontal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>
                <a:solidFill>
                  <a:srgbClr val="0070C0"/>
                </a:solidFill>
              </a:rPr>
              <a:t>TextView_Plain_Vertical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>
                <a:solidFill>
                  <a:srgbClr val="0070C0"/>
                </a:solidFill>
              </a:rPr>
              <a:t>TextView_Plain_Horizontal_Vertical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>
                <a:solidFill>
                  <a:srgbClr val="0070C0"/>
                </a:solidFill>
              </a:rPr>
              <a:t>TextView_3D_Horizontal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>
                <a:solidFill>
                  <a:srgbClr val="0070C0"/>
                </a:solidFill>
              </a:rPr>
              <a:t>TextView_3D_Vertical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>
                <a:solidFill>
                  <a:srgbClr val="0070C0"/>
                </a:solidFill>
              </a:rPr>
              <a:t>TextView_3D_Horizontal_Vertical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err="1">
                <a:solidFill>
                  <a:srgbClr val="0070C0"/>
                </a:solidFill>
              </a:rPr>
              <a:t>TextView_Fancy_Horizontal</a:t>
            </a:r>
            <a:endParaRPr lang="en-US" sz="1600">
              <a:solidFill>
                <a:srgbClr val="0070C0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err="1">
                <a:solidFill>
                  <a:srgbClr val="0070C0"/>
                </a:solidFill>
              </a:rPr>
              <a:t>TextView_Fancy_Vertical</a:t>
            </a:r>
            <a:endParaRPr lang="en-US" sz="1600">
              <a:solidFill>
                <a:srgbClr val="0070C0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err="1">
                <a:solidFill>
                  <a:srgbClr val="0070C0"/>
                </a:solidFill>
              </a:rPr>
              <a:t>TextView_Fancy_Horizontal_Vertical</a:t>
            </a:r>
            <a:endParaRPr lang="en-US" sz="16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19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BEC8DA1-1F2A-4E79-BAA2-27B8CF910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Subclassing Disadvantages</a:t>
            </a:r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6190304-1DA3-4775-8E41-09249A241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054267"/>
            <a:ext cx="10211696" cy="425240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</a:rPr>
              <a:t>Inheritance solution has an explosion of classes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</a:rPr>
              <a:t>With another type of border added, how many more classes would be needed with this design?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</a:rPr>
              <a:t>If another view were added such as StreamedVideoView, double the number of Borders/Scrollbar classes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</a:rPr>
              <a:t>Use the Decorator Pattern instead</a:t>
            </a:r>
          </a:p>
        </p:txBody>
      </p:sp>
    </p:spTree>
    <p:extLst>
      <p:ext uri="{BB962C8B-B14F-4D97-AF65-F5344CB8AC3E}">
        <p14:creationId xmlns:p14="http://schemas.microsoft.com/office/powerpoint/2010/main" val="407007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BEC8DA1-1F2A-4E79-BAA2-27B8CF910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Java Borders</a:t>
            </a:r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6190304-1DA3-4775-8E41-09249A241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054267"/>
            <a:ext cx="10211696" cy="425240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</a:rPr>
              <a:t>Any </a:t>
            </a:r>
            <a:r>
              <a:rPr lang="en-US" sz="24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JComponent</a:t>
            </a:r>
            <a:r>
              <a:rPr lang="en-US" sz="2400">
                <a:solidFill>
                  <a:schemeClr val="tx1"/>
                </a:solidFill>
              </a:rPr>
              <a:t> can have 1 or more borders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</a:rPr>
              <a:t>Borders are useful objects that, while not themselves components, know how to draw the edges of Swing components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</a:rPr>
              <a:t>Borders are useful not only for drawing lines and fancy edges, but also for providing titles and empty space around components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</a:rPr>
              <a:t>For more on Borders, The Java Tutorial </a:t>
            </a:r>
            <a:r>
              <a:rPr lang="en-US" sz="2400">
                <a:solidFill>
                  <a:schemeClr val="tx1"/>
                </a:solidFill>
                <a:hlinkClick r:id="rId3"/>
              </a:rPr>
              <a:t>http://java.sun.com/docs/books/tutorial/uiswing/components/border.html</a:t>
            </a:r>
            <a:endParaRPr lang="en-US" sz="240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1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0BEC8DA1-1F2A-4E79-BAA2-27B8CF910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/>
              <a:t>Java Code: Add a Beveled Border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2CA242-A516-4154-88AD-9BAE65C64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2" y="711306"/>
            <a:ext cx="5115347" cy="5115347"/>
          </a:xfrm>
          <a:prstGeom prst="rect">
            <a:avLst/>
          </a:prstGeom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4044" y="224656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6190304-1DA3-4775-8E41-09249A241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11684" y="2407436"/>
            <a:ext cx="5127172" cy="3461658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en-US">
                <a:solidFill>
                  <a:srgbClr val="0000C0"/>
                </a:solidFill>
                <a:latin typeface="Courier New" panose="02070309020205020404" pitchFamily="49" charset="0"/>
              </a:rPr>
              <a:t>textArea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.setBorder(</a:t>
            </a:r>
            <a:b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b="1">
                <a:solidFill>
                  <a:srgbClr val="7F0055"/>
                </a:solidFill>
                <a:latin typeface="Courier New" panose="02070309020205020404" pitchFamily="49" charset="0"/>
              </a:rPr>
              <a:t>new 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BevelBorder(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    BevelBorder.</a:t>
            </a:r>
            <a:r>
              <a:rPr lang="en-US" altLang="en-US" i="1">
                <a:solidFill>
                  <a:srgbClr val="0000C0"/>
                </a:solidFill>
                <a:latin typeface="Courier New" panose="02070309020205020404" pitchFamily="49" charset="0"/>
              </a:rPr>
              <a:t>LOWERED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b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    Color.</a:t>
            </a:r>
            <a:r>
              <a:rPr lang="en-US" altLang="en-US" i="1">
                <a:solidFill>
                  <a:srgbClr val="0000C0"/>
                </a:solidFill>
                <a:latin typeface="Courier New" panose="02070309020205020404" pitchFamily="49" charset="0"/>
              </a:rPr>
              <a:t>BLUE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b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    Color.</a:t>
            </a:r>
            <a:r>
              <a:rPr lang="en-US" altLang="en-US" i="1">
                <a:solidFill>
                  <a:srgbClr val="0000C0"/>
                </a:solidFill>
                <a:latin typeface="Courier New" panose="02070309020205020404" pitchFamily="49" charset="0"/>
              </a:rPr>
              <a:t>RED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b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700"/>
          </a:p>
          <a:p>
            <a:pPr marL="0" indent="0">
              <a:lnSpc>
                <a:spcPct val="100000"/>
              </a:lnSpc>
              <a:buNone/>
            </a:pPr>
            <a:r>
              <a:rPr lang="en-US" sz="1700">
                <a:hlinkClick r:id="rId4"/>
              </a:rPr>
              <a:t>https://docs.oracle.com/en/java/javase/16/docs/api/java.desktop/javax/swing/border/BevelBorder.html</a:t>
            </a:r>
            <a:endParaRPr lang="en-US" sz="170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AA76026-5689-4584-8D93-D71D739E6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5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0BEC8DA1-1F2A-4E79-BAA2-27B8CF910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/>
              <a:t>Decorate Again</a:t>
            </a:r>
          </a:p>
        </p:txBody>
      </p:sp>
      <p:pic>
        <p:nvPicPr>
          <p:cNvPr id="8" name="Picture 102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50983C9-0E05-4A90-9B28-C9B03601F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92" y="711306"/>
            <a:ext cx="5115347" cy="511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4044" y="224656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6190304-1DA3-4775-8E41-09249A241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11684" y="2407436"/>
            <a:ext cx="5300704" cy="3461658"/>
          </a:xfrm>
        </p:spPr>
        <p:txBody>
          <a:bodyPr>
            <a:normAutofit/>
          </a:bodyPr>
          <a:lstStyle/>
          <a:p>
            <a:pPr marL="0" lvl="0" indent="0">
              <a:buClr>
                <a:srgbClr val="E88B33"/>
              </a:buClr>
              <a:buNone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JScrollPane scrollPane =</a:t>
            </a:r>
            <a:b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b="1">
                <a:solidFill>
                  <a:srgbClr val="7F0055"/>
                </a:solidFill>
                <a:latin typeface="Courier New" panose="02070309020205020404" pitchFamily="49" charset="0"/>
              </a:rPr>
              <a:t>new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JScrollPane(</a:t>
            </a:r>
            <a:r>
              <a:rPr lang="en-US" altLang="en-US">
                <a:solidFill>
                  <a:srgbClr val="0000C0"/>
                </a:solidFill>
                <a:latin typeface="Courier New" panose="02070309020205020404" pitchFamily="49" charset="0"/>
              </a:rPr>
              <a:t>textArea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>
              <a:solidFill>
                <a:srgbClr val="000000">
                  <a:lumMod val="75000"/>
                  <a:lumOff val="25000"/>
                </a:srgbClr>
              </a:solidFill>
              <a:latin typeface="Courier New" panose="02070309020205020404" pitchFamily="49" charset="0"/>
            </a:endParaRPr>
          </a:p>
          <a:p>
            <a:pPr marL="0" lvl="0" indent="0">
              <a:buClr>
                <a:srgbClr val="E88B33"/>
              </a:buClr>
              <a:buNone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add(scrollPane,</a:t>
            </a:r>
            <a:b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BorderLayout.</a:t>
            </a:r>
            <a:r>
              <a:rPr lang="en-US" altLang="en-US" i="1">
                <a:solidFill>
                  <a:srgbClr val="0000C0"/>
                </a:solidFill>
                <a:latin typeface="Courier New" panose="02070309020205020404" pitchFamily="49" charset="0"/>
              </a:rPr>
              <a:t>CENTER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marL="0" lvl="0" indent="0">
              <a:buClr>
                <a:srgbClr val="E88B33"/>
              </a:buClr>
              <a:buNone/>
            </a:pPr>
            <a:endParaRPr lang="en-US" altLang="en-US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lvl="0" indent="0">
              <a:buClr>
                <a:srgbClr val="E88B33"/>
              </a:buClr>
              <a:buNone/>
            </a:pPr>
            <a:r>
              <a:rPr lang="en-US" altLang="en-US" sz="1400">
                <a:solidFill>
                  <a:srgbClr val="000000">
                    <a:lumMod val="75000"/>
                    <a:lumOff val="25000"/>
                  </a:srgbClr>
                </a:solidFill>
                <a:latin typeface="Courier New" panose="02070309020205020404" pitchFamily="49" charset="0"/>
                <a:hlinkClick r:id="rId4"/>
              </a:rPr>
              <a:t>https://docs.oracle.com/en/java/javase/16/docs/api/java.desktop/javax/swing/JScrollPane.html</a:t>
            </a:r>
            <a:endParaRPr lang="en-US" altLang="en-US" sz="1400">
              <a:solidFill>
                <a:srgbClr val="000000">
                  <a:lumMod val="75000"/>
                  <a:lumOff val="25000"/>
                </a:srgbClr>
              </a:solidFill>
              <a:latin typeface="Courier New" panose="02070309020205020404" pitchFamily="49" charset="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9AA76026-5689-4584-8D93-D71D739E6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8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6855</TotalTime>
  <Words>837</Words>
  <Application>Microsoft Office PowerPoint</Application>
  <PresentationFormat>Widescreen</PresentationFormat>
  <Paragraphs>114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Courier New</vt:lpstr>
      <vt:lpstr>Georgia Pro Cond Light</vt:lpstr>
      <vt:lpstr>Speak Pro</vt:lpstr>
      <vt:lpstr>Wingdings</vt:lpstr>
      <vt:lpstr>RetrospectVTI</vt:lpstr>
      <vt:lpstr>COMP 2000 Object-Oriented Design</vt:lpstr>
      <vt:lpstr>ALERTS</vt:lpstr>
      <vt:lpstr>Decorator Pattern</vt:lpstr>
      <vt:lpstr>Decorator Class Diagram</vt:lpstr>
      <vt:lpstr>An Application (with thanks to Rick Mercer)</vt:lpstr>
      <vt:lpstr>Subclassing Disadvantages</vt:lpstr>
      <vt:lpstr>Java Borders</vt:lpstr>
      <vt:lpstr>Java Code: Add a Beveled Border</vt:lpstr>
      <vt:lpstr>Decorate Again</vt:lpstr>
      <vt:lpstr>Motivation Continued</vt:lpstr>
      <vt:lpstr>Decorator Pattern in Java</vt:lpstr>
      <vt:lpstr>Example of decorator pattern use</vt:lpstr>
      <vt:lpstr>Observations</vt:lpstr>
      <vt:lpstr>Iterator Pattern</vt:lpstr>
      <vt:lpstr>Next Time...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2000 Object-Oriented Design</dc:title>
  <dc:creator>Stucki, David</dc:creator>
  <cp:lastModifiedBy>David Stucki</cp:lastModifiedBy>
  <cp:revision>215</cp:revision>
  <dcterms:created xsi:type="dcterms:W3CDTF">2021-02-01T03:59:21Z</dcterms:created>
  <dcterms:modified xsi:type="dcterms:W3CDTF">2024-03-16T19:42:46Z</dcterms:modified>
</cp:coreProperties>
</file>