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8"/>
  </p:notesMasterIdLst>
  <p:sldIdLst>
    <p:sldId id="266" r:id="rId5"/>
    <p:sldId id="311" r:id="rId6"/>
    <p:sldId id="353" r:id="rId7"/>
    <p:sldId id="362" r:id="rId8"/>
    <p:sldId id="355" r:id="rId9"/>
    <p:sldId id="356" r:id="rId10"/>
    <p:sldId id="354" r:id="rId11"/>
    <p:sldId id="357" r:id="rId12"/>
    <p:sldId id="358" r:id="rId13"/>
    <p:sldId id="359" r:id="rId14"/>
    <p:sldId id="360" r:id="rId15"/>
    <p:sldId id="361" r:id="rId16"/>
    <p:sldId id="34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8B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33" autoAdjust="0"/>
    <p:restoredTop sz="94619" autoAdjust="0"/>
  </p:normalViewPr>
  <p:slideViewPr>
    <p:cSldViewPr snapToGrid="0">
      <p:cViewPr varScale="1">
        <p:scale>
          <a:sx n="105" d="100"/>
          <a:sy n="105" d="100"/>
        </p:scale>
        <p:origin x="106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605DE3-FFF9-4227-9AD0-2239B4C4B670}" type="datetimeFigureOut">
              <a:rPr lang="en-US" smtClean="0"/>
              <a:t>3/16/2024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42ED59-7496-4E0E-A218-8EFCDC52B56C}" type="slidenum">
              <a:rPr lang="en-US" smtClean="0"/>
              <a:t>‹#›</a:t>
            </a:fld>
            <a:endParaRPr lang="en-US"/>
          </a:p>
        </p:txBody>
      </p:sp>
    </p:spTree>
    <p:extLst>
      <p:ext uri="{BB962C8B-B14F-4D97-AF65-F5344CB8AC3E}">
        <p14:creationId xmlns:p14="http://schemas.microsoft.com/office/powerpoint/2010/main" val="1475258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42ED59-7496-4E0E-A218-8EFCDC52B56C}" type="slidenum">
              <a:rPr lang="en-US" smtClean="0"/>
              <a:t>1</a:t>
            </a:fld>
            <a:endParaRPr lang="en-US"/>
          </a:p>
        </p:txBody>
      </p:sp>
    </p:spTree>
    <p:extLst>
      <p:ext uri="{BB962C8B-B14F-4D97-AF65-F5344CB8AC3E}">
        <p14:creationId xmlns:p14="http://schemas.microsoft.com/office/powerpoint/2010/main" val="3647261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D6E80E02-5A5A-419E-BFB7-C93C5DDF12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EFCC435-ECD3-4CD8-A06C-EF2B4ADF0577}" type="slidenum">
              <a:rPr lang="en-US" altLang="en-US" sz="1200"/>
              <a:pPr/>
              <a:t>11</a:t>
            </a:fld>
            <a:endParaRPr lang="en-US" altLang="en-US" sz="1200"/>
          </a:p>
        </p:txBody>
      </p:sp>
      <p:sp>
        <p:nvSpPr>
          <p:cNvPr id="145411" name="Rectangle 2">
            <a:extLst>
              <a:ext uri="{FF2B5EF4-FFF2-40B4-BE49-F238E27FC236}">
                <a16:creationId xmlns:a16="http://schemas.microsoft.com/office/drawing/2014/main" id="{EB426B25-9952-45DB-8A7C-04DE8C4576AA}"/>
              </a:ext>
            </a:extLst>
          </p:cNvPr>
          <p:cNvSpPr>
            <a:spLocks noGrp="1" noRot="1" noChangeAspect="1" noChangeArrowheads="1" noTextEdit="1"/>
          </p:cNvSpPr>
          <p:nvPr>
            <p:ph type="sldImg"/>
          </p:nvPr>
        </p:nvSpPr>
        <p:spPr>
          <a:ln/>
        </p:spPr>
      </p:sp>
      <p:sp>
        <p:nvSpPr>
          <p:cNvPr id="145412" name="Rectangle 3">
            <a:extLst>
              <a:ext uri="{FF2B5EF4-FFF2-40B4-BE49-F238E27FC236}">
                <a16:creationId xmlns:a16="http://schemas.microsoft.com/office/drawing/2014/main" id="{179EFDE8-D5F6-40E3-83DC-4DEC2B038B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52705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D6E80E02-5A5A-419E-BFB7-C93C5DDF12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EFCC435-ECD3-4CD8-A06C-EF2B4ADF0577}" type="slidenum">
              <a:rPr lang="en-US" altLang="en-US" sz="1200"/>
              <a:pPr/>
              <a:t>12</a:t>
            </a:fld>
            <a:endParaRPr lang="en-US" altLang="en-US" sz="1200"/>
          </a:p>
        </p:txBody>
      </p:sp>
      <p:sp>
        <p:nvSpPr>
          <p:cNvPr id="145411" name="Rectangle 2">
            <a:extLst>
              <a:ext uri="{FF2B5EF4-FFF2-40B4-BE49-F238E27FC236}">
                <a16:creationId xmlns:a16="http://schemas.microsoft.com/office/drawing/2014/main" id="{EB426B25-9952-45DB-8A7C-04DE8C4576AA}"/>
              </a:ext>
            </a:extLst>
          </p:cNvPr>
          <p:cNvSpPr>
            <a:spLocks noGrp="1" noRot="1" noChangeAspect="1" noChangeArrowheads="1" noTextEdit="1"/>
          </p:cNvSpPr>
          <p:nvPr>
            <p:ph type="sldImg"/>
          </p:nvPr>
        </p:nvSpPr>
        <p:spPr>
          <a:ln/>
        </p:spPr>
      </p:sp>
      <p:sp>
        <p:nvSpPr>
          <p:cNvPr id="145412" name="Rectangle 3">
            <a:extLst>
              <a:ext uri="{FF2B5EF4-FFF2-40B4-BE49-F238E27FC236}">
                <a16:creationId xmlns:a16="http://schemas.microsoft.com/office/drawing/2014/main" id="{179EFDE8-D5F6-40E3-83DC-4DEC2B038B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95525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D6E80E02-5A5A-419E-BFB7-C93C5DDF12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EFCC435-ECD3-4CD8-A06C-EF2B4ADF0577}" type="slidenum">
              <a:rPr lang="en-US" altLang="en-US" sz="1200"/>
              <a:pPr/>
              <a:t>3</a:t>
            </a:fld>
            <a:endParaRPr lang="en-US" altLang="en-US" sz="1200"/>
          </a:p>
        </p:txBody>
      </p:sp>
      <p:sp>
        <p:nvSpPr>
          <p:cNvPr id="145411" name="Rectangle 2">
            <a:extLst>
              <a:ext uri="{FF2B5EF4-FFF2-40B4-BE49-F238E27FC236}">
                <a16:creationId xmlns:a16="http://schemas.microsoft.com/office/drawing/2014/main" id="{EB426B25-9952-45DB-8A7C-04DE8C4576AA}"/>
              </a:ext>
            </a:extLst>
          </p:cNvPr>
          <p:cNvSpPr>
            <a:spLocks noGrp="1" noRot="1" noChangeAspect="1" noChangeArrowheads="1" noTextEdit="1"/>
          </p:cNvSpPr>
          <p:nvPr>
            <p:ph type="sldImg"/>
          </p:nvPr>
        </p:nvSpPr>
        <p:spPr>
          <a:ln/>
        </p:spPr>
      </p:sp>
      <p:sp>
        <p:nvSpPr>
          <p:cNvPr id="145412" name="Rectangle 3">
            <a:extLst>
              <a:ext uri="{FF2B5EF4-FFF2-40B4-BE49-F238E27FC236}">
                <a16:creationId xmlns:a16="http://schemas.microsoft.com/office/drawing/2014/main" id="{179EFDE8-D5F6-40E3-83DC-4DEC2B038B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89338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D6E80E02-5A5A-419E-BFB7-C93C5DDF12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EFCC435-ECD3-4CD8-A06C-EF2B4ADF0577}" type="slidenum">
              <a:rPr lang="en-US" altLang="en-US" sz="1200"/>
              <a:pPr/>
              <a:t>4</a:t>
            </a:fld>
            <a:endParaRPr lang="en-US" altLang="en-US" sz="1200"/>
          </a:p>
        </p:txBody>
      </p:sp>
      <p:sp>
        <p:nvSpPr>
          <p:cNvPr id="145411" name="Rectangle 2">
            <a:extLst>
              <a:ext uri="{FF2B5EF4-FFF2-40B4-BE49-F238E27FC236}">
                <a16:creationId xmlns:a16="http://schemas.microsoft.com/office/drawing/2014/main" id="{EB426B25-9952-45DB-8A7C-04DE8C4576AA}"/>
              </a:ext>
            </a:extLst>
          </p:cNvPr>
          <p:cNvSpPr>
            <a:spLocks noGrp="1" noRot="1" noChangeAspect="1" noChangeArrowheads="1" noTextEdit="1"/>
          </p:cNvSpPr>
          <p:nvPr>
            <p:ph type="sldImg"/>
          </p:nvPr>
        </p:nvSpPr>
        <p:spPr>
          <a:ln/>
        </p:spPr>
      </p:sp>
      <p:sp>
        <p:nvSpPr>
          <p:cNvPr id="145412" name="Rectangle 3">
            <a:extLst>
              <a:ext uri="{FF2B5EF4-FFF2-40B4-BE49-F238E27FC236}">
                <a16:creationId xmlns:a16="http://schemas.microsoft.com/office/drawing/2014/main" id="{179EFDE8-D5F6-40E3-83DC-4DEC2B038B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543622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D6E80E02-5A5A-419E-BFB7-C93C5DDF12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EFCC435-ECD3-4CD8-A06C-EF2B4ADF0577}" type="slidenum">
              <a:rPr lang="en-US" altLang="en-US" sz="1200"/>
              <a:pPr/>
              <a:t>5</a:t>
            </a:fld>
            <a:endParaRPr lang="en-US" altLang="en-US" sz="1200"/>
          </a:p>
        </p:txBody>
      </p:sp>
      <p:sp>
        <p:nvSpPr>
          <p:cNvPr id="145411" name="Rectangle 2">
            <a:extLst>
              <a:ext uri="{FF2B5EF4-FFF2-40B4-BE49-F238E27FC236}">
                <a16:creationId xmlns:a16="http://schemas.microsoft.com/office/drawing/2014/main" id="{EB426B25-9952-45DB-8A7C-04DE8C4576AA}"/>
              </a:ext>
            </a:extLst>
          </p:cNvPr>
          <p:cNvSpPr>
            <a:spLocks noGrp="1" noRot="1" noChangeAspect="1" noChangeArrowheads="1" noTextEdit="1"/>
          </p:cNvSpPr>
          <p:nvPr>
            <p:ph type="sldImg"/>
          </p:nvPr>
        </p:nvSpPr>
        <p:spPr>
          <a:ln/>
        </p:spPr>
      </p:sp>
      <p:sp>
        <p:nvSpPr>
          <p:cNvPr id="145412" name="Rectangle 3">
            <a:extLst>
              <a:ext uri="{FF2B5EF4-FFF2-40B4-BE49-F238E27FC236}">
                <a16:creationId xmlns:a16="http://schemas.microsoft.com/office/drawing/2014/main" id="{179EFDE8-D5F6-40E3-83DC-4DEC2B038B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97066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D6E80E02-5A5A-419E-BFB7-C93C5DDF12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EFCC435-ECD3-4CD8-A06C-EF2B4ADF0577}" type="slidenum">
              <a:rPr lang="en-US" altLang="en-US" sz="1200"/>
              <a:pPr/>
              <a:t>6</a:t>
            </a:fld>
            <a:endParaRPr lang="en-US" altLang="en-US" sz="1200"/>
          </a:p>
        </p:txBody>
      </p:sp>
      <p:sp>
        <p:nvSpPr>
          <p:cNvPr id="145411" name="Rectangle 2">
            <a:extLst>
              <a:ext uri="{FF2B5EF4-FFF2-40B4-BE49-F238E27FC236}">
                <a16:creationId xmlns:a16="http://schemas.microsoft.com/office/drawing/2014/main" id="{EB426B25-9952-45DB-8A7C-04DE8C4576AA}"/>
              </a:ext>
            </a:extLst>
          </p:cNvPr>
          <p:cNvSpPr>
            <a:spLocks noGrp="1" noRot="1" noChangeAspect="1" noChangeArrowheads="1" noTextEdit="1"/>
          </p:cNvSpPr>
          <p:nvPr>
            <p:ph type="sldImg"/>
          </p:nvPr>
        </p:nvSpPr>
        <p:spPr>
          <a:ln/>
        </p:spPr>
      </p:sp>
      <p:sp>
        <p:nvSpPr>
          <p:cNvPr id="145412" name="Rectangle 3">
            <a:extLst>
              <a:ext uri="{FF2B5EF4-FFF2-40B4-BE49-F238E27FC236}">
                <a16:creationId xmlns:a16="http://schemas.microsoft.com/office/drawing/2014/main" id="{179EFDE8-D5F6-40E3-83DC-4DEC2B038B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746143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D6E80E02-5A5A-419E-BFB7-C93C5DDF12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EFCC435-ECD3-4CD8-A06C-EF2B4ADF0577}" type="slidenum">
              <a:rPr lang="en-US" altLang="en-US" sz="1200"/>
              <a:pPr/>
              <a:t>7</a:t>
            </a:fld>
            <a:endParaRPr lang="en-US" altLang="en-US" sz="1200"/>
          </a:p>
        </p:txBody>
      </p:sp>
      <p:sp>
        <p:nvSpPr>
          <p:cNvPr id="145411" name="Rectangle 2">
            <a:extLst>
              <a:ext uri="{FF2B5EF4-FFF2-40B4-BE49-F238E27FC236}">
                <a16:creationId xmlns:a16="http://schemas.microsoft.com/office/drawing/2014/main" id="{EB426B25-9952-45DB-8A7C-04DE8C4576AA}"/>
              </a:ext>
            </a:extLst>
          </p:cNvPr>
          <p:cNvSpPr>
            <a:spLocks noGrp="1" noRot="1" noChangeAspect="1" noChangeArrowheads="1" noTextEdit="1"/>
          </p:cNvSpPr>
          <p:nvPr>
            <p:ph type="sldImg"/>
          </p:nvPr>
        </p:nvSpPr>
        <p:spPr>
          <a:ln/>
        </p:spPr>
      </p:sp>
      <p:sp>
        <p:nvSpPr>
          <p:cNvPr id="145412" name="Rectangle 3">
            <a:extLst>
              <a:ext uri="{FF2B5EF4-FFF2-40B4-BE49-F238E27FC236}">
                <a16:creationId xmlns:a16="http://schemas.microsoft.com/office/drawing/2014/main" id="{179EFDE8-D5F6-40E3-83DC-4DEC2B038B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781982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D6E80E02-5A5A-419E-BFB7-C93C5DDF12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EFCC435-ECD3-4CD8-A06C-EF2B4ADF0577}" type="slidenum">
              <a:rPr lang="en-US" altLang="en-US" sz="1200"/>
              <a:pPr/>
              <a:t>8</a:t>
            </a:fld>
            <a:endParaRPr lang="en-US" altLang="en-US" sz="1200"/>
          </a:p>
        </p:txBody>
      </p:sp>
      <p:sp>
        <p:nvSpPr>
          <p:cNvPr id="145411" name="Rectangle 2">
            <a:extLst>
              <a:ext uri="{FF2B5EF4-FFF2-40B4-BE49-F238E27FC236}">
                <a16:creationId xmlns:a16="http://schemas.microsoft.com/office/drawing/2014/main" id="{EB426B25-9952-45DB-8A7C-04DE8C4576AA}"/>
              </a:ext>
            </a:extLst>
          </p:cNvPr>
          <p:cNvSpPr>
            <a:spLocks noGrp="1" noRot="1" noChangeAspect="1" noChangeArrowheads="1" noTextEdit="1"/>
          </p:cNvSpPr>
          <p:nvPr>
            <p:ph type="sldImg"/>
          </p:nvPr>
        </p:nvSpPr>
        <p:spPr>
          <a:ln/>
        </p:spPr>
      </p:sp>
      <p:sp>
        <p:nvSpPr>
          <p:cNvPr id="145412" name="Rectangle 3">
            <a:extLst>
              <a:ext uri="{FF2B5EF4-FFF2-40B4-BE49-F238E27FC236}">
                <a16:creationId xmlns:a16="http://schemas.microsoft.com/office/drawing/2014/main" id="{179EFDE8-D5F6-40E3-83DC-4DEC2B038B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083035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D6E80E02-5A5A-419E-BFB7-C93C5DDF12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EFCC435-ECD3-4CD8-A06C-EF2B4ADF0577}" type="slidenum">
              <a:rPr lang="en-US" altLang="en-US" sz="1200"/>
              <a:pPr/>
              <a:t>9</a:t>
            </a:fld>
            <a:endParaRPr lang="en-US" altLang="en-US" sz="1200"/>
          </a:p>
        </p:txBody>
      </p:sp>
      <p:sp>
        <p:nvSpPr>
          <p:cNvPr id="145411" name="Rectangle 2">
            <a:extLst>
              <a:ext uri="{FF2B5EF4-FFF2-40B4-BE49-F238E27FC236}">
                <a16:creationId xmlns:a16="http://schemas.microsoft.com/office/drawing/2014/main" id="{EB426B25-9952-45DB-8A7C-04DE8C4576AA}"/>
              </a:ext>
            </a:extLst>
          </p:cNvPr>
          <p:cNvSpPr>
            <a:spLocks noGrp="1" noRot="1" noChangeAspect="1" noChangeArrowheads="1" noTextEdit="1"/>
          </p:cNvSpPr>
          <p:nvPr>
            <p:ph type="sldImg"/>
          </p:nvPr>
        </p:nvSpPr>
        <p:spPr>
          <a:ln/>
        </p:spPr>
      </p:sp>
      <p:sp>
        <p:nvSpPr>
          <p:cNvPr id="145412" name="Rectangle 3">
            <a:extLst>
              <a:ext uri="{FF2B5EF4-FFF2-40B4-BE49-F238E27FC236}">
                <a16:creationId xmlns:a16="http://schemas.microsoft.com/office/drawing/2014/main" id="{179EFDE8-D5F6-40E3-83DC-4DEC2B038B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68061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D6E80E02-5A5A-419E-BFB7-C93C5DDF12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EFCC435-ECD3-4CD8-A06C-EF2B4ADF0577}" type="slidenum">
              <a:rPr lang="en-US" altLang="en-US" sz="1200"/>
              <a:pPr/>
              <a:t>10</a:t>
            </a:fld>
            <a:endParaRPr lang="en-US" altLang="en-US" sz="1200"/>
          </a:p>
        </p:txBody>
      </p:sp>
      <p:sp>
        <p:nvSpPr>
          <p:cNvPr id="145411" name="Rectangle 2">
            <a:extLst>
              <a:ext uri="{FF2B5EF4-FFF2-40B4-BE49-F238E27FC236}">
                <a16:creationId xmlns:a16="http://schemas.microsoft.com/office/drawing/2014/main" id="{EB426B25-9952-45DB-8A7C-04DE8C4576AA}"/>
              </a:ext>
            </a:extLst>
          </p:cNvPr>
          <p:cNvSpPr>
            <a:spLocks noGrp="1" noRot="1" noChangeAspect="1" noChangeArrowheads="1" noTextEdit="1"/>
          </p:cNvSpPr>
          <p:nvPr>
            <p:ph type="sldImg"/>
          </p:nvPr>
        </p:nvSpPr>
        <p:spPr>
          <a:ln/>
        </p:spPr>
      </p:sp>
      <p:sp>
        <p:nvSpPr>
          <p:cNvPr id="145412" name="Rectangle 3">
            <a:extLst>
              <a:ext uri="{FF2B5EF4-FFF2-40B4-BE49-F238E27FC236}">
                <a16:creationId xmlns:a16="http://schemas.microsoft.com/office/drawing/2014/main" id="{179EFDE8-D5F6-40E3-83DC-4DEC2B038B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540048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3/16/2024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3/16/2024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3/16/2024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3/16/2024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3/16/2024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3/16/2024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3/16/2024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3/16/2024</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3/16/2024</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3/16/2024</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730000" y="639097"/>
            <a:ext cx="4813072" cy="3494791"/>
          </a:xfrm>
        </p:spPr>
        <p:txBody>
          <a:bodyPr>
            <a:noAutofit/>
          </a:bodyPr>
          <a:lstStyle/>
          <a:p>
            <a:r>
              <a:rPr lang="en-US" sz="5400" dirty="0"/>
              <a:t>COMP 2000 Object-Oriented Design</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1"/>
            <a:ext cx="4829101" cy="1238616"/>
          </a:xfrm>
        </p:spPr>
        <p:txBody>
          <a:bodyPr>
            <a:normAutofit/>
          </a:bodyPr>
          <a:lstStyle/>
          <a:p>
            <a:r>
              <a:rPr lang="en-US" dirty="0"/>
              <a:t>David J Stucki</a:t>
            </a:r>
          </a:p>
          <a:p>
            <a:r>
              <a:rPr lang="en-US" dirty="0"/>
              <a:t>Otterbein University</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0BEC8DA1-1F2A-4E79-BAA2-27B8CF910209}"/>
              </a:ext>
            </a:extLst>
          </p:cNvPr>
          <p:cNvSpPr>
            <a:spLocks noGrp="1" noChangeArrowheads="1"/>
          </p:cNvSpPr>
          <p:nvPr>
            <p:ph type="title"/>
          </p:nvPr>
        </p:nvSpPr>
        <p:spPr/>
        <p:txBody>
          <a:bodyPr/>
          <a:lstStyle/>
          <a:p>
            <a:pPr eaLnBrk="1" hangingPunct="1"/>
            <a:r>
              <a:rPr lang="en-US" altLang="en-US" dirty="0"/>
              <a:t>Observer Pattern Collaborations</a:t>
            </a:r>
            <a:endParaRPr lang="en-US" altLang="en-US" dirty="0">
              <a:solidFill>
                <a:schemeClr val="bg1">
                  <a:lumMod val="50000"/>
                </a:schemeClr>
              </a:solidFill>
            </a:endParaRPr>
          </a:p>
        </p:txBody>
      </p:sp>
      <p:pic>
        <p:nvPicPr>
          <p:cNvPr id="3" name="Picture 2">
            <a:extLst>
              <a:ext uri="{FF2B5EF4-FFF2-40B4-BE49-F238E27FC236}">
                <a16:creationId xmlns:a16="http://schemas.microsoft.com/office/drawing/2014/main" id="{F7F7BFBD-5E57-4B15-9A9B-3D2B8425EECD}"/>
              </a:ext>
            </a:extLst>
          </p:cNvPr>
          <p:cNvPicPr>
            <a:picLocks noChangeAspect="1"/>
          </p:cNvPicPr>
          <p:nvPr/>
        </p:nvPicPr>
        <p:blipFill>
          <a:blip r:embed="rId3"/>
          <a:stretch>
            <a:fillRect/>
          </a:stretch>
        </p:blipFill>
        <p:spPr>
          <a:xfrm>
            <a:off x="1097280" y="2139827"/>
            <a:ext cx="7839910" cy="3815496"/>
          </a:xfrm>
          <a:prstGeom prst="rect">
            <a:avLst/>
          </a:prstGeom>
        </p:spPr>
      </p:pic>
    </p:spTree>
    <p:extLst>
      <p:ext uri="{BB962C8B-B14F-4D97-AF65-F5344CB8AC3E}">
        <p14:creationId xmlns:p14="http://schemas.microsoft.com/office/powerpoint/2010/main" val="4058941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0BEC8DA1-1F2A-4E79-BAA2-27B8CF910209}"/>
              </a:ext>
            </a:extLst>
          </p:cNvPr>
          <p:cNvSpPr>
            <a:spLocks noGrp="1" noChangeArrowheads="1"/>
          </p:cNvSpPr>
          <p:nvPr>
            <p:ph type="title"/>
          </p:nvPr>
        </p:nvSpPr>
        <p:spPr/>
        <p:txBody>
          <a:bodyPr/>
          <a:lstStyle/>
          <a:p>
            <a:pPr eaLnBrk="1" hangingPunct="1"/>
            <a:r>
              <a:rPr lang="en-US" altLang="en-US" dirty="0"/>
              <a:t>Observer Pattern Examples</a:t>
            </a:r>
            <a:endParaRPr lang="en-US" altLang="en-US" dirty="0">
              <a:solidFill>
                <a:schemeClr val="bg1">
                  <a:lumMod val="50000"/>
                </a:schemeClr>
              </a:solidFill>
            </a:endParaRPr>
          </a:p>
        </p:txBody>
      </p:sp>
      <p:sp>
        <p:nvSpPr>
          <p:cNvPr id="72707" name="Rectangle 3">
            <a:extLst>
              <a:ext uri="{FF2B5EF4-FFF2-40B4-BE49-F238E27FC236}">
                <a16:creationId xmlns:a16="http://schemas.microsoft.com/office/drawing/2014/main" id="{86190304-1DA3-4775-8E41-09249A241A5D}"/>
              </a:ext>
            </a:extLst>
          </p:cNvPr>
          <p:cNvSpPr>
            <a:spLocks noGrp="1" noChangeArrowheads="1"/>
          </p:cNvSpPr>
          <p:nvPr>
            <p:ph type="body" idx="1"/>
          </p:nvPr>
        </p:nvSpPr>
        <p:spPr>
          <a:xfrm>
            <a:off x="1097280" y="2054267"/>
            <a:ext cx="10211696" cy="4252403"/>
          </a:xfrm>
        </p:spPr>
        <p:txBody>
          <a:bodyPr>
            <a:normAutofit/>
          </a:bodyPr>
          <a:lstStyle/>
          <a:p>
            <a:pPr marL="457200" indent="-457200">
              <a:buFont typeface="Wingdings" panose="05000000000000000000" pitchFamily="2" charset="2"/>
              <a:buChar char="§"/>
            </a:pPr>
            <a:r>
              <a:rPr lang="en-US" sz="2800" b="1" dirty="0">
                <a:solidFill>
                  <a:srgbClr val="0070C0"/>
                </a:solidFill>
                <a:latin typeface="Courier New" panose="02070309020205020404" pitchFamily="49" charset="0"/>
                <a:cs typeface="Courier New" panose="02070309020205020404" pitchFamily="49" charset="0"/>
              </a:rPr>
              <a:t>ActionListener</a:t>
            </a:r>
          </a:p>
          <a:p>
            <a:pPr marL="749808" lvl="1" indent="-457200">
              <a:buFont typeface="Wingdings" panose="05000000000000000000" pitchFamily="2" charset="2"/>
              <a:buChar char="§"/>
            </a:pPr>
            <a:r>
              <a:rPr lang="en-US" sz="2200" dirty="0">
                <a:solidFill>
                  <a:schemeClr val="tx1"/>
                </a:solidFill>
              </a:rPr>
              <a:t>GUI component maintains list of "interested" action listeners</a:t>
            </a:r>
          </a:p>
          <a:p>
            <a:pPr marL="749808" lvl="1" indent="-457200">
              <a:buFont typeface="Wingdings" panose="05000000000000000000" pitchFamily="2" charset="2"/>
              <a:buChar char="§"/>
            </a:pPr>
            <a:r>
              <a:rPr lang="en-US" sz="2200" dirty="0">
                <a:solidFill>
                  <a:schemeClr val="tx1"/>
                </a:solidFill>
              </a:rPr>
              <a:t>Action listener registers its interest through </a:t>
            </a:r>
            <a:r>
              <a:rPr lang="en-US" sz="2200" b="1" dirty="0" err="1">
                <a:solidFill>
                  <a:srgbClr val="0070C0"/>
                </a:solidFill>
                <a:latin typeface="Courier New" panose="02070309020205020404" pitchFamily="49" charset="0"/>
                <a:cs typeface="Courier New" panose="02070309020205020404" pitchFamily="49" charset="0"/>
              </a:rPr>
              <a:t>addActionListener</a:t>
            </a:r>
            <a:r>
              <a:rPr lang="en-US" sz="2200" dirty="0">
                <a:solidFill>
                  <a:schemeClr val="tx1"/>
                </a:solidFill>
              </a:rPr>
              <a:t>() method</a:t>
            </a:r>
          </a:p>
          <a:p>
            <a:pPr marL="749808" lvl="1" indent="-457200">
              <a:buFont typeface="Wingdings" panose="05000000000000000000" pitchFamily="2" charset="2"/>
              <a:buChar char="§"/>
            </a:pPr>
            <a:r>
              <a:rPr lang="en-US" sz="2200" dirty="0">
                <a:solidFill>
                  <a:schemeClr val="tx1"/>
                </a:solidFill>
              </a:rPr>
              <a:t>Multiple such listeners may register with the same component</a:t>
            </a:r>
          </a:p>
          <a:p>
            <a:pPr marL="749808" lvl="1" indent="-457200">
              <a:buFont typeface="Wingdings" panose="05000000000000000000" pitchFamily="2" charset="2"/>
              <a:buChar char="§"/>
            </a:pPr>
            <a:r>
              <a:rPr lang="en-US" sz="2200" dirty="0">
                <a:solidFill>
                  <a:schemeClr val="tx1"/>
                </a:solidFill>
              </a:rPr>
              <a:t>When an interesting event, such as button click, occurs, all action listeners are notified</a:t>
            </a:r>
          </a:p>
          <a:p>
            <a:pPr marL="749808" lvl="1" indent="-457200">
              <a:buFont typeface="Wingdings" panose="05000000000000000000" pitchFamily="2" charset="2"/>
              <a:buChar char="§"/>
            </a:pPr>
            <a:r>
              <a:rPr lang="en-US" sz="2200" dirty="0">
                <a:solidFill>
                  <a:schemeClr val="tx1"/>
                </a:solidFill>
              </a:rPr>
              <a:t>What method carries out the action listener's response?</a:t>
            </a:r>
          </a:p>
          <a:p>
            <a:pPr marL="749808" lvl="1" indent="-457200">
              <a:buFont typeface="Wingdings" panose="05000000000000000000" pitchFamily="2" charset="2"/>
              <a:buChar char="§"/>
            </a:pPr>
            <a:r>
              <a:rPr lang="en-US" sz="2200" dirty="0">
                <a:solidFill>
                  <a:schemeClr val="tx1"/>
                </a:solidFill>
              </a:rPr>
              <a:t>What information is that method given?</a:t>
            </a:r>
          </a:p>
        </p:txBody>
      </p:sp>
      <p:sp>
        <p:nvSpPr>
          <p:cNvPr id="2" name="TextBox 1">
            <a:extLst>
              <a:ext uri="{FF2B5EF4-FFF2-40B4-BE49-F238E27FC236}">
                <a16:creationId xmlns:a16="http://schemas.microsoft.com/office/drawing/2014/main" id="{413F2930-761D-4BC8-9EDE-001032FFF1A0}"/>
              </a:ext>
            </a:extLst>
          </p:cNvPr>
          <p:cNvSpPr txBox="1"/>
          <p:nvPr/>
        </p:nvSpPr>
        <p:spPr>
          <a:xfrm>
            <a:off x="8440616" y="4607170"/>
            <a:ext cx="1242645" cy="1015663"/>
          </a:xfrm>
          <a:prstGeom prst="rect">
            <a:avLst/>
          </a:prstGeom>
          <a:noFill/>
          <a:ln>
            <a:solidFill>
              <a:schemeClr val="accent6"/>
            </a:solidFill>
          </a:ln>
          <a:effectLst>
            <a:outerShdw blurRad="76200" dist="63500" dir="5400000" algn="t" rotWithShape="0">
              <a:prstClr val="black">
                <a:alpha val="40000"/>
              </a:prstClr>
            </a:outerShdw>
          </a:effectLst>
        </p:spPr>
        <p:txBody>
          <a:bodyPr wrap="square" rtlCol="0">
            <a:spAutoFit/>
          </a:bodyPr>
          <a:lstStyle/>
          <a:p>
            <a:r>
              <a:rPr lang="en-US" sz="2000" b="1" dirty="0">
                <a:solidFill>
                  <a:schemeClr val="accent6"/>
                </a:solidFill>
              </a:rPr>
              <a:t>Let's look at </a:t>
            </a:r>
            <a:r>
              <a:rPr lang="en-US" sz="2000" b="1">
                <a:solidFill>
                  <a:schemeClr val="accent6"/>
                </a:solidFill>
              </a:rPr>
              <a:t>the Java </a:t>
            </a:r>
            <a:r>
              <a:rPr lang="en-US" sz="2000" b="1" dirty="0">
                <a:solidFill>
                  <a:schemeClr val="accent6"/>
                </a:solidFill>
              </a:rPr>
              <a:t>API</a:t>
            </a:r>
          </a:p>
        </p:txBody>
      </p:sp>
    </p:spTree>
    <p:extLst>
      <p:ext uri="{BB962C8B-B14F-4D97-AF65-F5344CB8AC3E}">
        <p14:creationId xmlns:p14="http://schemas.microsoft.com/office/powerpoint/2010/main" val="144303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7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7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7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27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270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0BEC8DA1-1F2A-4E79-BAA2-27B8CF910209}"/>
              </a:ext>
            </a:extLst>
          </p:cNvPr>
          <p:cNvSpPr>
            <a:spLocks noGrp="1" noChangeArrowheads="1"/>
          </p:cNvSpPr>
          <p:nvPr>
            <p:ph type="title"/>
          </p:nvPr>
        </p:nvSpPr>
        <p:spPr/>
        <p:txBody>
          <a:bodyPr/>
          <a:lstStyle/>
          <a:p>
            <a:pPr eaLnBrk="1" hangingPunct="1"/>
            <a:r>
              <a:rPr lang="en-US" altLang="en-US" dirty="0"/>
              <a:t>Observer Pattern Examples</a:t>
            </a:r>
            <a:endParaRPr lang="en-US" altLang="en-US" dirty="0">
              <a:solidFill>
                <a:schemeClr val="bg1">
                  <a:lumMod val="50000"/>
                </a:schemeClr>
              </a:solidFill>
            </a:endParaRPr>
          </a:p>
        </p:txBody>
      </p:sp>
      <p:sp>
        <p:nvSpPr>
          <p:cNvPr id="72707" name="Rectangle 3">
            <a:extLst>
              <a:ext uri="{FF2B5EF4-FFF2-40B4-BE49-F238E27FC236}">
                <a16:creationId xmlns:a16="http://schemas.microsoft.com/office/drawing/2014/main" id="{86190304-1DA3-4775-8E41-09249A241A5D}"/>
              </a:ext>
            </a:extLst>
          </p:cNvPr>
          <p:cNvSpPr>
            <a:spLocks noGrp="1" noChangeArrowheads="1"/>
          </p:cNvSpPr>
          <p:nvPr>
            <p:ph type="body" idx="1"/>
          </p:nvPr>
        </p:nvSpPr>
        <p:spPr>
          <a:xfrm>
            <a:off x="1097280" y="2054267"/>
            <a:ext cx="10211696" cy="4252403"/>
          </a:xfrm>
        </p:spPr>
        <p:txBody>
          <a:bodyPr>
            <a:normAutofit/>
          </a:bodyPr>
          <a:lstStyle/>
          <a:p>
            <a:pPr marL="457200" indent="-457200">
              <a:buFont typeface="Wingdings" panose="05000000000000000000" pitchFamily="2" charset="2"/>
              <a:buChar char="§"/>
            </a:pPr>
            <a:r>
              <a:rPr lang="en-US" sz="2800" b="1" dirty="0">
                <a:solidFill>
                  <a:srgbClr val="0070C0"/>
                </a:solidFill>
                <a:latin typeface="Courier New" panose="02070309020205020404" pitchFamily="49" charset="0"/>
                <a:cs typeface="Courier New" panose="02070309020205020404" pitchFamily="49" charset="0"/>
              </a:rPr>
              <a:t>Observer/Observable</a:t>
            </a:r>
          </a:p>
          <a:p>
            <a:pPr marL="749808" lvl="1" indent="-457200">
              <a:buFont typeface="Wingdings" panose="05000000000000000000" pitchFamily="2" charset="2"/>
              <a:buChar char="§"/>
            </a:pPr>
            <a:r>
              <a:rPr lang="en-US" sz="2200" b="1" dirty="0">
                <a:solidFill>
                  <a:srgbClr val="0070C0"/>
                </a:solidFill>
                <a:latin typeface="Courier New" panose="02070309020205020404" pitchFamily="49" charset="0"/>
                <a:cs typeface="Courier New" panose="02070309020205020404" pitchFamily="49" charset="0"/>
              </a:rPr>
              <a:t>Observable</a:t>
            </a:r>
            <a:r>
              <a:rPr lang="en-US" sz="2200" dirty="0">
                <a:solidFill>
                  <a:schemeClr val="tx1"/>
                </a:solidFill>
              </a:rPr>
              <a:t> class to represent the subject (object of interest)</a:t>
            </a:r>
          </a:p>
          <a:p>
            <a:pPr marL="749808" lvl="1" indent="-457200">
              <a:buFont typeface="Wingdings" panose="05000000000000000000" pitchFamily="2" charset="2"/>
              <a:buChar char="§"/>
            </a:pPr>
            <a:r>
              <a:rPr lang="en-US" sz="2200" b="1" dirty="0">
                <a:solidFill>
                  <a:srgbClr val="0070C0"/>
                </a:solidFill>
                <a:latin typeface="Courier New" panose="02070309020205020404" pitchFamily="49" charset="0"/>
                <a:cs typeface="Courier New" panose="02070309020205020404" pitchFamily="49" charset="0"/>
              </a:rPr>
              <a:t>Observer</a:t>
            </a:r>
            <a:r>
              <a:rPr lang="en-US" sz="2200" dirty="0">
                <a:solidFill>
                  <a:schemeClr val="tx1"/>
                </a:solidFill>
              </a:rPr>
              <a:t> interface to represent the observer!</a:t>
            </a:r>
          </a:p>
          <a:p>
            <a:pPr marL="749808" lvl="1" indent="-457200">
              <a:buFont typeface="Wingdings" panose="05000000000000000000" pitchFamily="2" charset="2"/>
              <a:buChar char="§"/>
            </a:pPr>
            <a:r>
              <a:rPr lang="en-US" sz="2200" b="1" dirty="0">
                <a:solidFill>
                  <a:srgbClr val="0070C0"/>
                </a:solidFill>
                <a:latin typeface="Courier New" panose="02070309020205020404" pitchFamily="49" charset="0"/>
                <a:cs typeface="Courier New" panose="02070309020205020404" pitchFamily="49" charset="0"/>
              </a:rPr>
              <a:t>Observable</a:t>
            </a:r>
            <a:r>
              <a:rPr lang="en-US" sz="2200" dirty="0">
                <a:solidFill>
                  <a:schemeClr val="tx1"/>
                </a:solidFill>
              </a:rPr>
              <a:t> is a class rather than an interface, because it provides registration and notification mechanism</a:t>
            </a:r>
          </a:p>
          <a:p>
            <a:pPr marL="749808" lvl="1" indent="-457200">
              <a:buFont typeface="Wingdings" panose="05000000000000000000" pitchFamily="2" charset="2"/>
              <a:buChar char="§"/>
            </a:pPr>
            <a:r>
              <a:rPr lang="en-US" sz="2200" b="1" dirty="0">
                <a:solidFill>
                  <a:srgbClr val="0070C0"/>
                </a:solidFill>
                <a:latin typeface="Courier New" panose="02070309020205020404" pitchFamily="49" charset="0"/>
                <a:cs typeface="Courier New" panose="02070309020205020404" pitchFamily="49" charset="0"/>
              </a:rPr>
              <a:t>Observer</a:t>
            </a:r>
            <a:r>
              <a:rPr lang="en-US" sz="2200" dirty="0">
                <a:solidFill>
                  <a:schemeClr val="tx1"/>
                </a:solidFill>
              </a:rPr>
              <a:t> interface has only one method, update() in which the implementer codes the observer's response when notified</a:t>
            </a:r>
          </a:p>
          <a:p>
            <a:pPr marL="749808" lvl="1" indent="-457200">
              <a:buFont typeface="Wingdings" panose="05000000000000000000" pitchFamily="2" charset="2"/>
              <a:buChar char="§"/>
            </a:pPr>
            <a:endParaRPr lang="en-US" sz="2200" dirty="0">
              <a:solidFill>
                <a:schemeClr val="tx1"/>
              </a:solidFill>
            </a:endParaRPr>
          </a:p>
          <a:p>
            <a:pPr marL="749808" lvl="1" indent="-457200">
              <a:buFont typeface="Wingdings" panose="05000000000000000000" pitchFamily="2" charset="2"/>
              <a:buChar char="§"/>
            </a:pPr>
            <a:r>
              <a:rPr lang="en-US" sz="2200" dirty="0">
                <a:solidFill>
                  <a:schemeClr val="tx1"/>
                </a:solidFill>
              </a:rPr>
              <a:t>Push vs. Pull</a:t>
            </a:r>
          </a:p>
          <a:p>
            <a:pPr marL="749808" lvl="1" indent="-457200">
              <a:buFont typeface="Wingdings" panose="05000000000000000000" pitchFamily="2" charset="2"/>
              <a:buChar char="§"/>
            </a:pPr>
            <a:r>
              <a:rPr lang="en-US" sz="2200" dirty="0">
                <a:solidFill>
                  <a:schemeClr val="tx1"/>
                </a:solidFill>
              </a:rPr>
              <a:t>Class vs. Interface for </a:t>
            </a:r>
            <a:r>
              <a:rPr lang="en-US" sz="2200" b="1" dirty="0">
                <a:solidFill>
                  <a:srgbClr val="0070C0"/>
                </a:solidFill>
                <a:latin typeface="Courier New" panose="02070309020205020404" pitchFamily="49" charset="0"/>
                <a:cs typeface="Courier New" panose="02070309020205020404" pitchFamily="49" charset="0"/>
              </a:rPr>
              <a:t>Observable</a:t>
            </a:r>
          </a:p>
        </p:txBody>
      </p:sp>
      <p:sp>
        <p:nvSpPr>
          <p:cNvPr id="2" name="TextBox 1">
            <a:extLst>
              <a:ext uri="{FF2B5EF4-FFF2-40B4-BE49-F238E27FC236}">
                <a16:creationId xmlns:a16="http://schemas.microsoft.com/office/drawing/2014/main" id="{413F2930-761D-4BC8-9EDE-001032FFF1A0}"/>
              </a:ext>
            </a:extLst>
          </p:cNvPr>
          <p:cNvSpPr txBox="1"/>
          <p:nvPr/>
        </p:nvSpPr>
        <p:spPr>
          <a:xfrm>
            <a:off x="8440616" y="4607170"/>
            <a:ext cx="1242645" cy="1015663"/>
          </a:xfrm>
          <a:prstGeom prst="rect">
            <a:avLst/>
          </a:prstGeom>
          <a:noFill/>
          <a:ln>
            <a:solidFill>
              <a:schemeClr val="accent6"/>
            </a:solidFill>
          </a:ln>
          <a:effectLst>
            <a:outerShdw blurRad="76200" dist="63500" dir="5400000" algn="t" rotWithShape="0">
              <a:prstClr val="black">
                <a:alpha val="40000"/>
              </a:prstClr>
            </a:outerShdw>
          </a:effectLst>
        </p:spPr>
        <p:txBody>
          <a:bodyPr wrap="square" rtlCol="0">
            <a:spAutoFit/>
          </a:bodyPr>
          <a:lstStyle/>
          <a:p>
            <a:r>
              <a:rPr lang="en-US" sz="2000" b="1" dirty="0">
                <a:solidFill>
                  <a:schemeClr val="accent6"/>
                </a:solidFill>
              </a:rPr>
              <a:t>Let's look at the </a:t>
            </a:r>
            <a:r>
              <a:rPr lang="en-US" sz="2000" b="1">
                <a:solidFill>
                  <a:schemeClr val="accent6"/>
                </a:solidFill>
              </a:rPr>
              <a:t>Java API</a:t>
            </a:r>
            <a:endParaRPr lang="en-US" sz="2000" b="1" dirty="0">
              <a:solidFill>
                <a:schemeClr val="accent6"/>
              </a:solidFill>
            </a:endParaRPr>
          </a:p>
        </p:txBody>
      </p:sp>
    </p:spTree>
    <p:extLst>
      <p:ext uri="{BB962C8B-B14F-4D97-AF65-F5344CB8AC3E}">
        <p14:creationId xmlns:p14="http://schemas.microsoft.com/office/powerpoint/2010/main" val="145302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7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7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7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2707">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2707">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CD4EB-A43A-4E83-963E-487BA8286D23}"/>
              </a:ext>
            </a:extLst>
          </p:cNvPr>
          <p:cNvSpPr>
            <a:spLocks noGrp="1"/>
          </p:cNvSpPr>
          <p:nvPr>
            <p:ph type="title"/>
          </p:nvPr>
        </p:nvSpPr>
        <p:spPr/>
        <p:txBody>
          <a:bodyPr/>
          <a:lstStyle/>
          <a:p>
            <a:r>
              <a:rPr lang="en-US"/>
              <a:t>Next Time...</a:t>
            </a:r>
            <a:endParaRPr lang="en-US" dirty="0"/>
          </a:p>
        </p:txBody>
      </p:sp>
      <p:sp>
        <p:nvSpPr>
          <p:cNvPr id="3" name="Content Placeholder 2">
            <a:extLst>
              <a:ext uri="{FF2B5EF4-FFF2-40B4-BE49-F238E27FC236}">
                <a16:creationId xmlns:a16="http://schemas.microsoft.com/office/drawing/2014/main" id="{9DF27151-426A-4640-B9E6-D435BF233E30}"/>
              </a:ext>
            </a:extLst>
          </p:cNvPr>
          <p:cNvSpPr>
            <a:spLocks noGrp="1"/>
          </p:cNvSpPr>
          <p:nvPr>
            <p:ph idx="1"/>
          </p:nvPr>
        </p:nvSpPr>
        <p:spPr/>
        <p:txBody>
          <a:bodyPr>
            <a:normAutofit/>
          </a:bodyPr>
          <a:lstStyle/>
          <a:p>
            <a:r>
              <a:rPr lang="en-US" sz="3000" b="1" dirty="0">
                <a:solidFill>
                  <a:schemeClr val="accent4">
                    <a:lumMod val="75000"/>
                  </a:schemeClr>
                </a:solidFill>
              </a:rPr>
              <a:t>The Decorator Pattern</a:t>
            </a:r>
          </a:p>
        </p:txBody>
      </p:sp>
    </p:spTree>
    <p:extLst>
      <p:ext uri="{BB962C8B-B14F-4D97-AF65-F5344CB8AC3E}">
        <p14:creationId xmlns:p14="http://schemas.microsoft.com/office/powerpoint/2010/main" val="3543525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1451C-7B6C-4C56-A74A-808F187B0789}"/>
              </a:ext>
            </a:extLst>
          </p:cNvPr>
          <p:cNvSpPr>
            <a:spLocks noGrp="1"/>
          </p:cNvSpPr>
          <p:nvPr>
            <p:ph type="title"/>
          </p:nvPr>
        </p:nvSpPr>
        <p:spPr/>
        <p:txBody>
          <a:bodyPr/>
          <a:lstStyle/>
          <a:p>
            <a:r>
              <a:rPr lang="en-US" dirty="0"/>
              <a:t>ALERTS</a:t>
            </a:r>
          </a:p>
        </p:txBody>
      </p:sp>
      <p:sp>
        <p:nvSpPr>
          <p:cNvPr id="3" name="Content Placeholder 2">
            <a:extLst>
              <a:ext uri="{FF2B5EF4-FFF2-40B4-BE49-F238E27FC236}">
                <a16:creationId xmlns:a16="http://schemas.microsoft.com/office/drawing/2014/main" id="{857B3B6D-611C-426B-9E2C-131AE700E966}"/>
              </a:ext>
            </a:extLst>
          </p:cNvPr>
          <p:cNvSpPr>
            <a:spLocks noGrp="1"/>
          </p:cNvSpPr>
          <p:nvPr>
            <p:ph idx="1"/>
          </p:nvPr>
        </p:nvSpPr>
        <p:spPr/>
        <p:txBody>
          <a:bodyPr>
            <a:normAutofit/>
          </a:bodyPr>
          <a:lstStyle/>
          <a:p>
            <a:pPr lvl="1"/>
            <a:r>
              <a:rPr lang="en-US" sz="2800" dirty="0"/>
              <a:t>Read </a:t>
            </a:r>
            <a:r>
              <a:rPr lang="en-US" sz="2800" i="1" dirty="0"/>
              <a:t>Head First Design Patterns</a:t>
            </a:r>
            <a:r>
              <a:rPr lang="en-US" sz="2800" dirty="0"/>
              <a:t>, Chapters 2-3 &amp; 9</a:t>
            </a:r>
          </a:p>
          <a:p>
            <a:pPr lvl="1"/>
            <a:r>
              <a:rPr lang="en-US" sz="2800"/>
              <a:t>Lab 8: Due Friday before 11:59 pm</a:t>
            </a:r>
          </a:p>
          <a:p>
            <a:pPr lvl="1"/>
            <a:r>
              <a:rPr lang="en-US" sz="2800"/>
              <a:t>Lab 9: Due next Thursday before 11:59 pm</a:t>
            </a:r>
          </a:p>
          <a:p>
            <a:pPr lvl="1"/>
            <a:r>
              <a:rPr lang="en-US" sz="2800"/>
              <a:t>Lab 10, next week</a:t>
            </a:r>
            <a:endParaRPr lang="en-US" sz="2400" dirty="0"/>
          </a:p>
          <a:p>
            <a:pPr lvl="1"/>
            <a:endParaRPr lang="en-US" sz="2800" dirty="0"/>
          </a:p>
          <a:p>
            <a:pPr lvl="1"/>
            <a:r>
              <a:rPr lang="en-US" sz="2800" dirty="0"/>
              <a:t>Questions?</a:t>
            </a:r>
            <a:endParaRPr lang="en-US" sz="2400" dirty="0"/>
          </a:p>
        </p:txBody>
      </p:sp>
    </p:spTree>
    <p:extLst>
      <p:ext uri="{BB962C8B-B14F-4D97-AF65-F5344CB8AC3E}">
        <p14:creationId xmlns:p14="http://schemas.microsoft.com/office/powerpoint/2010/main" val="374942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0BEC8DA1-1F2A-4E79-BAA2-27B8CF910209}"/>
              </a:ext>
            </a:extLst>
          </p:cNvPr>
          <p:cNvSpPr>
            <a:spLocks noGrp="1" noChangeArrowheads="1"/>
          </p:cNvSpPr>
          <p:nvPr>
            <p:ph type="title"/>
          </p:nvPr>
        </p:nvSpPr>
        <p:spPr/>
        <p:txBody>
          <a:bodyPr/>
          <a:lstStyle/>
          <a:p>
            <a:pPr eaLnBrk="1" hangingPunct="1"/>
            <a:r>
              <a:rPr lang="en-US" altLang="en-US"/>
              <a:t>Strategy Pattern</a:t>
            </a:r>
            <a:endParaRPr lang="en-US" altLang="en-US" dirty="0">
              <a:solidFill>
                <a:schemeClr val="bg1">
                  <a:lumMod val="50000"/>
                </a:schemeClr>
              </a:solidFill>
            </a:endParaRPr>
          </a:p>
        </p:txBody>
      </p:sp>
      <p:sp>
        <p:nvSpPr>
          <p:cNvPr id="72707" name="Rectangle 3">
            <a:extLst>
              <a:ext uri="{FF2B5EF4-FFF2-40B4-BE49-F238E27FC236}">
                <a16:creationId xmlns:a16="http://schemas.microsoft.com/office/drawing/2014/main" id="{86190304-1DA3-4775-8E41-09249A241A5D}"/>
              </a:ext>
            </a:extLst>
          </p:cNvPr>
          <p:cNvSpPr>
            <a:spLocks noGrp="1" noChangeArrowheads="1"/>
          </p:cNvSpPr>
          <p:nvPr>
            <p:ph type="body" idx="1"/>
          </p:nvPr>
        </p:nvSpPr>
        <p:spPr>
          <a:xfrm>
            <a:off x="1097280" y="2453268"/>
            <a:ext cx="10211696" cy="3853402"/>
          </a:xfrm>
        </p:spPr>
        <p:txBody>
          <a:bodyPr>
            <a:normAutofit/>
          </a:bodyPr>
          <a:lstStyle/>
          <a:p>
            <a:pPr marL="457200" indent="-457200">
              <a:buFont typeface="Wingdings" panose="05000000000000000000" pitchFamily="2" charset="2"/>
              <a:buChar char="§"/>
            </a:pPr>
            <a:r>
              <a:rPr lang="en-US" sz="2400"/>
              <a:t>Gang-of-Four</a:t>
            </a:r>
          </a:p>
          <a:p>
            <a:pPr marL="749808" lvl="1" indent="-457200">
              <a:buFont typeface="Wingdings" panose="05000000000000000000" pitchFamily="2" charset="2"/>
              <a:buChar char="§"/>
            </a:pPr>
            <a:r>
              <a:rPr lang="en-US" sz="2200"/>
              <a:t>Let's look in the book (document camera)</a:t>
            </a:r>
          </a:p>
          <a:p>
            <a:pPr marL="457200" indent="-457200">
              <a:buFont typeface="Wingdings" panose="05000000000000000000" pitchFamily="2" charset="2"/>
              <a:buChar char="§"/>
            </a:pPr>
            <a:r>
              <a:rPr lang="en-US" sz="2400"/>
              <a:t>Maze Application</a:t>
            </a:r>
          </a:p>
          <a:p>
            <a:pPr marL="749808" lvl="1" indent="-457200">
              <a:buFont typeface="Wingdings" panose="05000000000000000000" pitchFamily="2" charset="2"/>
              <a:buChar char="§"/>
            </a:pPr>
            <a:r>
              <a:rPr lang="en-US" sz="2200"/>
              <a:t>Let's look at it run with a console interface...</a:t>
            </a:r>
          </a:p>
        </p:txBody>
      </p:sp>
    </p:spTree>
    <p:extLst>
      <p:ext uri="{BB962C8B-B14F-4D97-AF65-F5344CB8AC3E}">
        <p14:creationId xmlns:p14="http://schemas.microsoft.com/office/powerpoint/2010/main" val="367824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70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27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27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0BEC8DA1-1F2A-4E79-BAA2-27B8CF910209}"/>
              </a:ext>
            </a:extLst>
          </p:cNvPr>
          <p:cNvSpPr>
            <a:spLocks noGrp="1" noChangeArrowheads="1"/>
          </p:cNvSpPr>
          <p:nvPr>
            <p:ph type="title"/>
          </p:nvPr>
        </p:nvSpPr>
        <p:spPr/>
        <p:txBody>
          <a:bodyPr/>
          <a:lstStyle/>
          <a:p>
            <a:pPr eaLnBrk="1" hangingPunct="1"/>
            <a:r>
              <a:rPr lang="en-US" altLang="en-US" dirty="0"/>
              <a:t>Observer Pattern</a:t>
            </a:r>
            <a:r>
              <a:rPr lang="en-US" altLang="en-US" sz="3200" dirty="0">
                <a:solidFill>
                  <a:schemeClr val="bg1">
                    <a:lumMod val="50000"/>
                  </a:schemeClr>
                </a:solidFill>
              </a:rPr>
              <a:t> (HFDP, chapter 2)</a:t>
            </a:r>
            <a:endParaRPr lang="en-US" altLang="en-US" dirty="0">
              <a:solidFill>
                <a:schemeClr val="bg1">
                  <a:lumMod val="50000"/>
                </a:schemeClr>
              </a:solidFill>
            </a:endParaRPr>
          </a:p>
        </p:txBody>
      </p:sp>
      <p:sp>
        <p:nvSpPr>
          <p:cNvPr id="72707" name="Rectangle 3">
            <a:extLst>
              <a:ext uri="{FF2B5EF4-FFF2-40B4-BE49-F238E27FC236}">
                <a16:creationId xmlns:a16="http://schemas.microsoft.com/office/drawing/2014/main" id="{86190304-1DA3-4775-8E41-09249A241A5D}"/>
              </a:ext>
            </a:extLst>
          </p:cNvPr>
          <p:cNvSpPr>
            <a:spLocks noGrp="1" noChangeArrowheads="1"/>
          </p:cNvSpPr>
          <p:nvPr>
            <p:ph type="body" idx="1"/>
          </p:nvPr>
        </p:nvSpPr>
        <p:spPr>
          <a:xfrm>
            <a:off x="1097280" y="2054267"/>
            <a:ext cx="10211696" cy="4252403"/>
          </a:xfrm>
        </p:spPr>
        <p:txBody>
          <a:bodyPr>
            <a:normAutofit/>
          </a:bodyPr>
          <a:lstStyle/>
          <a:p>
            <a:pPr marL="457200" indent="-457200">
              <a:buFont typeface="Wingdings" panose="05000000000000000000" pitchFamily="2" charset="2"/>
              <a:buChar char="§"/>
            </a:pPr>
            <a:r>
              <a:rPr lang="en-US" sz="2400" dirty="0"/>
              <a:t>What does </a:t>
            </a:r>
            <a:r>
              <a:rPr lang="en-US" sz="2400"/>
              <a:t>the word </a:t>
            </a:r>
            <a:r>
              <a:rPr lang="en-US" sz="2400" b="1" dirty="0">
                <a:solidFill>
                  <a:schemeClr val="accent6"/>
                </a:solidFill>
              </a:rPr>
              <a:t>Observer</a:t>
            </a:r>
            <a:r>
              <a:rPr lang="en-US" sz="2400" dirty="0"/>
              <a:t> suggest to you?</a:t>
            </a:r>
          </a:p>
          <a:p>
            <a:pPr marL="457200" indent="-457200">
              <a:buFont typeface="Wingdings" panose="05000000000000000000" pitchFamily="2" charset="2"/>
              <a:buChar char="§"/>
            </a:pPr>
            <a:r>
              <a:rPr lang="en-US" sz="2400" dirty="0"/>
              <a:t>The </a:t>
            </a:r>
            <a:r>
              <a:rPr lang="en-US" sz="2400" b="1" dirty="0">
                <a:solidFill>
                  <a:schemeClr val="accent1">
                    <a:lumMod val="75000"/>
                  </a:schemeClr>
                </a:solidFill>
              </a:rPr>
              <a:t>Idea</a:t>
            </a:r>
          </a:p>
          <a:p>
            <a:pPr marL="749808" lvl="1" indent="-457200">
              <a:buFont typeface="Wingdings" panose="05000000000000000000" pitchFamily="2" charset="2"/>
              <a:buChar char="§"/>
            </a:pPr>
            <a:r>
              <a:rPr lang="en-US" sz="2200" dirty="0"/>
              <a:t>One object is performing tasks that are of interest to other objects</a:t>
            </a:r>
          </a:p>
          <a:p>
            <a:pPr marL="749808" lvl="1" indent="-457200">
              <a:buFont typeface="Wingdings" panose="05000000000000000000" pitchFamily="2" charset="2"/>
              <a:buChar char="§"/>
            </a:pPr>
            <a:r>
              <a:rPr lang="en-US" sz="2200" dirty="0"/>
              <a:t>The other objects want to be notified when something interesting happens</a:t>
            </a:r>
          </a:p>
          <a:p>
            <a:pPr marL="457200" indent="-457200">
              <a:buFont typeface="Wingdings" panose="05000000000000000000" pitchFamily="2" charset="2"/>
              <a:buChar char="§"/>
            </a:pPr>
            <a:r>
              <a:rPr lang="en-US" sz="2400" dirty="0"/>
              <a:t>Examples where we've already seen this:</a:t>
            </a:r>
          </a:p>
          <a:p>
            <a:pPr marL="749808" lvl="1" indent="-457200">
              <a:buFont typeface="Wingdings" panose="05000000000000000000" pitchFamily="2" charset="2"/>
              <a:buChar char="§"/>
            </a:pPr>
            <a:r>
              <a:rPr lang="en-US" sz="2200" dirty="0">
                <a:solidFill>
                  <a:schemeClr val="accent4"/>
                </a:solidFill>
              </a:rPr>
              <a:t>Action Listeners</a:t>
            </a:r>
          </a:p>
          <a:p>
            <a:pPr marL="932688" lvl="2" indent="-457200">
              <a:buFont typeface="Wingdings" panose="05000000000000000000" pitchFamily="2" charset="2"/>
              <a:buChar char="§"/>
            </a:pPr>
            <a:r>
              <a:rPr lang="en-US" sz="1800" dirty="0"/>
              <a:t>How do they do this?</a:t>
            </a:r>
          </a:p>
          <a:p>
            <a:pPr marL="749808" lvl="1" indent="-457200">
              <a:buFont typeface="Wingdings" panose="05000000000000000000" pitchFamily="2" charset="2"/>
              <a:buChar char="§"/>
            </a:pPr>
            <a:r>
              <a:rPr lang="en-US" sz="2200" dirty="0">
                <a:solidFill>
                  <a:schemeClr val="accent6">
                    <a:lumMod val="75000"/>
                  </a:schemeClr>
                </a:solidFill>
              </a:rPr>
              <a:t>Model-View-Controller</a:t>
            </a:r>
          </a:p>
          <a:p>
            <a:pPr marL="932688" lvl="2" indent="-457200">
              <a:buFont typeface="Wingdings" panose="05000000000000000000" pitchFamily="2" charset="2"/>
              <a:buChar char="§"/>
            </a:pPr>
            <a:r>
              <a:rPr lang="en-US" sz="1800" dirty="0"/>
              <a:t>Which is which?</a:t>
            </a:r>
          </a:p>
        </p:txBody>
      </p:sp>
    </p:spTree>
    <p:extLst>
      <p:ext uri="{BB962C8B-B14F-4D97-AF65-F5344CB8AC3E}">
        <p14:creationId xmlns:p14="http://schemas.microsoft.com/office/powerpoint/2010/main" val="27157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7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7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7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27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270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270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27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0BEC8DA1-1F2A-4E79-BAA2-27B8CF910209}"/>
              </a:ext>
            </a:extLst>
          </p:cNvPr>
          <p:cNvSpPr>
            <a:spLocks noGrp="1" noChangeArrowheads="1"/>
          </p:cNvSpPr>
          <p:nvPr>
            <p:ph type="title"/>
          </p:nvPr>
        </p:nvSpPr>
        <p:spPr/>
        <p:txBody>
          <a:bodyPr/>
          <a:lstStyle/>
          <a:p>
            <a:pPr eaLnBrk="1" hangingPunct="1"/>
            <a:r>
              <a:rPr lang="en-US" altLang="en-US" dirty="0"/>
              <a:t>Observer Model-View Illustration</a:t>
            </a:r>
            <a:endParaRPr lang="en-US" altLang="en-US" dirty="0">
              <a:solidFill>
                <a:schemeClr val="bg1">
                  <a:lumMod val="50000"/>
                </a:schemeClr>
              </a:solidFill>
            </a:endParaRPr>
          </a:p>
        </p:txBody>
      </p:sp>
      <p:pic>
        <p:nvPicPr>
          <p:cNvPr id="4" name="Picture 3">
            <a:extLst>
              <a:ext uri="{FF2B5EF4-FFF2-40B4-BE49-F238E27FC236}">
                <a16:creationId xmlns:a16="http://schemas.microsoft.com/office/drawing/2014/main" id="{EF1CBD09-414E-4A9B-B1D9-ABB71B528EAC}"/>
              </a:ext>
            </a:extLst>
          </p:cNvPr>
          <p:cNvPicPr>
            <a:picLocks noChangeAspect="1"/>
          </p:cNvPicPr>
          <p:nvPr/>
        </p:nvPicPr>
        <p:blipFill>
          <a:blip r:embed="rId3"/>
          <a:stretch>
            <a:fillRect/>
          </a:stretch>
        </p:blipFill>
        <p:spPr>
          <a:xfrm>
            <a:off x="2628900" y="1975159"/>
            <a:ext cx="6934200" cy="4105275"/>
          </a:xfrm>
          <a:prstGeom prst="rect">
            <a:avLst/>
          </a:prstGeom>
        </p:spPr>
      </p:pic>
    </p:spTree>
    <p:extLst>
      <p:ext uri="{BB962C8B-B14F-4D97-AF65-F5344CB8AC3E}">
        <p14:creationId xmlns:p14="http://schemas.microsoft.com/office/powerpoint/2010/main" val="1907897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0BEC8DA1-1F2A-4E79-BAA2-27B8CF910209}"/>
              </a:ext>
            </a:extLst>
          </p:cNvPr>
          <p:cNvSpPr>
            <a:spLocks noGrp="1" noChangeArrowheads="1"/>
          </p:cNvSpPr>
          <p:nvPr>
            <p:ph type="title"/>
          </p:nvPr>
        </p:nvSpPr>
        <p:spPr/>
        <p:txBody>
          <a:bodyPr/>
          <a:lstStyle/>
          <a:p>
            <a:pPr eaLnBrk="1" hangingPunct="1"/>
            <a:r>
              <a:rPr lang="en-US" altLang="en-US" dirty="0"/>
              <a:t>Observer Pattern</a:t>
            </a:r>
            <a:endParaRPr lang="en-US" altLang="en-US" dirty="0">
              <a:solidFill>
                <a:schemeClr val="bg1">
                  <a:lumMod val="50000"/>
                </a:schemeClr>
              </a:solidFill>
            </a:endParaRPr>
          </a:p>
        </p:txBody>
      </p:sp>
      <p:sp>
        <p:nvSpPr>
          <p:cNvPr id="72707" name="Rectangle 3">
            <a:extLst>
              <a:ext uri="{FF2B5EF4-FFF2-40B4-BE49-F238E27FC236}">
                <a16:creationId xmlns:a16="http://schemas.microsoft.com/office/drawing/2014/main" id="{86190304-1DA3-4775-8E41-09249A241A5D}"/>
              </a:ext>
            </a:extLst>
          </p:cNvPr>
          <p:cNvSpPr>
            <a:spLocks noGrp="1" noChangeArrowheads="1"/>
          </p:cNvSpPr>
          <p:nvPr>
            <p:ph type="body" idx="1"/>
          </p:nvPr>
        </p:nvSpPr>
        <p:spPr>
          <a:xfrm>
            <a:off x="1097280" y="2054267"/>
            <a:ext cx="10211696" cy="4252403"/>
          </a:xfrm>
        </p:spPr>
        <p:txBody>
          <a:bodyPr>
            <a:normAutofit/>
          </a:bodyPr>
          <a:lstStyle/>
          <a:p>
            <a:pPr marL="457200" indent="-457200">
              <a:buFont typeface="Wingdings" panose="05000000000000000000" pitchFamily="2" charset="2"/>
              <a:buChar char="§"/>
            </a:pPr>
            <a:r>
              <a:rPr lang="en-US" sz="2800" dirty="0"/>
              <a:t>How does it work?</a:t>
            </a:r>
          </a:p>
          <a:p>
            <a:pPr marL="749808" lvl="1" indent="-457200">
              <a:buFont typeface="Wingdings" panose="05000000000000000000" pitchFamily="2" charset="2"/>
              <a:buChar char="§"/>
            </a:pPr>
            <a:r>
              <a:rPr lang="en-US" sz="2400" dirty="0"/>
              <a:t>The </a:t>
            </a:r>
            <a:r>
              <a:rPr lang="en-US" sz="2400" b="1" dirty="0">
                <a:solidFill>
                  <a:schemeClr val="accent1"/>
                </a:solidFill>
              </a:rPr>
              <a:t>observed</a:t>
            </a:r>
            <a:r>
              <a:rPr lang="en-US" sz="2400" dirty="0"/>
              <a:t> object keeps a list of </a:t>
            </a:r>
            <a:r>
              <a:rPr lang="en-US" sz="2400" b="1" dirty="0">
                <a:solidFill>
                  <a:schemeClr val="accent5"/>
                </a:solidFill>
              </a:rPr>
              <a:t>observers</a:t>
            </a:r>
          </a:p>
          <a:p>
            <a:pPr marL="749808" lvl="1" indent="-457200">
              <a:buFont typeface="Wingdings" panose="05000000000000000000" pitchFamily="2" charset="2"/>
              <a:buChar char="§"/>
            </a:pPr>
            <a:r>
              <a:rPr lang="en-US" sz="2400" dirty="0"/>
              <a:t>Each </a:t>
            </a:r>
            <a:r>
              <a:rPr lang="en-US" sz="2400" b="1" dirty="0">
                <a:solidFill>
                  <a:schemeClr val="accent5"/>
                </a:solidFill>
              </a:rPr>
              <a:t>observer</a:t>
            </a:r>
            <a:r>
              <a:rPr lang="en-US" sz="2400" dirty="0"/>
              <a:t> registers itself with the </a:t>
            </a:r>
            <a:r>
              <a:rPr lang="en-US" sz="2400" b="1" dirty="0">
                <a:solidFill>
                  <a:schemeClr val="accent1"/>
                </a:solidFill>
              </a:rPr>
              <a:t>observed</a:t>
            </a:r>
            <a:r>
              <a:rPr lang="en-US" sz="2400" dirty="0"/>
              <a:t> to get on the list</a:t>
            </a:r>
          </a:p>
          <a:p>
            <a:pPr marL="932688" lvl="2" indent="-457200">
              <a:buFont typeface="Wingdings" panose="05000000000000000000" pitchFamily="2" charset="2"/>
              <a:buChar char="§"/>
            </a:pPr>
            <a:r>
              <a:rPr lang="en-US" sz="2000" dirty="0"/>
              <a:t>They can also unregister themselves</a:t>
            </a:r>
          </a:p>
          <a:p>
            <a:pPr marL="749808" lvl="1" indent="-457200">
              <a:buFont typeface="Wingdings" panose="05000000000000000000" pitchFamily="2" charset="2"/>
              <a:buChar char="§"/>
            </a:pPr>
            <a:r>
              <a:rPr lang="en-US" sz="2400" dirty="0"/>
              <a:t>When an event occurs the </a:t>
            </a:r>
            <a:r>
              <a:rPr lang="en-US" sz="2400" b="1" dirty="0">
                <a:solidFill>
                  <a:schemeClr val="accent1"/>
                </a:solidFill>
              </a:rPr>
              <a:t>observed</a:t>
            </a:r>
            <a:r>
              <a:rPr lang="en-US" sz="2400" dirty="0"/>
              <a:t> notifies all the </a:t>
            </a:r>
            <a:r>
              <a:rPr lang="en-US" sz="2400" b="1" dirty="0">
                <a:solidFill>
                  <a:schemeClr val="accent5"/>
                </a:solidFill>
              </a:rPr>
              <a:t>observers</a:t>
            </a:r>
            <a:r>
              <a:rPr lang="en-US" sz="2400" dirty="0"/>
              <a:t> on the list</a:t>
            </a:r>
          </a:p>
          <a:p>
            <a:pPr marL="749808" lvl="1" indent="-457200">
              <a:buFont typeface="Wingdings" panose="05000000000000000000" pitchFamily="2" charset="2"/>
              <a:buChar char="§"/>
            </a:pPr>
            <a:r>
              <a:rPr lang="en-US" sz="2400" dirty="0"/>
              <a:t>Each </a:t>
            </a:r>
            <a:r>
              <a:rPr lang="en-US" sz="2400" b="1" dirty="0">
                <a:solidFill>
                  <a:schemeClr val="accent5"/>
                </a:solidFill>
              </a:rPr>
              <a:t>observer</a:t>
            </a:r>
            <a:r>
              <a:rPr lang="en-US" sz="2400" dirty="0"/>
              <a:t> can then probe the </a:t>
            </a:r>
            <a:r>
              <a:rPr lang="en-US" sz="2400" b="1" dirty="0">
                <a:solidFill>
                  <a:schemeClr val="accent1"/>
                </a:solidFill>
              </a:rPr>
              <a:t>observed</a:t>
            </a:r>
            <a:r>
              <a:rPr lang="en-US" sz="2400" dirty="0"/>
              <a:t> to acquire the aspects of the </a:t>
            </a:r>
            <a:r>
              <a:rPr lang="en-US" sz="2400" b="1" dirty="0">
                <a:solidFill>
                  <a:schemeClr val="accent1"/>
                </a:solidFill>
              </a:rPr>
              <a:t>observed's</a:t>
            </a:r>
            <a:r>
              <a:rPr lang="en-US" sz="2400" dirty="0"/>
              <a:t> state that they are interested in</a:t>
            </a:r>
          </a:p>
        </p:txBody>
      </p:sp>
    </p:spTree>
    <p:extLst>
      <p:ext uri="{BB962C8B-B14F-4D97-AF65-F5344CB8AC3E}">
        <p14:creationId xmlns:p14="http://schemas.microsoft.com/office/powerpoint/2010/main" val="234492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7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7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7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27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0BEC8DA1-1F2A-4E79-BAA2-27B8CF910209}"/>
              </a:ext>
            </a:extLst>
          </p:cNvPr>
          <p:cNvSpPr>
            <a:spLocks noGrp="1" noChangeArrowheads="1"/>
          </p:cNvSpPr>
          <p:nvPr>
            <p:ph type="title"/>
          </p:nvPr>
        </p:nvSpPr>
        <p:spPr/>
        <p:txBody>
          <a:bodyPr/>
          <a:lstStyle/>
          <a:p>
            <a:pPr eaLnBrk="1" hangingPunct="1"/>
            <a:r>
              <a:rPr lang="en-US" altLang="en-US" dirty="0"/>
              <a:t>Observer Class Diagram</a:t>
            </a:r>
            <a:r>
              <a:rPr lang="en-US" altLang="en-US" sz="3200" dirty="0"/>
              <a:t> (high level)</a:t>
            </a:r>
            <a:endParaRPr lang="en-US" altLang="en-US" dirty="0">
              <a:solidFill>
                <a:schemeClr val="bg1">
                  <a:lumMod val="50000"/>
                </a:schemeClr>
              </a:solidFill>
            </a:endParaRPr>
          </a:p>
        </p:txBody>
      </p:sp>
      <p:pic>
        <p:nvPicPr>
          <p:cNvPr id="10" name="Content Placeholder 3">
            <a:extLst>
              <a:ext uri="{FF2B5EF4-FFF2-40B4-BE49-F238E27FC236}">
                <a16:creationId xmlns:a16="http://schemas.microsoft.com/office/drawing/2014/main" id="{1DE766AB-9618-47FC-9EA6-445BA085CC17}"/>
              </a:ext>
            </a:extLst>
          </p:cNvPr>
          <p:cNvPicPr>
            <a:picLocks noGrp="1" noChangeAspect="1"/>
          </p:cNvPicPr>
          <p:nvPr>
            <p:ph idx="1"/>
          </p:nvPr>
        </p:nvPicPr>
        <p:blipFill>
          <a:blip r:embed="rId3"/>
          <a:stretch>
            <a:fillRect/>
          </a:stretch>
        </p:blipFill>
        <p:spPr>
          <a:xfrm>
            <a:off x="2222625" y="2140504"/>
            <a:ext cx="6569683" cy="3028343"/>
          </a:xfrm>
          <a:prstGeom prst="rect">
            <a:avLst/>
          </a:prstGeom>
        </p:spPr>
      </p:pic>
    </p:spTree>
    <p:extLst>
      <p:ext uri="{BB962C8B-B14F-4D97-AF65-F5344CB8AC3E}">
        <p14:creationId xmlns:p14="http://schemas.microsoft.com/office/powerpoint/2010/main" val="2815303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0BEC8DA1-1F2A-4E79-BAA2-27B8CF910209}"/>
              </a:ext>
            </a:extLst>
          </p:cNvPr>
          <p:cNvSpPr>
            <a:spLocks noGrp="1" noChangeArrowheads="1"/>
          </p:cNvSpPr>
          <p:nvPr>
            <p:ph type="title"/>
          </p:nvPr>
        </p:nvSpPr>
        <p:spPr/>
        <p:txBody>
          <a:bodyPr/>
          <a:lstStyle/>
          <a:p>
            <a:pPr eaLnBrk="1" hangingPunct="1"/>
            <a:r>
              <a:rPr lang="en-US" altLang="en-US" dirty="0"/>
              <a:t>Observer Pattern Motivation</a:t>
            </a:r>
            <a:endParaRPr lang="en-US" altLang="en-US" dirty="0">
              <a:solidFill>
                <a:schemeClr val="bg1">
                  <a:lumMod val="50000"/>
                </a:schemeClr>
              </a:solidFill>
            </a:endParaRPr>
          </a:p>
        </p:txBody>
      </p:sp>
      <p:sp>
        <p:nvSpPr>
          <p:cNvPr id="72707" name="Rectangle 3">
            <a:extLst>
              <a:ext uri="{FF2B5EF4-FFF2-40B4-BE49-F238E27FC236}">
                <a16:creationId xmlns:a16="http://schemas.microsoft.com/office/drawing/2014/main" id="{86190304-1DA3-4775-8E41-09249A241A5D}"/>
              </a:ext>
            </a:extLst>
          </p:cNvPr>
          <p:cNvSpPr>
            <a:spLocks noGrp="1" noChangeArrowheads="1"/>
          </p:cNvSpPr>
          <p:nvPr>
            <p:ph type="body" idx="1"/>
          </p:nvPr>
        </p:nvSpPr>
        <p:spPr>
          <a:xfrm>
            <a:off x="1097280" y="2054267"/>
            <a:ext cx="10211696" cy="4252403"/>
          </a:xfrm>
        </p:spPr>
        <p:txBody>
          <a:bodyPr>
            <a:normAutofit/>
          </a:bodyPr>
          <a:lstStyle/>
          <a:p>
            <a:pPr marL="457200" indent="-457200">
              <a:buFont typeface="Wingdings" panose="05000000000000000000" pitchFamily="2" charset="2"/>
              <a:buChar char="§"/>
            </a:pPr>
            <a:r>
              <a:rPr lang="en-US" sz="2800" dirty="0"/>
              <a:t>Why is this helpful?</a:t>
            </a:r>
          </a:p>
          <a:p>
            <a:pPr marL="749808" lvl="1" indent="-457200">
              <a:buFont typeface="Wingdings" panose="05000000000000000000" pitchFamily="2" charset="2"/>
              <a:buChar char="§"/>
            </a:pPr>
            <a:r>
              <a:rPr lang="en-US" sz="2400" dirty="0"/>
              <a:t>It contributes to loose coupling</a:t>
            </a:r>
          </a:p>
          <a:p>
            <a:pPr marL="932688" lvl="2" indent="-457200">
              <a:buFont typeface="Wingdings" panose="05000000000000000000" pitchFamily="2" charset="2"/>
              <a:buChar char="§"/>
            </a:pPr>
            <a:r>
              <a:rPr lang="en-US" sz="2200" dirty="0">
                <a:solidFill>
                  <a:schemeClr val="accent1">
                    <a:lumMod val="75000"/>
                  </a:schemeClr>
                </a:solidFill>
              </a:rPr>
              <a:t>In computing and systems design a loosely coupled system is one in which each of its components has, or makes use of, little or no knowledge of the definitions of other separate components. Subareas include the coupling of classes, interfaces, data, and services. Loose coupling is the opposite of tight coupling. </a:t>
            </a:r>
            <a:r>
              <a:rPr lang="en-US" sz="2200" dirty="0">
                <a:solidFill>
                  <a:schemeClr val="accent3"/>
                </a:solidFill>
              </a:rPr>
              <a:t>(Wikipedia.com)</a:t>
            </a:r>
          </a:p>
          <a:p>
            <a:pPr marL="932688" lvl="2" indent="-457200">
              <a:buFont typeface="Wingdings" panose="05000000000000000000" pitchFamily="2" charset="2"/>
              <a:buChar char="§"/>
            </a:pPr>
            <a:r>
              <a:rPr lang="en-US" sz="2200" dirty="0">
                <a:solidFill>
                  <a:srgbClr val="C00000"/>
                </a:solidFill>
              </a:rPr>
              <a:t>Loosely coupled is an attribute of systems, referring to an approach to designing interfaces across modules to reduce the interdependencies across modules or components – in particular, reducing the risk that changes within one module will create unanticipated changes within other modules. </a:t>
            </a:r>
            <a:r>
              <a:rPr lang="en-US" sz="2200" dirty="0">
                <a:solidFill>
                  <a:schemeClr val="accent3">
                    <a:lumMod val="75000"/>
                  </a:schemeClr>
                </a:solidFill>
              </a:rPr>
              <a:t>(John Hagel)</a:t>
            </a:r>
          </a:p>
        </p:txBody>
      </p:sp>
    </p:spTree>
    <p:extLst>
      <p:ext uri="{BB962C8B-B14F-4D97-AF65-F5344CB8AC3E}">
        <p14:creationId xmlns:p14="http://schemas.microsoft.com/office/powerpoint/2010/main" val="199948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7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7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0BEC8DA1-1F2A-4E79-BAA2-27B8CF910209}"/>
              </a:ext>
            </a:extLst>
          </p:cNvPr>
          <p:cNvSpPr>
            <a:spLocks noGrp="1" noChangeArrowheads="1"/>
          </p:cNvSpPr>
          <p:nvPr>
            <p:ph type="title"/>
          </p:nvPr>
        </p:nvSpPr>
        <p:spPr/>
        <p:txBody>
          <a:bodyPr/>
          <a:lstStyle/>
          <a:p>
            <a:pPr eaLnBrk="1" hangingPunct="1"/>
            <a:r>
              <a:rPr lang="en-US" altLang="en-US" dirty="0"/>
              <a:t>Observer Pattern Structure</a:t>
            </a:r>
            <a:endParaRPr lang="en-US" altLang="en-US" dirty="0">
              <a:solidFill>
                <a:schemeClr val="bg1">
                  <a:lumMod val="50000"/>
                </a:schemeClr>
              </a:solidFill>
            </a:endParaRPr>
          </a:p>
        </p:txBody>
      </p:sp>
      <p:grpSp>
        <p:nvGrpSpPr>
          <p:cNvPr id="6" name="Group 5">
            <a:extLst>
              <a:ext uri="{FF2B5EF4-FFF2-40B4-BE49-F238E27FC236}">
                <a16:creationId xmlns:a16="http://schemas.microsoft.com/office/drawing/2014/main" id="{8871EDD4-A543-4804-BD1E-BAE614C533D2}"/>
              </a:ext>
            </a:extLst>
          </p:cNvPr>
          <p:cNvGrpSpPr/>
          <p:nvPr/>
        </p:nvGrpSpPr>
        <p:grpSpPr>
          <a:xfrm>
            <a:off x="82540" y="1570891"/>
            <a:ext cx="11073140" cy="4044463"/>
            <a:chOff x="609600" y="4162425"/>
            <a:chExt cx="7245350" cy="2646363"/>
          </a:xfrm>
        </p:grpSpPr>
        <p:grpSp>
          <p:nvGrpSpPr>
            <p:cNvPr id="7" name="Group 11">
              <a:extLst>
                <a:ext uri="{FF2B5EF4-FFF2-40B4-BE49-F238E27FC236}">
                  <a16:creationId xmlns:a16="http://schemas.microsoft.com/office/drawing/2014/main" id="{438BBBEB-296C-40EB-97AD-5FC8A6D38C5F}"/>
                </a:ext>
              </a:extLst>
            </p:cNvPr>
            <p:cNvGrpSpPr>
              <a:grpSpLocks/>
            </p:cNvGrpSpPr>
            <p:nvPr/>
          </p:nvGrpSpPr>
          <p:grpSpPr bwMode="auto">
            <a:xfrm>
              <a:off x="609600" y="4162425"/>
              <a:ext cx="2022475" cy="1350963"/>
              <a:chOff x="528" y="2496"/>
              <a:chExt cx="1130" cy="851"/>
            </a:xfrm>
          </p:grpSpPr>
          <p:sp>
            <p:nvSpPr>
              <p:cNvPr id="10" name="Rectangle 5" descr="Rectangle: Click to edit Master text styles&#10;Second level&#10;Third level&#10;Fourth level&#10;Fifth level">
                <a:extLst>
                  <a:ext uri="{FF2B5EF4-FFF2-40B4-BE49-F238E27FC236}">
                    <a16:creationId xmlns:a16="http://schemas.microsoft.com/office/drawing/2014/main" id="{E341D1C3-403F-42B2-BD1C-31248392FDF2}"/>
                  </a:ext>
                </a:extLst>
              </p:cNvPr>
              <p:cNvSpPr>
                <a:spLocks noChangeArrowheads="1"/>
              </p:cNvSpPr>
              <p:nvPr/>
            </p:nvSpPr>
            <p:spPr bwMode="auto">
              <a:xfrm>
                <a:off x="528" y="2496"/>
                <a:ext cx="951"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0"/>
                  </a:spcBef>
                  <a:defRPr sz="2400">
                    <a:solidFill>
                      <a:schemeClr val="tx1"/>
                    </a:solidFill>
                    <a:latin typeface="Times New Roman" panose="02020603050405020304" pitchFamily="18" charset="0"/>
                  </a:defRPr>
                </a:lvl1pPr>
                <a:lvl2pPr marL="742950" indent="-285750">
                  <a:spcBef>
                    <a:spcPct val="0"/>
                  </a:spcBef>
                  <a:defRPr sz="2400">
                    <a:solidFill>
                      <a:schemeClr val="tx1"/>
                    </a:solidFill>
                    <a:latin typeface="Times New Roman" panose="02020603050405020304" pitchFamily="18" charset="0"/>
                  </a:defRPr>
                </a:lvl2pPr>
                <a:lvl3pPr marL="1143000" indent="-228600">
                  <a:spcBef>
                    <a:spcPct val="0"/>
                  </a:spcBef>
                  <a:defRPr sz="2400">
                    <a:solidFill>
                      <a:schemeClr val="tx1"/>
                    </a:solidFill>
                    <a:latin typeface="Times New Roman" panose="02020603050405020304" pitchFamily="18" charset="0"/>
                  </a:defRPr>
                </a:lvl3pPr>
                <a:lvl4pPr marL="1600200" indent="-228600">
                  <a:spcBef>
                    <a:spcPct val="0"/>
                  </a:spcBef>
                  <a:defRPr sz="2400">
                    <a:solidFill>
                      <a:schemeClr val="tx1"/>
                    </a:solidFill>
                    <a:latin typeface="Times New Roman" panose="02020603050405020304" pitchFamily="18" charset="0"/>
                  </a:defRPr>
                </a:lvl4pPr>
                <a:lvl5pPr marL="2057400" indent="-228600">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spcBef>
                    <a:spcPct val="20000"/>
                  </a:spcBef>
                </a:pPr>
                <a:endParaRPr lang="en-US" sz="2800" dirty="0">
                  <a:latin typeface="Tahoma" panose="020B0604030504040204" pitchFamily="34" charset="0"/>
                </a:endParaRPr>
              </a:p>
            </p:txBody>
          </p:sp>
          <p:pic>
            <p:nvPicPr>
              <p:cNvPr id="11" name="Picture 7" descr="obs-omt-1">
                <a:extLst>
                  <a:ext uri="{FF2B5EF4-FFF2-40B4-BE49-F238E27FC236}">
                    <a16:creationId xmlns:a16="http://schemas.microsoft.com/office/drawing/2014/main" id="{D5984981-82E7-4665-AC03-1688F66D91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 y="2778"/>
                <a:ext cx="722" cy="569"/>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9" descr="obs-omt-3">
              <a:extLst>
                <a:ext uri="{FF2B5EF4-FFF2-40B4-BE49-F238E27FC236}">
                  <a16:creationId xmlns:a16="http://schemas.microsoft.com/office/drawing/2014/main" id="{055D7CFE-2A7A-4CEF-A796-87ACD25C8A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1613" y="5219700"/>
              <a:ext cx="6383337" cy="15890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obs-omt-2">
              <a:extLst>
                <a:ext uri="{FF2B5EF4-FFF2-40B4-BE49-F238E27FC236}">
                  <a16:creationId xmlns:a16="http://schemas.microsoft.com/office/drawing/2014/main" id="{F85FCB57-4464-473B-AC77-55E4958179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5813" y="4662488"/>
              <a:ext cx="3784600" cy="1016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15064501"/>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31F006B4-A9E1-4F39-85C8-FB836F9193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6480</TotalTime>
  <Words>500</Words>
  <Application>Microsoft Office PowerPoint</Application>
  <PresentationFormat>Widescreen</PresentationFormat>
  <Paragraphs>73</Paragraphs>
  <Slides>13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Calibri</vt:lpstr>
      <vt:lpstr>Courier New</vt:lpstr>
      <vt:lpstr>Georgia Pro Cond Light</vt:lpstr>
      <vt:lpstr>Speak Pro</vt:lpstr>
      <vt:lpstr>Tahoma</vt:lpstr>
      <vt:lpstr>Wingdings</vt:lpstr>
      <vt:lpstr>RetrospectVTI</vt:lpstr>
      <vt:lpstr>COMP 2000 Object-Oriented Design</vt:lpstr>
      <vt:lpstr>ALERTS</vt:lpstr>
      <vt:lpstr>Strategy Pattern</vt:lpstr>
      <vt:lpstr>Observer Pattern (HFDP, chapter 2)</vt:lpstr>
      <vt:lpstr>Observer Model-View Illustration</vt:lpstr>
      <vt:lpstr>Observer Pattern</vt:lpstr>
      <vt:lpstr>Observer Class Diagram (high level)</vt:lpstr>
      <vt:lpstr>Observer Pattern Motivation</vt:lpstr>
      <vt:lpstr>Observer Pattern Structure</vt:lpstr>
      <vt:lpstr>Observer Pattern Collaborations</vt:lpstr>
      <vt:lpstr>Observer Pattern Examples</vt:lpstr>
      <vt:lpstr>Observer Pattern Examples</vt:lpstr>
      <vt:lpstr>Next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 2000 Object-Oriented Design</dc:title>
  <dc:creator>Stucki, David</dc:creator>
  <cp:lastModifiedBy>David Stucki</cp:lastModifiedBy>
  <cp:revision>208</cp:revision>
  <dcterms:created xsi:type="dcterms:W3CDTF">2021-02-01T03:59:21Z</dcterms:created>
  <dcterms:modified xsi:type="dcterms:W3CDTF">2024-03-16T19:34:18Z</dcterms:modified>
</cp:coreProperties>
</file>