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sldIdLst>
    <p:sldId id="266" r:id="rId5"/>
    <p:sldId id="311" r:id="rId6"/>
    <p:sldId id="351" r:id="rId7"/>
    <p:sldId id="353" r:id="rId8"/>
    <p:sldId id="371" r:id="rId9"/>
    <p:sldId id="354" r:id="rId10"/>
    <p:sldId id="356" r:id="rId11"/>
    <p:sldId id="357" r:id="rId12"/>
    <p:sldId id="358" r:id="rId13"/>
    <p:sldId id="359" r:id="rId14"/>
    <p:sldId id="360" r:id="rId15"/>
    <p:sldId id="361" r:id="rId16"/>
    <p:sldId id="363" r:id="rId17"/>
    <p:sldId id="364" r:id="rId18"/>
    <p:sldId id="365" r:id="rId19"/>
    <p:sldId id="366" r:id="rId20"/>
    <p:sldId id="367" r:id="rId21"/>
    <p:sldId id="368" r:id="rId22"/>
    <p:sldId id="369" r:id="rId23"/>
    <p:sldId id="3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8B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33" autoAdjust="0"/>
    <p:restoredTop sz="94619" autoAdjust="0"/>
  </p:normalViewPr>
  <p:slideViewPr>
    <p:cSldViewPr snapToGrid="0">
      <p:cViewPr varScale="1">
        <p:scale>
          <a:sx n="105" d="100"/>
          <a:sy n="105" d="100"/>
        </p:scale>
        <p:origin x="106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05DE3-FFF9-4227-9AD0-2239B4C4B670}" type="datetimeFigureOut">
              <a:rPr lang="en-US" smtClean="0"/>
              <a:t>3/16/2024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2ED59-7496-4E0E-A218-8EFCDC52B56C}" type="slidenum">
              <a:rPr lang="en-US" smtClean="0"/>
              <a:t>‹#›</a:t>
            </a:fld>
            <a:endParaRPr lang="en-US"/>
          </a:p>
        </p:txBody>
      </p:sp>
    </p:spTree>
    <p:extLst>
      <p:ext uri="{BB962C8B-B14F-4D97-AF65-F5344CB8AC3E}">
        <p14:creationId xmlns:p14="http://schemas.microsoft.com/office/powerpoint/2010/main" val="1475258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42ED59-7496-4E0E-A218-8EFCDC52B56C}" type="slidenum">
              <a:rPr lang="en-US" smtClean="0"/>
              <a:t>1</a:t>
            </a:fld>
            <a:endParaRPr lang="en-US"/>
          </a:p>
        </p:txBody>
      </p:sp>
    </p:spTree>
    <p:extLst>
      <p:ext uri="{BB962C8B-B14F-4D97-AF65-F5344CB8AC3E}">
        <p14:creationId xmlns:p14="http://schemas.microsoft.com/office/powerpoint/2010/main" val="3647261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11</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72824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12</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56138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13</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26261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14</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47977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15</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56959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16</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22742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17</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03097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18</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67153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19</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27581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3</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72086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4</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89338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5</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9295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6</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7931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7</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80675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8</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04168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9</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94987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10</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86713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3/16/2024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3/16/2024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3/16/2024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3/16/2024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3/16/2024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3/16/2024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3/16/2024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3/16/2024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3/16/2024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3/16/2024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cs.oracle.com/en/java/javase/16/docs/api/java.base/java/util/doc-files/coll-referenc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Autofit/>
          </a:bodyPr>
          <a:lstStyle/>
          <a:p>
            <a:r>
              <a:rPr lang="en-US" sz="5400" dirty="0"/>
              <a:t>COMP 2000 Object-Oriented Design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David J Stucki</a:t>
            </a:r>
          </a:p>
          <a:p>
            <a:r>
              <a:rPr lang="en-US" dirty="0"/>
              <a:t>Otterbein University</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b="1" dirty="0">
                <a:solidFill>
                  <a:schemeClr val="accent1"/>
                </a:solidFill>
                <a:latin typeface="Courier New" panose="02070309020205020404" pitchFamily="49" charset="0"/>
                <a:cs typeface="Courier New" panose="02070309020205020404" pitchFamily="49" charset="0"/>
              </a:rPr>
              <a:t>interface</a:t>
            </a:r>
            <a:r>
              <a:rPr lang="en-US" altLang="en-US" b="1" dirty="0">
                <a:latin typeface="Courier New" panose="02070309020205020404" pitchFamily="49" charset="0"/>
                <a:cs typeface="Courier New" panose="02070309020205020404" pitchFamily="49" charset="0"/>
              </a:rPr>
              <a:t> </a:t>
            </a:r>
            <a:r>
              <a:rPr lang="en-US" altLang="en-US" b="1" dirty="0">
                <a:solidFill>
                  <a:srgbClr val="0070C0"/>
                </a:solidFill>
                <a:latin typeface="Courier New" panose="02070309020205020404" pitchFamily="49" charset="0"/>
                <a:cs typeface="Courier New" panose="02070309020205020404" pitchFamily="49" charset="0"/>
              </a:rPr>
              <a:t>Application</a:t>
            </a: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sz="half" idx="1"/>
          </p:nvPr>
        </p:nvSpPr>
        <p:spPr>
          <a:xfrm>
            <a:off x="1097279" y="2120900"/>
            <a:ext cx="4886661" cy="3748193"/>
          </a:xfrm>
        </p:spPr>
        <p:txBody>
          <a:bodyPr>
            <a:normAutofit fontScale="70000" lnSpcReduction="20000"/>
          </a:bodyPr>
          <a:lstStyle/>
          <a:p>
            <a:pPr marL="0" indent="0">
              <a:lnSpc>
                <a:spcPct val="120000"/>
              </a:lnSpc>
              <a:spcBef>
                <a:spcPts val="0"/>
              </a:spcBef>
              <a:spcAft>
                <a:spcPts val="0"/>
              </a:spcAft>
              <a:buNone/>
            </a:pPr>
            <a:r>
              <a:rPr lang="en-US" sz="2400" b="1" dirty="0">
                <a:solidFill>
                  <a:schemeClr val="accent1"/>
                </a:solidFill>
                <a:latin typeface="Courier New" panose="02070309020205020404" pitchFamily="49" charset="0"/>
                <a:cs typeface="Courier New" panose="02070309020205020404" pitchFamily="49" charset="0"/>
              </a:rPr>
              <a:t>import</a:t>
            </a:r>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java.util</a:t>
            </a:r>
            <a:r>
              <a:rPr lang="en-US" sz="2400" b="1" dirty="0">
                <a:latin typeface="Courier New" panose="02070309020205020404" pitchFamily="49" charset="0"/>
                <a:cs typeface="Courier New" panose="02070309020205020404" pitchFamily="49" charset="0"/>
              </a:rPr>
              <a:t>.*;</a:t>
            </a:r>
          </a:p>
          <a:p>
            <a:pPr marL="0" indent="0">
              <a:lnSpc>
                <a:spcPct val="120000"/>
              </a:lnSpc>
              <a:spcBef>
                <a:spcPts val="0"/>
              </a:spcBef>
              <a:spcAft>
                <a:spcPts val="0"/>
              </a:spcAft>
              <a:buNone/>
            </a:pPr>
            <a:r>
              <a:rPr lang="en-US" sz="2400" b="1" dirty="0">
                <a:solidFill>
                  <a:schemeClr val="accent1"/>
                </a:solidFill>
                <a:latin typeface="Courier New" panose="02070309020205020404" pitchFamily="49" charset="0"/>
                <a:cs typeface="Courier New" panose="02070309020205020404" pitchFamily="49" charset="0"/>
              </a:rPr>
              <a:t>public</a:t>
            </a:r>
            <a:r>
              <a:rPr lang="en-US" sz="2400" b="1" dirty="0">
                <a:latin typeface="Courier New" panose="02070309020205020404" pitchFamily="49" charset="0"/>
                <a:cs typeface="Courier New" panose="02070309020205020404" pitchFamily="49" charset="0"/>
              </a:rPr>
              <a:t> </a:t>
            </a:r>
            <a:r>
              <a:rPr lang="en-US" sz="2400" b="1" dirty="0">
                <a:solidFill>
                  <a:schemeClr val="accent1"/>
                </a:solidFill>
                <a:latin typeface="Courier New" panose="02070309020205020404" pitchFamily="49" charset="0"/>
                <a:cs typeface="Courier New" panose="02070309020205020404" pitchFamily="49" charset="0"/>
              </a:rPr>
              <a:t>interface</a:t>
            </a:r>
            <a:r>
              <a:rPr lang="en-US" sz="2400" b="1" dirty="0">
                <a:latin typeface="Courier New" panose="02070309020205020404" pitchFamily="49" charset="0"/>
                <a:cs typeface="Courier New" panose="02070309020205020404" pitchFamily="49" charset="0"/>
              </a:rPr>
              <a:t> </a:t>
            </a:r>
            <a:r>
              <a:rPr lang="en-US" sz="2400" b="1" dirty="0">
                <a:solidFill>
                  <a:srgbClr val="0070C0"/>
                </a:solidFill>
                <a:latin typeface="Courier New" panose="02070309020205020404" pitchFamily="49" charset="0"/>
                <a:cs typeface="Courier New" panose="02070309020205020404" pitchFamily="49" charset="0"/>
              </a:rPr>
              <a:t>Application</a:t>
            </a:r>
            <a:r>
              <a:rPr lang="en-US" sz="2400" b="1" dirty="0">
                <a:latin typeface="Courier New" panose="02070309020205020404" pitchFamily="49" charset="0"/>
                <a:cs typeface="Courier New" panose="02070309020205020404" pitchFamily="49" charset="0"/>
              </a:rPr>
              <a:t> {</a:t>
            </a:r>
          </a:p>
          <a:p>
            <a:pPr marL="0" indent="0">
              <a:lnSpc>
                <a:spcPct val="120000"/>
              </a:lnSpc>
              <a:spcBef>
                <a:spcPts val="0"/>
              </a:spcBef>
              <a:spcAft>
                <a:spcPts val="0"/>
              </a:spcAft>
              <a:buNone/>
            </a:pPr>
            <a:endParaRPr lang="en-US" sz="2400" b="1" dirty="0">
              <a:latin typeface="Courier New" panose="02070309020205020404" pitchFamily="49" charset="0"/>
              <a:cs typeface="Courier New" panose="02070309020205020404" pitchFamily="49" charset="0"/>
            </a:endParaRPr>
          </a:p>
          <a:p>
            <a:pPr marL="0" indent="0">
              <a:lnSpc>
                <a:spcPct val="120000"/>
              </a:lnSpc>
              <a:spcBef>
                <a:spcPts val="0"/>
              </a:spcBef>
              <a:spcAft>
                <a:spcPts val="0"/>
              </a:spcAft>
              <a:buNone/>
            </a:pPr>
            <a:r>
              <a:rPr lang="en-US" sz="2400" b="1" dirty="0">
                <a:latin typeface="Courier New" panose="02070309020205020404" pitchFamily="49" charset="0"/>
                <a:cs typeface="Courier New" panose="02070309020205020404" pitchFamily="49" charset="0"/>
              </a:rPr>
              <a:t>  </a:t>
            </a:r>
            <a:r>
              <a:rPr lang="en-US" sz="2400" b="1" dirty="0">
                <a:solidFill>
                  <a:srgbClr val="C00000"/>
                </a:solidFill>
                <a:latin typeface="Courier New" panose="02070309020205020404" pitchFamily="49" charset="0"/>
                <a:cs typeface="Courier New" panose="02070309020205020404" pitchFamily="49" charset="0"/>
              </a:rPr>
              <a:t>// Returns whether pos is a legal</a:t>
            </a:r>
            <a:r>
              <a:rPr lang="en-US" sz="2400" b="1" dirty="0">
                <a:latin typeface="Courier New" panose="02070309020205020404" pitchFamily="49" charset="0"/>
                <a:cs typeface="Courier New" panose="02070309020205020404" pitchFamily="49" charset="0"/>
              </a:rPr>
              <a:t> </a:t>
            </a:r>
          </a:p>
          <a:p>
            <a:pPr marL="0" indent="0">
              <a:lnSpc>
                <a:spcPct val="120000"/>
              </a:lnSpc>
              <a:spcBef>
                <a:spcPts val="0"/>
              </a:spcBef>
              <a:spcAft>
                <a:spcPts val="0"/>
              </a:spcAft>
              <a:buNone/>
            </a:pPr>
            <a:r>
              <a:rPr lang="en-US" sz="2400" b="1" dirty="0">
                <a:latin typeface="Courier New" panose="02070309020205020404" pitchFamily="49" charset="0"/>
                <a:cs typeface="Courier New" panose="02070309020205020404" pitchFamily="49" charset="0"/>
              </a:rPr>
              <a:t>  </a:t>
            </a:r>
            <a:r>
              <a:rPr lang="en-US" sz="2400" b="1" dirty="0">
                <a:solidFill>
                  <a:srgbClr val="C00000"/>
                </a:solidFill>
                <a:latin typeface="Courier New" panose="02070309020205020404" pitchFamily="49" charset="0"/>
                <a:cs typeface="Courier New" panose="02070309020205020404" pitchFamily="49" charset="0"/>
              </a:rPr>
              <a:t>// position and not a dead end.</a:t>
            </a:r>
          </a:p>
          <a:p>
            <a:pPr marL="0" indent="0">
              <a:lnSpc>
                <a:spcPct val="120000"/>
              </a:lnSpc>
              <a:spcBef>
                <a:spcPts val="0"/>
              </a:spcBef>
              <a:spcAft>
                <a:spcPts val="0"/>
              </a:spcAft>
              <a:buNone/>
            </a:pPr>
            <a:r>
              <a:rPr lang="en-US" sz="2400" b="1" dirty="0">
                <a:latin typeface="Courier New" panose="02070309020205020404" pitchFamily="49" charset="0"/>
                <a:cs typeface="Courier New" panose="02070309020205020404" pitchFamily="49" charset="0"/>
              </a:rPr>
              <a:t>  </a:t>
            </a:r>
            <a:r>
              <a:rPr lang="en-US" sz="2400" b="1" dirty="0" err="1">
                <a:solidFill>
                  <a:schemeClr val="accent1"/>
                </a:solidFill>
                <a:latin typeface="Courier New" panose="02070309020205020404" pitchFamily="49" charset="0"/>
                <a:cs typeface="Courier New" panose="02070309020205020404" pitchFamily="49" charset="0"/>
              </a:rPr>
              <a:t>boolean</a:t>
            </a:r>
            <a:r>
              <a:rPr lang="en-US" sz="2400" b="1" dirty="0">
                <a:latin typeface="Courier New" panose="02070309020205020404" pitchFamily="49" charset="0"/>
                <a:cs typeface="Courier New" panose="02070309020205020404" pitchFamily="49" charset="0"/>
              </a:rPr>
              <a:t> </a:t>
            </a:r>
            <a:r>
              <a:rPr lang="en-US" sz="2400" b="1" dirty="0" err="1">
                <a:solidFill>
                  <a:srgbClr val="7030A0"/>
                </a:solidFill>
                <a:latin typeface="Courier New" panose="02070309020205020404" pitchFamily="49" charset="0"/>
                <a:cs typeface="Courier New" panose="02070309020205020404" pitchFamily="49" charset="0"/>
              </a:rPr>
              <a:t>isOK</a:t>
            </a:r>
            <a:r>
              <a:rPr lang="en-US" sz="2400" b="1" dirty="0">
                <a:latin typeface="Courier New" panose="02070309020205020404" pitchFamily="49" charset="0"/>
                <a:cs typeface="Courier New" panose="02070309020205020404" pitchFamily="49" charset="0"/>
              </a:rPr>
              <a:t> (Position pos);</a:t>
            </a:r>
          </a:p>
          <a:p>
            <a:pPr marL="0" indent="0">
              <a:lnSpc>
                <a:spcPct val="120000"/>
              </a:lnSpc>
              <a:spcBef>
                <a:spcPts val="0"/>
              </a:spcBef>
              <a:spcAft>
                <a:spcPts val="0"/>
              </a:spcAft>
              <a:buNone/>
            </a:pPr>
            <a:endParaRPr lang="en-US" sz="2400" b="1" dirty="0">
              <a:latin typeface="Courier New" panose="02070309020205020404" pitchFamily="49" charset="0"/>
              <a:cs typeface="Courier New" panose="02070309020205020404" pitchFamily="49" charset="0"/>
            </a:endParaRPr>
          </a:p>
          <a:p>
            <a:pPr marL="0" indent="0">
              <a:lnSpc>
                <a:spcPct val="120000"/>
              </a:lnSpc>
              <a:spcBef>
                <a:spcPts val="0"/>
              </a:spcBef>
              <a:spcAft>
                <a:spcPts val="0"/>
              </a:spcAft>
              <a:buNone/>
            </a:pPr>
            <a:r>
              <a:rPr lang="en-US" sz="2400" b="1" dirty="0">
                <a:latin typeface="Courier New" panose="02070309020205020404" pitchFamily="49" charset="0"/>
                <a:cs typeface="Courier New" panose="02070309020205020404" pitchFamily="49" charset="0"/>
              </a:rPr>
              <a:t>  </a:t>
            </a:r>
            <a:r>
              <a:rPr lang="en-US" sz="2400" b="1" dirty="0">
                <a:solidFill>
                  <a:srgbClr val="C00000"/>
                </a:solidFill>
                <a:latin typeface="Courier New" panose="02070309020205020404" pitchFamily="49" charset="0"/>
                <a:cs typeface="Courier New" panose="02070309020205020404" pitchFamily="49" charset="0"/>
              </a:rPr>
              <a:t>// Marks pos as possibly being on</a:t>
            </a:r>
          </a:p>
          <a:p>
            <a:pPr marL="0" indent="0">
              <a:lnSpc>
                <a:spcPct val="120000"/>
              </a:lnSpc>
              <a:spcBef>
                <a:spcPts val="0"/>
              </a:spcBef>
              <a:spcAft>
                <a:spcPts val="0"/>
              </a:spcAft>
              <a:buNone/>
            </a:pPr>
            <a:r>
              <a:rPr lang="en-US" sz="2400" b="1" dirty="0">
                <a:solidFill>
                  <a:srgbClr val="C00000"/>
                </a:solidFill>
                <a:latin typeface="Courier New" panose="02070309020205020404" pitchFamily="49" charset="0"/>
                <a:cs typeface="Courier New" panose="02070309020205020404" pitchFamily="49" charset="0"/>
              </a:rPr>
              <a:t>  // a path to a goal position.</a:t>
            </a:r>
          </a:p>
          <a:p>
            <a:pPr marL="0" indent="0">
              <a:lnSpc>
                <a:spcPct val="120000"/>
              </a:lnSpc>
              <a:spcBef>
                <a:spcPts val="0"/>
              </a:spcBef>
              <a:spcAft>
                <a:spcPts val="0"/>
              </a:spcAft>
              <a:buNone/>
            </a:pPr>
            <a:r>
              <a:rPr lang="en-US" sz="2400" b="1" dirty="0">
                <a:latin typeface="Courier New" panose="02070309020205020404" pitchFamily="49" charset="0"/>
                <a:cs typeface="Courier New" panose="02070309020205020404" pitchFamily="49" charset="0"/>
              </a:rPr>
              <a:t>  </a:t>
            </a:r>
            <a:r>
              <a:rPr lang="en-US" sz="2400" b="1" dirty="0">
                <a:solidFill>
                  <a:schemeClr val="accent1"/>
                </a:solidFill>
                <a:latin typeface="Courier New" panose="02070309020205020404" pitchFamily="49" charset="0"/>
                <a:cs typeface="Courier New" panose="02070309020205020404" pitchFamily="49" charset="0"/>
              </a:rPr>
              <a:t>void</a:t>
            </a:r>
            <a:r>
              <a:rPr lang="en-US" sz="2400" b="1" dirty="0">
                <a:latin typeface="Courier New" panose="02070309020205020404" pitchFamily="49" charset="0"/>
                <a:cs typeface="Courier New" panose="02070309020205020404" pitchFamily="49" charset="0"/>
              </a:rPr>
              <a:t> </a:t>
            </a:r>
            <a:r>
              <a:rPr lang="en-US" sz="2400" b="1" dirty="0" err="1">
                <a:solidFill>
                  <a:srgbClr val="7030A0"/>
                </a:solidFill>
                <a:latin typeface="Courier New" panose="02070309020205020404" pitchFamily="49" charset="0"/>
                <a:cs typeface="Courier New" panose="02070309020205020404" pitchFamily="49" charset="0"/>
              </a:rPr>
              <a:t>markAsPossible</a:t>
            </a:r>
            <a:r>
              <a:rPr lang="en-US" sz="2400" b="1" dirty="0">
                <a:latin typeface="Courier New" panose="02070309020205020404" pitchFamily="49" charset="0"/>
                <a:cs typeface="Courier New" panose="02070309020205020404" pitchFamily="49" charset="0"/>
              </a:rPr>
              <a:t> (Position pos);</a:t>
            </a:r>
          </a:p>
          <a:p>
            <a:pPr marL="0" indent="0">
              <a:lnSpc>
                <a:spcPct val="120000"/>
              </a:lnSpc>
              <a:spcBef>
                <a:spcPts val="0"/>
              </a:spcBef>
              <a:spcAft>
                <a:spcPts val="0"/>
              </a:spcAft>
              <a:buNone/>
            </a:pPr>
            <a:endParaRPr lang="en-US" sz="2400" b="1" dirty="0">
              <a:latin typeface="Courier New" panose="02070309020205020404" pitchFamily="49" charset="0"/>
              <a:cs typeface="Courier New" panose="02070309020205020404" pitchFamily="49" charset="0"/>
            </a:endParaRPr>
          </a:p>
          <a:p>
            <a:pPr marL="0" indent="0">
              <a:lnSpc>
                <a:spcPct val="120000"/>
              </a:lnSpc>
              <a:spcBef>
                <a:spcPts val="0"/>
              </a:spcBef>
              <a:spcAft>
                <a:spcPts val="0"/>
              </a:spcAft>
              <a:buNone/>
            </a:pPr>
            <a:r>
              <a:rPr lang="en-US" sz="2400" b="1" dirty="0">
                <a:latin typeface="Courier New" panose="02070309020205020404" pitchFamily="49" charset="0"/>
                <a:cs typeface="Courier New" panose="02070309020205020404" pitchFamily="49" charset="0"/>
              </a:rPr>
              <a:t>  </a:t>
            </a:r>
            <a:r>
              <a:rPr lang="en-US" sz="2400" b="1" dirty="0">
                <a:solidFill>
                  <a:srgbClr val="C00000"/>
                </a:solidFill>
                <a:latin typeface="Courier New" panose="02070309020205020404" pitchFamily="49" charset="0"/>
                <a:cs typeface="Courier New" panose="02070309020205020404" pitchFamily="49" charset="0"/>
              </a:rPr>
              <a:t>// Returns true if pos is a</a:t>
            </a:r>
          </a:p>
          <a:p>
            <a:pPr marL="0" indent="0">
              <a:lnSpc>
                <a:spcPct val="120000"/>
              </a:lnSpc>
              <a:spcBef>
                <a:spcPts val="0"/>
              </a:spcBef>
              <a:spcAft>
                <a:spcPts val="0"/>
              </a:spcAft>
              <a:buNone/>
            </a:pPr>
            <a:r>
              <a:rPr lang="en-US" sz="2400" b="1" dirty="0">
                <a:solidFill>
                  <a:srgbClr val="C00000"/>
                </a:solidFill>
                <a:latin typeface="Courier New" panose="02070309020205020404" pitchFamily="49" charset="0"/>
                <a:cs typeface="Courier New" panose="02070309020205020404" pitchFamily="49" charset="0"/>
              </a:rPr>
              <a:t>  // goal position. </a:t>
            </a:r>
          </a:p>
          <a:p>
            <a:pPr marL="0" indent="0">
              <a:lnSpc>
                <a:spcPct val="120000"/>
              </a:lnSpc>
              <a:spcBef>
                <a:spcPts val="0"/>
              </a:spcBef>
              <a:spcAft>
                <a:spcPts val="0"/>
              </a:spcAft>
              <a:buNone/>
            </a:pPr>
            <a:r>
              <a:rPr lang="en-US" sz="2400" b="1" dirty="0">
                <a:latin typeface="Courier New" panose="02070309020205020404" pitchFamily="49" charset="0"/>
                <a:cs typeface="Courier New" panose="02070309020205020404" pitchFamily="49" charset="0"/>
              </a:rPr>
              <a:t>  </a:t>
            </a:r>
            <a:r>
              <a:rPr lang="en-US" sz="2400" b="1" dirty="0" err="1">
                <a:solidFill>
                  <a:schemeClr val="accent1"/>
                </a:solidFill>
                <a:latin typeface="Courier New" panose="02070309020205020404" pitchFamily="49" charset="0"/>
                <a:cs typeface="Courier New" panose="02070309020205020404" pitchFamily="49" charset="0"/>
              </a:rPr>
              <a:t>boolean</a:t>
            </a:r>
            <a:r>
              <a:rPr lang="en-US" sz="2400" b="1" dirty="0">
                <a:latin typeface="Courier New" panose="02070309020205020404" pitchFamily="49" charset="0"/>
                <a:cs typeface="Courier New" panose="02070309020205020404" pitchFamily="49" charset="0"/>
              </a:rPr>
              <a:t> </a:t>
            </a:r>
            <a:r>
              <a:rPr lang="en-US" sz="2400" b="1" dirty="0" err="1">
                <a:solidFill>
                  <a:srgbClr val="7030A0"/>
                </a:solidFill>
                <a:latin typeface="Courier New" panose="02070309020205020404" pitchFamily="49" charset="0"/>
                <a:cs typeface="Courier New" panose="02070309020205020404" pitchFamily="49" charset="0"/>
              </a:rPr>
              <a:t>isGoal</a:t>
            </a:r>
            <a:r>
              <a:rPr lang="en-US" sz="2400" b="1" dirty="0">
                <a:latin typeface="Courier New" panose="02070309020205020404" pitchFamily="49" charset="0"/>
                <a:cs typeface="Courier New" panose="02070309020205020404" pitchFamily="49" charset="0"/>
              </a:rPr>
              <a:t> (Position pos);</a:t>
            </a:r>
          </a:p>
          <a:p>
            <a:pPr marL="0" indent="0">
              <a:lnSpc>
                <a:spcPct val="120000"/>
              </a:lnSpc>
              <a:spcBef>
                <a:spcPts val="0"/>
              </a:spcBef>
              <a:spcAft>
                <a:spcPts val="0"/>
              </a:spcAft>
              <a:buNone/>
            </a:pPr>
            <a:endParaRPr lang="en-US" sz="2400" b="1" dirty="0">
              <a:latin typeface="Courier New" panose="02070309020205020404" pitchFamily="49" charset="0"/>
              <a:cs typeface="Courier New" panose="02070309020205020404" pitchFamily="49" charset="0"/>
            </a:endParaRPr>
          </a:p>
        </p:txBody>
      </p:sp>
      <p:sp>
        <p:nvSpPr>
          <p:cNvPr id="2" name="Content Placeholder 1">
            <a:extLst>
              <a:ext uri="{FF2B5EF4-FFF2-40B4-BE49-F238E27FC236}">
                <a16:creationId xmlns:a16="http://schemas.microsoft.com/office/drawing/2014/main" id="{825F6D64-6D1D-4FD3-82B3-F1BAAC2117CA}"/>
              </a:ext>
            </a:extLst>
          </p:cNvPr>
          <p:cNvSpPr>
            <a:spLocks noGrp="1"/>
          </p:cNvSpPr>
          <p:nvPr>
            <p:ph sz="half" idx="2"/>
          </p:nvPr>
        </p:nvSpPr>
        <p:spPr>
          <a:xfrm>
            <a:off x="6208062" y="2120900"/>
            <a:ext cx="5706032" cy="3748194"/>
          </a:xfrm>
        </p:spPr>
        <p:txBody>
          <a:bodyPr>
            <a:noAutofit/>
          </a:bodyPr>
          <a:lstStyle/>
          <a:p>
            <a:pPr>
              <a:lnSpc>
                <a:spcPct val="120000"/>
              </a:lnSpc>
              <a:spcBef>
                <a:spcPts val="0"/>
              </a:spcBef>
              <a:spcAft>
                <a:spcPts val="0"/>
              </a:spcAft>
            </a:pPr>
            <a:r>
              <a:rPr lang="en-US" altLang="en-US" sz="1700" b="1" dirty="0">
                <a:latin typeface="Courier New" panose="02070309020205020404" pitchFamily="49" charset="0"/>
                <a:cs typeface="Courier New" panose="02070309020205020404" pitchFamily="49" charset="0"/>
              </a:rPr>
              <a:t>  </a:t>
            </a:r>
            <a:r>
              <a:rPr lang="en-US" altLang="en-US" sz="1700" b="1" dirty="0">
                <a:solidFill>
                  <a:srgbClr val="C00000"/>
                </a:solidFill>
                <a:latin typeface="Courier New" panose="02070309020205020404" pitchFamily="49" charset="0"/>
                <a:cs typeface="Courier New" panose="02070309020205020404" pitchFamily="49" charset="0"/>
              </a:rPr>
              <a:t>// Marks pos as not being on</a:t>
            </a:r>
          </a:p>
          <a:p>
            <a:pPr>
              <a:lnSpc>
                <a:spcPct val="120000"/>
              </a:lnSpc>
              <a:spcBef>
                <a:spcPts val="0"/>
              </a:spcBef>
              <a:spcAft>
                <a:spcPts val="0"/>
              </a:spcAft>
            </a:pPr>
            <a:r>
              <a:rPr lang="en-US" altLang="en-US" sz="1700" b="1" dirty="0">
                <a:solidFill>
                  <a:srgbClr val="C00000"/>
                </a:solidFill>
                <a:latin typeface="Courier New" panose="02070309020205020404" pitchFamily="49" charset="0"/>
                <a:cs typeface="Courier New" panose="02070309020205020404" pitchFamily="49" charset="0"/>
              </a:rPr>
              <a:t>  // a path to a goal position.</a:t>
            </a:r>
          </a:p>
          <a:p>
            <a:pPr>
              <a:lnSpc>
                <a:spcPct val="120000"/>
              </a:lnSpc>
              <a:spcBef>
                <a:spcPts val="0"/>
              </a:spcBef>
              <a:spcAft>
                <a:spcPts val="0"/>
              </a:spcAft>
            </a:pPr>
            <a:r>
              <a:rPr lang="en-US" altLang="en-US" sz="1700" b="1">
                <a:latin typeface="Courier New" panose="02070309020205020404" pitchFamily="49" charset="0"/>
                <a:cs typeface="Courier New" panose="02070309020205020404" pitchFamily="49" charset="0"/>
              </a:rPr>
              <a:t>  </a:t>
            </a:r>
            <a:r>
              <a:rPr lang="en-US" altLang="en-US" sz="1700" b="1">
                <a:solidFill>
                  <a:schemeClr val="accent1"/>
                </a:solidFill>
                <a:latin typeface="Courier New" panose="02070309020205020404" pitchFamily="49" charset="0"/>
                <a:cs typeface="Courier New" panose="02070309020205020404" pitchFamily="49" charset="0"/>
              </a:rPr>
              <a:t>void</a:t>
            </a:r>
            <a:r>
              <a:rPr lang="en-US" altLang="en-US" sz="1700" b="1">
                <a:latin typeface="Courier New" panose="02070309020205020404" pitchFamily="49" charset="0"/>
                <a:cs typeface="Courier New" panose="02070309020205020404" pitchFamily="49" charset="0"/>
              </a:rPr>
              <a:t> </a:t>
            </a:r>
            <a:r>
              <a:rPr lang="en-US" altLang="en-US" sz="1700" b="1" dirty="0" err="1">
                <a:solidFill>
                  <a:srgbClr val="7030A0"/>
                </a:solidFill>
                <a:latin typeface="Courier New" panose="02070309020205020404" pitchFamily="49" charset="0"/>
                <a:cs typeface="Courier New" panose="02070309020205020404" pitchFamily="49" charset="0"/>
              </a:rPr>
              <a:t>markAsDeadEnd</a:t>
            </a:r>
            <a:r>
              <a:rPr lang="en-US" altLang="en-US" sz="1700" b="1" dirty="0">
                <a:latin typeface="Courier New" panose="02070309020205020404" pitchFamily="49" charset="0"/>
                <a:cs typeface="Courier New" panose="02070309020205020404" pitchFamily="49" charset="0"/>
              </a:rPr>
              <a:t> (Position pos);</a:t>
            </a:r>
          </a:p>
          <a:p>
            <a:pPr>
              <a:lnSpc>
                <a:spcPct val="120000"/>
              </a:lnSpc>
              <a:spcBef>
                <a:spcPts val="0"/>
              </a:spcBef>
              <a:spcAft>
                <a:spcPts val="0"/>
              </a:spcAft>
            </a:pPr>
            <a:endParaRPr lang="en-US" altLang="en-US" sz="1700" b="1" dirty="0">
              <a:latin typeface="Courier New" panose="02070309020205020404" pitchFamily="49" charset="0"/>
              <a:cs typeface="Courier New" panose="02070309020205020404" pitchFamily="49" charset="0"/>
            </a:endParaRPr>
          </a:p>
          <a:p>
            <a:pPr>
              <a:lnSpc>
                <a:spcPct val="120000"/>
              </a:lnSpc>
              <a:spcBef>
                <a:spcPts val="0"/>
              </a:spcBef>
              <a:spcAft>
                <a:spcPts val="0"/>
              </a:spcAft>
            </a:pPr>
            <a:r>
              <a:rPr lang="en-US" altLang="en-US" sz="1700" b="1" dirty="0">
                <a:latin typeface="Courier New" panose="02070309020205020404" pitchFamily="49" charset="0"/>
                <a:cs typeface="Courier New" panose="02070309020205020404" pitchFamily="49" charset="0"/>
              </a:rPr>
              <a:t>  </a:t>
            </a:r>
            <a:r>
              <a:rPr lang="en-US" altLang="en-US" sz="1700" b="1" dirty="0">
                <a:solidFill>
                  <a:srgbClr val="C00000"/>
                </a:solidFill>
                <a:latin typeface="Courier New" panose="02070309020205020404" pitchFamily="49" charset="0"/>
                <a:cs typeface="Courier New" panose="02070309020205020404" pitchFamily="49" charset="0"/>
              </a:rPr>
              <a:t>// Returns a string representation</a:t>
            </a:r>
          </a:p>
          <a:p>
            <a:pPr>
              <a:lnSpc>
                <a:spcPct val="120000"/>
              </a:lnSpc>
              <a:spcBef>
                <a:spcPts val="0"/>
              </a:spcBef>
              <a:spcAft>
                <a:spcPts val="0"/>
              </a:spcAft>
            </a:pPr>
            <a:r>
              <a:rPr lang="en-US" altLang="en-US" sz="1700" b="1" dirty="0">
                <a:solidFill>
                  <a:srgbClr val="C00000"/>
                </a:solidFill>
                <a:latin typeface="Courier New" panose="02070309020205020404" pitchFamily="49" charset="0"/>
                <a:cs typeface="Courier New" panose="02070309020205020404" pitchFamily="49" charset="0"/>
              </a:rPr>
              <a:t>  // of this Application.</a:t>
            </a:r>
          </a:p>
          <a:p>
            <a:pPr>
              <a:lnSpc>
                <a:spcPct val="120000"/>
              </a:lnSpc>
              <a:spcBef>
                <a:spcPts val="0"/>
              </a:spcBef>
              <a:spcAft>
                <a:spcPts val="0"/>
              </a:spcAft>
            </a:pPr>
            <a:r>
              <a:rPr lang="en-US" altLang="en-US" sz="1700" b="1">
                <a:latin typeface="Courier New" panose="02070309020205020404" pitchFamily="49" charset="0"/>
                <a:cs typeface="Courier New" panose="02070309020205020404" pitchFamily="49" charset="0"/>
              </a:rPr>
              <a:t>  String </a:t>
            </a:r>
            <a:r>
              <a:rPr lang="en-US" altLang="en-US" sz="1700" b="1" dirty="0" err="1">
                <a:solidFill>
                  <a:srgbClr val="7030A0"/>
                </a:solidFill>
                <a:latin typeface="Courier New" panose="02070309020205020404" pitchFamily="49" charset="0"/>
                <a:cs typeface="Courier New" panose="02070309020205020404" pitchFamily="49" charset="0"/>
              </a:rPr>
              <a:t>toString</a:t>
            </a:r>
            <a:r>
              <a:rPr lang="en-US" altLang="en-US" sz="1700" b="1" dirty="0">
                <a:latin typeface="Courier New" panose="02070309020205020404" pitchFamily="49" charset="0"/>
                <a:cs typeface="Courier New" panose="02070309020205020404" pitchFamily="49" charset="0"/>
              </a:rPr>
              <a:t>();</a:t>
            </a:r>
          </a:p>
          <a:p>
            <a:pPr>
              <a:lnSpc>
                <a:spcPct val="120000"/>
              </a:lnSpc>
              <a:spcBef>
                <a:spcPts val="0"/>
              </a:spcBef>
              <a:spcAft>
                <a:spcPts val="0"/>
              </a:spcAft>
            </a:pPr>
            <a:endParaRPr lang="en-US" altLang="en-US" sz="1700" b="1" dirty="0">
              <a:latin typeface="Courier New" panose="02070309020205020404" pitchFamily="49" charset="0"/>
              <a:cs typeface="Courier New" panose="02070309020205020404" pitchFamily="49" charset="0"/>
            </a:endParaRPr>
          </a:p>
          <a:p>
            <a:pPr>
              <a:lnSpc>
                <a:spcPct val="120000"/>
              </a:lnSpc>
              <a:spcBef>
                <a:spcPts val="0"/>
              </a:spcBef>
              <a:spcAft>
                <a:spcPts val="0"/>
              </a:spcAft>
            </a:pPr>
            <a:r>
              <a:rPr lang="en-US" altLang="en-US" sz="1700" b="1" dirty="0">
                <a:latin typeface="Courier New" panose="02070309020205020404" pitchFamily="49" charset="0"/>
                <a:cs typeface="Courier New" panose="02070309020205020404" pitchFamily="49" charset="0"/>
              </a:rPr>
              <a:t>  </a:t>
            </a:r>
            <a:r>
              <a:rPr lang="en-US" altLang="en-US" sz="1700" b="1" dirty="0">
                <a:solidFill>
                  <a:srgbClr val="C00000"/>
                </a:solidFill>
                <a:latin typeface="Courier New" panose="02070309020205020404" pitchFamily="49" charset="0"/>
                <a:cs typeface="Courier New" panose="02070309020205020404" pitchFamily="49" charset="0"/>
              </a:rPr>
              <a:t>// Returns an iterator over positions</a:t>
            </a:r>
          </a:p>
          <a:p>
            <a:pPr>
              <a:lnSpc>
                <a:spcPct val="120000"/>
              </a:lnSpc>
              <a:spcBef>
                <a:spcPts val="0"/>
              </a:spcBef>
              <a:spcAft>
                <a:spcPts val="0"/>
              </a:spcAft>
            </a:pPr>
            <a:r>
              <a:rPr lang="en-US" altLang="en-US" sz="1700" b="1" dirty="0">
                <a:solidFill>
                  <a:srgbClr val="C00000"/>
                </a:solidFill>
                <a:latin typeface="Courier New" panose="02070309020205020404" pitchFamily="49" charset="0"/>
                <a:cs typeface="Courier New" panose="02070309020205020404" pitchFamily="49" charset="0"/>
              </a:rPr>
              <a:t>  // directly accessible from pos.</a:t>
            </a:r>
          </a:p>
          <a:p>
            <a:pPr>
              <a:lnSpc>
                <a:spcPct val="120000"/>
              </a:lnSpc>
              <a:spcBef>
                <a:spcPts val="0"/>
              </a:spcBef>
              <a:spcAft>
                <a:spcPts val="0"/>
              </a:spcAft>
            </a:pPr>
            <a:r>
              <a:rPr lang="en-US" altLang="en-US" sz="1700" b="1">
                <a:latin typeface="Courier New" panose="02070309020205020404" pitchFamily="49" charset="0"/>
                <a:cs typeface="Courier New" panose="02070309020205020404" pitchFamily="49" charset="0"/>
              </a:rPr>
              <a:t>  Iterator</a:t>
            </a:r>
            <a:r>
              <a:rPr lang="en-US" altLang="en-US" sz="1700" b="1" dirty="0">
                <a:latin typeface="Courier New" panose="02070309020205020404" pitchFamily="49" charset="0"/>
                <a:cs typeface="Courier New" panose="02070309020205020404" pitchFamily="49" charset="0"/>
              </a:rPr>
              <a:t>&lt;Position&gt;</a:t>
            </a:r>
          </a:p>
          <a:p>
            <a:pPr>
              <a:lnSpc>
                <a:spcPct val="120000"/>
              </a:lnSpc>
              <a:spcBef>
                <a:spcPts val="0"/>
              </a:spcBef>
              <a:spcAft>
                <a:spcPts val="0"/>
              </a:spcAft>
            </a:pPr>
            <a:r>
              <a:rPr lang="en-US" altLang="en-US" sz="1700" b="1" dirty="0">
                <a:solidFill>
                  <a:srgbClr val="7030A0"/>
                </a:solidFill>
                <a:latin typeface="Courier New" panose="02070309020205020404" pitchFamily="49" charset="0"/>
                <a:cs typeface="Courier New" panose="02070309020205020404" pitchFamily="49" charset="0"/>
              </a:rPr>
              <a:t>                iterator</a:t>
            </a:r>
            <a:r>
              <a:rPr lang="en-US" altLang="en-US" sz="1700" b="1" dirty="0">
                <a:latin typeface="Courier New" panose="02070309020205020404" pitchFamily="49" charset="0"/>
                <a:cs typeface="Courier New" panose="02070309020205020404" pitchFamily="49" charset="0"/>
              </a:rPr>
              <a:t> (Position pos);</a:t>
            </a:r>
          </a:p>
          <a:p>
            <a:pPr>
              <a:lnSpc>
                <a:spcPct val="120000"/>
              </a:lnSpc>
              <a:spcBef>
                <a:spcPts val="0"/>
              </a:spcBef>
              <a:spcAft>
                <a:spcPts val="0"/>
              </a:spcAft>
            </a:pPr>
            <a:r>
              <a:rPr lang="en-US" altLang="en-US" sz="1700" b="1" dirty="0">
                <a:latin typeface="Courier New" panose="02070309020205020404" pitchFamily="49" charset="0"/>
                <a:cs typeface="Courier New" panose="02070309020205020404" pitchFamily="49" charset="0"/>
              </a:rPr>
              <a:t>}</a:t>
            </a:r>
            <a:endParaRPr lang="en-US" sz="17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5687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70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70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70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70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70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707">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707">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707">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707">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uiExpand="1" build="p"/>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b="1" dirty="0">
                <a:solidFill>
                  <a:schemeClr val="accent1"/>
                </a:solidFill>
                <a:latin typeface="Courier New" panose="02070309020205020404" pitchFamily="49" charset="0"/>
                <a:cs typeface="Courier New" panose="02070309020205020404" pitchFamily="49" charset="0"/>
              </a:rPr>
              <a:t>class</a:t>
            </a:r>
            <a:r>
              <a:rPr lang="en-US" altLang="en-US" b="1" dirty="0">
                <a:latin typeface="Courier New" panose="02070309020205020404" pitchFamily="49" charset="0"/>
                <a:cs typeface="Courier New" panose="02070309020205020404" pitchFamily="49" charset="0"/>
              </a:rPr>
              <a:t> </a:t>
            </a:r>
            <a:r>
              <a:rPr lang="en-US" altLang="en-US" b="1" dirty="0" err="1">
                <a:solidFill>
                  <a:srgbClr val="0070C0"/>
                </a:solidFill>
                <a:latin typeface="Courier New" panose="02070309020205020404" pitchFamily="49" charset="0"/>
                <a:cs typeface="Courier New" panose="02070309020205020404" pitchFamily="49" charset="0"/>
              </a:rPr>
              <a:t>BackTrack</a:t>
            </a:r>
            <a:endParaRPr lang="en-US" altLang="en-US" b="1" dirty="0">
              <a:solidFill>
                <a:srgbClr val="0070C0"/>
              </a:solidFill>
              <a:latin typeface="Courier New" panose="02070309020205020404" pitchFamily="49" charset="0"/>
              <a:cs typeface="Courier New" panose="02070309020205020404" pitchFamily="49" charset="0"/>
            </a:endParaRP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sz="half" idx="1"/>
          </p:nvPr>
        </p:nvSpPr>
        <p:spPr>
          <a:xfrm>
            <a:off x="1097280" y="2120900"/>
            <a:ext cx="5599356" cy="3748193"/>
          </a:xfrm>
        </p:spPr>
        <p:txBody>
          <a:bodyPr>
            <a:normAutofit fontScale="70000" lnSpcReduction="20000"/>
          </a:bodyPr>
          <a:lstStyle/>
          <a:p>
            <a:pPr marL="0" indent="0">
              <a:lnSpc>
                <a:spcPct val="120000"/>
              </a:lnSpc>
              <a:spcBef>
                <a:spcPts val="0"/>
              </a:spcBef>
              <a:spcAft>
                <a:spcPts val="0"/>
              </a:spcAft>
              <a:buNone/>
            </a:pPr>
            <a:r>
              <a:rPr lang="en-US" sz="2400" b="1" dirty="0">
                <a:solidFill>
                  <a:schemeClr val="accent1"/>
                </a:solidFill>
                <a:latin typeface="Courier New" panose="02070309020205020404" pitchFamily="49" charset="0"/>
                <a:cs typeface="Courier New" panose="02070309020205020404" pitchFamily="49" charset="0"/>
              </a:rPr>
              <a:t>public</a:t>
            </a:r>
            <a:r>
              <a:rPr lang="en-US" sz="2400" b="1" dirty="0">
                <a:latin typeface="Courier New" panose="02070309020205020404" pitchFamily="49" charset="0"/>
                <a:cs typeface="Courier New" panose="02070309020205020404" pitchFamily="49" charset="0"/>
              </a:rPr>
              <a:t> </a:t>
            </a:r>
            <a:r>
              <a:rPr lang="en-US" sz="2400" b="1" dirty="0">
                <a:solidFill>
                  <a:schemeClr val="accent1"/>
                </a:solidFill>
                <a:latin typeface="Courier New" panose="02070309020205020404" pitchFamily="49" charset="0"/>
                <a:cs typeface="Courier New" panose="02070309020205020404" pitchFamily="49" charset="0"/>
              </a:rPr>
              <a:t>class</a:t>
            </a:r>
            <a:r>
              <a:rPr lang="en-US" sz="2400" b="1" dirty="0">
                <a:latin typeface="Courier New" panose="02070309020205020404" pitchFamily="49" charset="0"/>
                <a:cs typeface="Courier New" panose="02070309020205020404" pitchFamily="49" charset="0"/>
              </a:rPr>
              <a:t> </a:t>
            </a:r>
            <a:r>
              <a:rPr lang="en-US" sz="2400" b="1" dirty="0" err="1">
                <a:solidFill>
                  <a:srgbClr val="0070C0"/>
                </a:solidFill>
                <a:latin typeface="Courier New" panose="02070309020205020404" pitchFamily="49" charset="0"/>
                <a:cs typeface="Courier New" panose="02070309020205020404" pitchFamily="49" charset="0"/>
              </a:rPr>
              <a:t>BackTrack</a:t>
            </a:r>
            <a:r>
              <a:rPr lang="en-US" sz="2400" b="1" dirty="0">
                <a:latin typeface="Courier New" panose="02070309020205020404" pitchFamily="49" charset="0"/>
                <a:cs typeface="Courier New" panose="02070309020205020404" pitchFamily="49" charset="0"/>
              </a:rPr>
              <a:t> {</a:t>
            </a:r>
          </a:p>
          <a:p>
            <a:pPr marL="0" indent="0">
              <a:lnSpc>
                <a:spcPct val="120000"/>
              </a:lnSpc>
              <a:spcBef>
                <a:spcPts val="0"/>
              </a:spcBef>
              <a:spcAft>
                <a:spcPts val="0"/>
              </a:spcAft>
              <a:buNone/>
            </a:pPr>
            <a:endParaRPr lang="en-US" sz="2400" b="1" dirty="0">
              <a:latin typeface="Courier New" panose="02070309020205020404" pitchFamily="49" charset="0"/>
              <a:cs typeface="Courier New" panose="02070309020205020404" pitchFamily="49" charset="0"/>
            </a:endParaRPr>
          </a:p>
          <a:p>
            <a:pPr marL="0" indent="0">
              <a:lnSpc>
                <a:spcPct val="120000"/>
              </a:lnSpc>
              <a:spcBef>
                <a:spcPts val="0"/>
              </a:spcBef>
              <a:spcAft>
                <a:spcPts val="0"/>
              </a:spcAft>
              <a:buNone/>
            </a:pPr>
            <a:r>
              <a:rPr lang="en-US" sz="2400" b="1" dirty="0">
                <a:latin typeface="Courier New" panose="02070309020205020404" pitchFamily="49" charset="0"/>
                <a:cs typeface="Courier New" panose="02070309020205020404" pitchFamily="49" charset="0"/>
              </a:rPr>
              <a:t>  </a:t>
            </a:r>
            <a:r>
              <a:rPr lang="en-US" sz="2400" b="1" dirty="0">
                <a:solidFill>
                  <a:schemeClr val="accent1"/>
                </a:solidFill>
                <a:latin typeface="Courier New" panose="02070309020205020404" pitchFamily="49" charset="0"/>
                <a:cs typeface="Courier New" panose="02070309020205020404" pitchFamily="49" charset="0"/>
              </a:rPr>
              <a:t>private</a:t>
            </a:r>
            <a:r>
              <a:rPr lang="en-US" sz="2400" b="1" dirty="0">
                <a:latin typeface="Courier New" panose="02070309020205020404" pitchFamily="49" charset="0"/>
                <a:cs typeface="Courier New" panose="02070309020205020404" pitchFamily="49" charset="0"/>
              </a:rPr>
              <a:t> Application app;</a:t>
            </a:r>
          </a:p>
          <a:p>
            <a:pPr marL="0" indent="0">
              <a:lnSpc>
                <a:spcPct val="120000"/>
              </a:lnSpc>
              <a:spcBef>
                <a:spcPts val="0"/>
              </a:spcBef>
              <a:spcAft>
                <a:spcPts val="0"/>
              </a:spcAft>
              <a:buNone/>
            </a:pPr>
            <a:endParaRPr lang="en-US" sz="2400" b="1" dirty="0">
              <a:latin typeface="Courier New" panose="02070309020205020404" pitchFamily="49" charset="0"/>
              <a:cs typeface="Courier New" panose="02070309020205020404" pitchFamily="49" charset="0"/>
            </a:endParaRPr>
          </a:p>
          <a:p>
            <a:pPr marL="0" indent="0">
              <a:lnSpc>
                <a:spcPct val="120000"/>
              </a:lnSpc>
              <a:spcBef>
                <a:spcPts val="0"/>
              </a:spcBef>
              <a:spcAft>
                <a:spcPts val="0"/>
              </a:spcAft>
              <a:buNone/>
            </a:pPr>
            <a:r>
              <a:rPr lang="en-US" sz="2400" b="1" dirty="0">
                <a:latin typeface="Courier New" panose="02070309020205020404" pitchFamily="49" charset="0"/>
                <a:cs typeface="Courier New" panose="02070309020205020404" pitchFamily="49" charset="0"/>
              </a:rPr>
              <a:t>  </a:t>
            </a:r>
            <a:r>
              <a:rPr lang="en-US" sz="2400" b="1" dirty="0">
                <a:solidFill>
                  <a:srgbClr val="C00000"/>
                </a:solidFill>
                <a:latin typeface="Courier New" panose="02070309020205020404" pitchFamily="49" charset="0"/>
                <a:cs typeface="Courier New" panose="02070309020205020404" pitchFamily="49" charset="0"/>
              </a:rPr>
              <a:t>// Initializes this </a:t>
            </a:r>
            <a:r>
              <a:rPr lang="en-US" sz="2400" b="1" dirty="0" err="1">
                <a:solidFill>
                  <a:srgbClr val="C00000"/>
                </a:solidFill>
                <a:latin typeface="Courier New" panose="02070309020205020404" pitchFamily="49" charset="0"/>
                <a:cs typeface="Courier New" panose="02070309020205020404" pitchFamily="49" charset="0"/>
              </a:rPr>
              <a:t>BackTrack</a:t>
            </a:r>
            <a:endParaRPr lang="en-US" sz="2400" b="1" dirty="0">
              <a:latin typeface="Courier New" panose="02070309020205020404" pitchFamily="49" charset="0"/>
              <a:cs typeface="Courier New" panose="02070309020205020404" pitchFamily="49" charset="0"/>
            </a:endParaRPr>
          </a:p>
          <a:p>
            <a:pPr marL="0" indent="0">
              <a:lnSpc>
                <a:spcPct val="120000"/>
              </a:lnSpc>
              <a:spcBef>
                <a:spcPts val="0"/>
              </a:spcBef>
              <a:spcAft>
                <a:spcPts val="0"/>
              </a:spcAft>
              <a:buNone/>
            </a:pPr>
            <a:r>
              <a:rPr lang="en-US" sz="2400" b="1" dirty="0">
                <a:latin typeface="Courier New" panose="02070309020205020404" pitchFamily="49" charset="0"/>
                <a:cs typeface="Courier New" panose="02070309020205020404" pitchFamily="49" charset="0"/>
              </a:rPr>
              <a:t>  </a:t>
            </a:r>
            <a:r>
              <a:rPr lang="en-US" sz="2400" b="1" dirty="0">
                <a:solidFill>
                  <a:srgbClr val="C00000"/>
                </a:solidFill>
                <a:latin typeface="Courier New" panose="02070309020205020404" pitchFamily="49" charset="0"/>
                <a:cs typeface="Courier New" panose="02070309020205020404" pitchFamily="49" charset="0"/>
              </a:rPr>
              <a:t>// object from app</a:t>
            </a:r>
          </a:p>
          <a:p>
            <a:pPr marL="0" indent="0">
              <a:lnSpc>
                <a:spcPct val="120000"/>
              </a:lnSpc>
              <a:spcBef>
                <a:spcPts val="0"/>
              </a:spcBef>
              <a:spcAft>
                <a:spcPts val="0"/>
              </a:spcAft>
              <a:buNone/>
            </a:pPr>
            <a:r>
              <a:rPr lang="en-US" sz="2400" b="1" dirty="0">
                <a:latin typeface="Courier New" panose="02070309020205020404" pitchFamily="49" charset="0"/>
                <a:cs typeface="Courier New" panose="02070309020205020404" pitchFamily="49" charset="0"/>
              </a:rPr>
              <a:t>  </a:t>
            </a:r>
            <a:r>
              <a:rPr lang="en-US" sz="2400" b="1" dirty="0">
                <a:solidFill>
                  <a:schemeClr val="accent1"/>
                </a:solidFill>
                <a:latin typeface="Courier New" panose="02070309020205020404" pitchFamily="49" charset="0"/>
                <a:cs typeface="Courier New" panose="02070309020205020404" pitchFamily="49" charset="0"/>
              </a:rPr>
              <a:t>public</a:t>
            </a:r>
            <a:r>
              <a:rPr lang="en-US" sz="2400" b="1" dirty="0">
                <a:latin typeface="Courier New" panose="02070309020205020404" pitchFamily="49" charset="0"/>
                <a:cs typeface="Courier New" panose="02070309020205020404" pitchFamily="49" charset="0"/>
              </a:rPr>
              <a:t> </a:t>
            </a:r>
            <a:r>
              <a:rPr lang="en-US" sz="2400" b="1" dirty="0" err="1">
                <a:solidFill>
                  <a:srgbClr val="7030A0"/>
                </a:solidFill>
                <a:latin typeface="Courier New" panose="02070309020205020404" pitchFamily="49" charset="0"/>
                <a:cs typeface="Courier New" panose="02070309020205020404" pitchFamily="49" charset="0"/>
              </a:rPr>
              <a:t>BackTrack</a:t>
            </a:r>
            <a:r>
              <a:rPr lang="en-US" sz="2400" b="1" dirty="0">
                <a:latin typeface="Courier New" panose="02070309020205020404" pitchFamily="49" charset="0"/>
                <a:cs typeface="Courier New" panose="02070309020205020404" pitchFamily="49" charset="0"/>
              </a:rPr>
              <a:t> (Application app){</a:t>
            </a:r>
          </a:p>
          <a:p>
            <a:pPr marL="0" indent="0">
              <a:lnSpc>
                <a:spcPct val="120000"/>
              </a:lnSpc>
              <a:spcBef>
                <a:spcPts val="0"/>
              </a:spcBef>
              <a:spcAft>
                <a:spcPts val="0"/>
              </a:spcAft>
              <a:buNone/>
            </a:pPr>
            <a:r>
              <a:rPr lang="en-US" sz="2400" b="1" dirty="0">
                <a:latin typeface="Courier New" panose="02070309020205020404" pitchFamily="49" charset="0"/>
                <a:cs typeface="Courier New" panose="02070309020205020404" pitchFamily="49" charset="0"/>
              </a:rPr>
              <a:t>    </a:t>
            </a:r>
            <a:r>
              <a:rPr lang="en-US" sz="2400" b="1" dirty="0" err="1">
                <a:solidFill>
                  <a:schemeClr val="accent1"/>
                </a:solidFill>
                <a:latin typeface="Courier New" panose="02070309020205020404" pitchFamily="49" charset="0"/>
                <a:cs typeface="Courier New" panose="02070309020205020404" pitchFamily="49" charset="0"/>
              </a:rPr>
              <a:t>this</a:t>
            </a:r>
            <a:r>
              <a:rPr lang="en-US" sz="2400" b="1" dirty="0" err="1">
                <a:latin typeface="Courier New" panose="02070309020205020404" pitchFamily="49" charset="0"/>
                <a:cs typeface="Courier New" panose="02070309020205020404" pitchFamily="49" charset="0"/>
              </a:rPr>
              <a:t>.app</a:t>
            </a:r>
            <a:r>
              <a:rPr lang="en-US" sz="2400" b="1" dirty="0">
                <a:latin typeface="Courier New" panose="02070309020205020404" pitchFamily="49" charset="0"/>
                <a:cs typeface="Courier New" panose="02070309020205020404" pitchFamily="49" charset="0"/>
              </a:rPr>
              <a:t> = app;</a:t>
            </a:r>
          </a:p>
          <a:p>
            <a:pPr marL="0" indent="0">
              <a:lnSpc>
                <a:spcPct val="120000"/>
              </a:lnSpc>
              <a:spcBef>
                <a:spcPts val="0"/>
              </a:spcBef>
              <a:spcAft>
                <a:spcPts val="0"/>
              </a:spcAft>
              <a:buNone/>
            </a:pPr>
            <a:r>
              <a:rPr lang="en-US" sz="2400" b="1" dirty="0">
                <a:latin typeface="Courier New" panose="02070309020205020404" pitchFamily="49" charset="0"/>
                <a:cs typeface="Courier New" panose="02070309020205020404" pitchFamily="49" charset="0"/>
              </a:rPr>
              <a:t>  }</a:t>
            </a:r>
          </a:p>
          <a:p>
            <a:pPr marL="0" indent="0">
              <a:lnSpc>
                <a:spcPct val="120000"/>
              </a:lnSpc>
              <a:spcBef>
                <a:spcPts val="0"/>
              </a:spcBef>
              <a:spcAft>
                <a:spcPts val="0"/>
              </a:spcAft>
              <a:buNone/>
            </a:pPr>
            <a:endParaRPr lang="en-US" sz="2400" b="1" dirty="0">
              <a:latin typeface="Courier New" panose="02070309020205020404" pitchFamily="49" charset="0"/>
              <a:cs typeface="Courier New" panose="02070309020205020404" pitchFamily="49" charset="0"/>
            </a:endParaRPr>
          </a:p>
          <a:p>
            <a:pPr marL="0" indent="0">
              <a:lnSpc>
                <a:spcPct val="120000"/>
              </a:lnSpc>
              <a:spcBef>
                <a:spcPts val="0"/>
              </a:spcBef>
              <a:spcAft>
                <a:spcPts val="0"/>
              </a:spcAft>
              <a:buNone/>
            </a:pPr>
            <a:r>
              <a:rPr lang="en-US" sz="2400" b="1" dirty="0">
                <a:latin typeface="Courier New" panose="02070309020205020404" pitchFamily="49" charset="0"/>
                <a:cs typeface="Courier New" panose="02070309020205020404" pitchFamily="49" charset="0"/>
              </a:rPr>
              <a:t>  </a:t>
            </a:r>
            <a:r>
              <a:rPr lang="en-US" sz="2400" b="1" dirty="0">
                <a:solidFill>
                  <a:srgbClr val="C00000"/>
                </a:solidFill>
                <a:latin typeface="Courier New" panose="02070309020205020404" pitchFamily="49" charset="0"/>
                <a:cs typeface="Courier New" panose="02070309020205020404" pitchFamily="49" charset="0"/>
              </a:rPr>
              <a:t>// Returns true if a solution</a:t>
            </a:r>
          </a:p>
          <a:p>
            <a:pPr marL="0" indent="0">
              <a:lnSpc>
                <a:spcPct val="120000"/>
              </a:lnSpc>
              <a:spcBef>
                <a:spcPts val="0"/>
              </a:spcBef>
              <a:spcAft>
                <a:spcPts val="0"/>
              </a:spcAft>
              <a:buNone/>
            </a:pPr>
            <a:r>
              <a:rPr lang="en-US" sz="2400" b="1" dirty="0">
                <a:solidFill>
                  <a:srgbClr val="C00000"/>
                </a:solidFill>
                <a:latin typeface="Courier New" panose="02070309020205020404" pitchFamily="49" charset="0"/>
                <a:cs typeface="Courier New" panose="02070309020205020404" pitchFamily="49" charset="0"/>
              </a:rPr>
              <a:t>  // going through pos was successful</a:t>
            </a:r>
          </a:p>
          <a:p>
            <a:pPr marL="0" indent="0">
              <a:lnSpc>
                <a:spcPct val="120000"/>
              </a:lnSpc>
              <a:spcBef>
                <a:spcPts val="0"/>
              </a:spcBef>
              <a:spcAft>
                <a:spcPts val="0"/>
              </a:spcAft>
              <a:buNone/>
            </a:pPr>
            <a:r>
              <a:rPr lang="en-US" sz="2400" b="1" dirty="0">
                <a:latin typeface="Courier New" panose="02070309020205020404" pitchFamily="49" charset="0"/>
                <a:cs typeface="Courier New" panose="02070309020205020404" pitchFamily="49" charset="0"/>
              </a:rPr>
              <a:t>  </a:t>
            </a:r>
            <a:r>
              <a:rPr lang="en-US" sz="2400" b="1" dirty="0">
                <a:solidFill>
                  <a:schemeClr val="accent1"/>
                </a:solidFill>
                <a:latin typeface="Courier New" panose="02070309020205020404" pitchFamily="49" charset="0"/>
                <a:cs typeface="Courier New" panose="02070309020205020404" pitchFamily="49" charset="0"/>
              </a:rPr>
              <a:t>public bool</a:t>
            </a:r>
            <a:r>
              <a:rPr lang="en-US" sz="2400" b="1" dirty="0">
                <a:latin typeface="Courier New" panose="02070309020205020404" pitchFamily="49" charset="0"/>
                <a:cs typeface="Courier New" panose="02070309020205020404" pitchFamily="49" charset="0"/>
              </a:rPr>
              <a:t> </a:t>
            </a:r>
            <a:r>
              <a:rPr lang="en-US" sz="2400" b="1" dirty="0" err="1">
                <a:solidFill>
                  <a:srgbClr val="7030A0"/>
                </a:solidFill>
                <a:latin typeface="Courier New" panose="02070309020205020404" pitchFamily="49" charset="0"/>
                <a:cs typeface="Courier New" panose="02070309020205020404" pitchFamily="49" charset="0"/>
              </a:rPr>
              <a:t>tryToReachGoal</a:t>
            </a:r>
            <a:r>
              <a:rPr lang="en-US" sz="2400" b="1" dirty="0">
                <a:latin typeface="Courier New" panose="02070309020205020404" pitchFamily="49" charset="0"/>
                <a:cs typeface="Courier New" panose="02070309020205020404" pitchFamily="49" charset="0"/>
              </a:rPr>
              <a:t>(Position pos)</a:t>
            </a:r>
          </a:p>
        </p:txBody>
      </p:sp>
      <p:sp>
        <p:nvSpPr>
          <p:cNvPr id="2" name="Content Placeholder 1">
            <a:extLst>
              <a:ext uri="{FF2B5EF4-FFF2-40B4-BE49-F238E27FC236}">
                <a16:creationId xmlns:a16="http://schemas.microsoft.com/office/drawing/2014/main" id="{825F6D64-6D1D-4FD3-82B3-F1BAAC2117CA}"/>
              </a:ext>
            </a:extLst>
          </p:cNvPr>
          <p:cNvSpPr>
            <a:spLocks noGrp="1"/>
          </p:cNvSpPr>
          <p:nvPr>
            <p:ph sz="half" idx="2"/>
          </p:nvPr>
        </p:nvSpPr>
        <p:spPr>
          <a:xfrm>
            <a:off x="6696636" y="2120900"/>
            <a:ext cx="5217457" cy="3748194"/>
          </a:xfrm>
        </p:spPr>
        <p:txBody>
          <a:bodyPr>
            <a:noAutofit/>
          </a:bodyPr>
          <a:lstStyle/>
          <a:p>
            <a:pPr marL="457200" indent="-457200">
              <a:buFont typeface="Wingdings" panose="05000000000000000000" pitchFamily="2" charset="2"/>
              <a:buChar char="§"/>
            </a:pPr>
            <a:r>
              <a:rPr lang="en-US" sz="2400" dirty="0"/>
              <a:t>The only field in the </a:t>
            </a:r>
            <a:r>
              <a:rPr lang="en-US" sz="2400" b="1" dirty="0" err="1">
                <a:solidFill>
                  <a:srgbClr val="0070C0"/>
                </a:solidFill>
                <a:latin typeface="Courier New" panose="02070309020205020404" pitchFamily="49" charset="0"/>
                <a:cs typeface="Courier New" panose="02070309020205020404" pitchFamily="49" charset="0"/>
              </a:rPr>
              <a:t>BackTrack</a:t>
            </a:r>
            <a:r>
              <a:rPr lang="en-US" sz="2400" dirty="0"/>
              <a:t> class is </a:t>
            </a:r>
            <a:r>
              <a:rPr lang="en-US" sz="2400" b="1" dirty="0">
                <a:solidFill>
                  <a:srgbClr val="002060"/>
                </a:solidFill>
                <a:latin typeface="Courier New" panose="02070309020205020404" pitchFamily="49" charset="0"/>
                <a:cs typeface="Courier New" panose="02070309020205020404" pitchFamily="49" charset="0"/>
              </a:rPr>
              <a:t>app</a:t>
            </a:r>
            <a:r>
              <a:rPr lang="en-US" sz="2400" dirty="0"/>
              <a:t>, of type </a:t>
            </a:r>
            <a:r>
              <a:rPr lang="en-US" sz="2400" b="1" dirty="0">
                <a:solidFill>
                  <a:srgbClr val="002060"/>
                </a:solidFill>
                <a:latin typeface="Courier New" panose="02070309020205020404" pitchFamily="49" charset="0"/>
                <a:cs typeface="Courier New" panose="02070309020205020404" pitchFamily="49" charset="0"/>
              </a:rPr>
              <a:t>Application</a:t>
            </a:r>
          </a:p>
          <a:p>
            <a:pPr marL="457200" indent="-457200">
              <a:buFont typeface="Wingdings" panose="05000000000000000000" pitchFamily="2" charset="2"/>
              <a:buChar char="§"/>
            </a:pPr>
            <a:r>
              <a:rPr lang="en-US" sz="2400" dirty="0"/>
              <a:t>The </a:t>
            </a:r>
            <a:r>
              <a:rPr lang="en-US" sz="2400" dirty="0" err="1">
                <a:solidFill>
                  <a:srgbClr val="7030A0"/>
                </a:solidFill>
                <a:latin typeface="Courier New" panose="02070309020205020404" pitchFamily="49" charset="0"/>
                <a:cs typeface="Courier New" panose="02070309020205020404" pitchFamily="49" charset="0"/>
              </a:rPr>
              <a:t>tryToReachGoal</a:t>
            </a:r>
            <a:r>
              <a:rPr lang="en-US" sz="2400" dirty="0"/>
              <a:t> method:</a:t>
            </a:r>
          </a:p>
          <a:p>
            <a:pPr marL="749808" lvl="1" indent="-457200">
              <a:buFont typeface="Wingdings" panose="05000000000000000000" pitchFamily="2" charset="2"/>
              <a:buChar char="§"/>
            </a:pPr>
            <a:r>
              <a:rPr lang="en-US" sz="2000" dirty="0">
                <a:cs typeface="Courier New" panose="02070309020205020404" pitchFamily="49" charset="0"/>
              </a:rPr>
              <a:t>First construct an iterator from </a:t>
            </a:r>
            <a:r>
              <a:rPr lang="en-US" sz="2000" b="1" dirty="0">
                <a:solidFill>
                  <a:srgbClr val="002060"/>
                </a:solidFill>
                <a:latin typeface="Courier New" panose="02070309020205020404" pitchFamily="49" charset="0"/>
                <a:cs typeface="Courier New" panose="02070309020205020404" pitchFamily="49" charset="0"/>
              </a:rPr>
              <a:t>pos</a:t>
            </a:r>
            <a:r>
              <a:rPr lang="en-US" sz="2000" dirty="0">
                <a:cs typeface="Courier New" panose="02070309020205020404" pitchFamily="49" charset="0"/>
              </a:rPr>
              <a:t> that generates all the positions immediately accessible from </a:t>
            </a:r>
            <a:r>
              <a:rPr lang="en-US" sz="2000" b="1" dirty="0">
                <a:solidFill>
                  <a:srgbClr val="002060"/>
                </a:solidFill>
                <a:latin typeface="Courier New" panose="02070309020205020404" pitchFamily="49" charset="0"/>
                <a:cs typeface="Courier New" panose="02070309020205020404" pitchFamily="49" charset="0"/>
              </a:rPr>
              <a:t>pos</a:t>
            </a:r>
          </a:p>
          <a:p>
            <a:pPr marL="749808" lvl="1" indent="-457200">
              <a:buFont typeface="Wingdings" panose="05000000000000000000" pitchFamily="2" charset="2"/>
              <a:buChar char="§"/>
            </a:pPr>
            <a:r>
              <a:rPr lang="en-US" sz="2000" dirty="0">
                <a:cs typeface="Courier New" panose="02070309020205020404" pitchFamily="49" charset="0"/>
              </a:rPr>
              <a:t>Then loop until success has been achieved or no more iterations are possible</a:t>
            </a:r>
          </a:p>
        </p:txBody>
      </p:sp>
    </p:spTree>
    <p:extLst>
      <p:ext uri="{BB962C8B-B14F-4D97-AF65-F5344CB8AC3E}">
        <p14:creationId xmlns:p14="http://schemas.microsoft.com/office/powerpoint/2010/main" val="259400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70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70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70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2707">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707">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707">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uiExpand="1" build="p"/>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dirty="0"/>
              <a:t>Trying to find the goal</a:t>
            </a:r>
            <a:endParaRPr lang="en-US" altLang="en-US" dirty="0">
              <a:solidFill>
                <a:schemeClr val="bg1">
                  <a:lumMod val="50000"/>
                </a:schemeClr>
              </a:solidFill>
            </a:endParaRP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type="body" idx="1"/>
          </p:nvPr>
        </p:nvSpPr>
        <p:spPr>
          <a:xfrm>
            <a:off x="1097280" y="2054267"/>
            <a:ext cx="10211696" cy="4252403"/>
          </a:xfrm>
        </p:spPr>
        <p:txBody>
          <a:bodyPr>
            <a:normAutofit/>
          </a:bodyPr>
          <a:lstStyle/>
          <a:p>
            <a:pPr marL="457200" indent="-457200">
              <a:buFont typeface="Wingdings" panose="05000000000000000000" pitchFamily="2" charset="2"/>
              <a:buChar char="§"/>
            </a:pPr>
            <a:r>
              <a:rPr lang="en-US" sz="2400" dirty="0"/>
              <a:t>Each loop iteration considers several possibilities for the new position </a:t>
            </a:r>
            <a:r>
              <a:rPr lang="en-US" b="1" dirty="0">
                <a:solidFill>
                  <a:srgbClr val="002060"/>
                </a:solidFill>
                <a:latin typeface="Courier New" panose="02070309020205020404" pitchFamily="49" charset="0"/>
                <a:cs typeface="Courier New" panose="02070309020205020404" pitchFamily="49" charset="0"/>
              </a:rPr>
              <a:t>pos</a:t>
            </a:r>
            <a:r>
              <a:rPr lang="en-US" sz="2400" dirty="0"/>
              <a:t> generated by the iterator:</a:t>
            </a:r>
          </a:p>
          <a:p>
            <a:pPr marL="749808" lvl="1" indent="-457200">
              <a:buFont typeface="+mj-lt"/>
              <a:buAutoNum type="arabicPeriod"/>
            </a:pPr>
            <a:r>
              <a:rPr lang="en-US" sz="2000">
                <a:solidFill>
                  <a:srgbClr val="002060"/>
                </a:solidFill>
                <a:latin typeface="Courier New" panose="02070309020205020404" pitchFamily="49" charset="0"/>
                <a:cs typeface="Courier New" panose="02070309020205020404" pitchFamily="49" charset="0"/>
              </a:rPr>
              <a:t> </a:t>
            </a:r>
            <a:r>
              <a:rPr lang="en-US" sz="2000" b="1">
                <a:solidFill>
                  <a:srgbClr val="002060"/>
                </a:solidFill>
                <a:latin typeface="Courier New" panose="02070309020205020404" pitchFamily="49" charset="0"/>
                <a:cs typeface="Courier New" panose="02070309020205020404" pitchFamily="49" charset="0"/>
              </a:rPr>
              <a:t>pos</a:t>
            </a:r>
            <a:r>
              <a:rPr lang="en-US" sz="2400"/>
              <a:t> </a:t>
            </a:r>
            <a:r>
              <a:rPr lang="en-US" sz="2400" dirty="0"/>
              <a:t>is a goal! Return true.</a:t>
            </a:r>
          </a:p>
          <a:p>
            <a:pPr marL="749808" lvl="1" indent="-457200">
              <a:buFont typeface="+mj-lt"/>
              <a:buAutoNum type="arabicPeriod"/>
            </a:pPr>
            <a:r>
              <a:rPr lang="en-US" sz="2000">
                <a:solidFill>
                  <a:srgbClr val="002060"/>
                </a:solidFill>
                <a:latin typeface="Courier New" panose="02070309020205020404" pitchFamily="49" charset="0"/>
                <a:cs typeface="Courier New" panose="02070309020205020404" pitchFamily="49" charset="0"/>
              </a:rPr>
              <a:t> </a:t>
            </a:r>
            <a:r>
              <a:rPr lang="en-US" sz="2000" b="1">
                <a:solidFill>
                  <a:srgbClr val="002060"/>
                </a:solidFill>
                <a:latin typeface="Courier New" panose="02070309020205020404" pitchFamily="49" charset="0"/>
                <a:cs typeface="Courier New" panose="02070309020205020404" pitchFamily="49" charset="0"/>
              </a:rPr>
              <a:t>pos</a:t>
            </a:r>
            <a:r>
              <a:rPr lang="en-US" sz="2400"/>
              <a:t> </a:t>
            </a:r>
            <a:r>
              <a:rPr lang="en-US" sz="2400" dirty="0"/>
              <a:t>might be on the path to a goal</a:t>
            </a:r>
          </a:p>
          <a:p>
            <a:pPr marL="932688" lvl="2" indent="-457200"/>
            <a:r>
              <a:rPr lang="en-US" sz="2000" dirty="0"/>
              <a:t>Mark </a:t>
            </a:r>
            <a:r>
              <a:rPr lang="en-US" sz="2000" b="1" dirty="0">
                <a:solidFill>
                  <a:srgbClr val="002060"/>
                </a:solidFill>
                <a:latin typeface="Courier New" panose="02070309020205020404" pitchFamily="49" charset="0"/>
                <a:cs typeface="Courier New" panose="02070309020205020404" pitchFamily="49" charset="0"/>
              </a:rPr>
              <a:t>pos</a:t>
            </a:r>
            <a:r>
              <a:rPr lang="en-US" sz="2000" dirty="0"/>
              <a:t> as having been visited</a:t>
            </a:r>
          </a:p>
          <a:p>
            <a:pPr marL="932688" lvl="2" indent="-457200"/>
            <a:r>
              <a:rPr lang="en-US" sz="2000" dirty="0"/>
              <a:t>See if a goal can be reached from the current value of </a:t>
            </a:r>
            <a:r>
              <a:rPr lang="en-US" sz="2000" b="1" dirty="0">
                <a:solidFill>
                  <a:srgbClr val="002060"/>
                </a:solidFill>
                <a:latin typeface="Courier New" panose="02070309020205020404" pitchFamily="49" charset="0"/>
                <a:cs typeface="Courier New" panose="02070309020205020404" pitchFamily="49" charset="0"/>
              </a:rPr>
              <a:t>pos</a:t>
            </a:r>
          </a:p>
          <a:p>
            <a:pPr marL="1115568" lvl="3" indent="-457200"/>
            <a:r>
              <a:rPr lang="en-US" sz="2000" dirty="0"/>
              <a:t>If yes, return true</a:t>
            </a:r>
          </a:p>
          <a:p>
            <a:pPr marL="1115568" lvl="3" indent="-457200"/>
            <a:r>
              <a:rPr lang="en-US" sz="2000" dirty="0"/>
              <a:t>Otherwise, mark </a:t>
            </a:r>
            <a:r>
              <a:rPr lang="en-US" sz="2000" b="1" dirty="0">
                <a:solidFill>
                  <a:srgbClr val="002060"/>
                </a:solidFill>
                <a:latin typeface="Courier New" panose="02070309020205020404" pitchFamily="49" charset="0"/>
                <a:cs typeface="Courier New" panose="02070309020205020404" pitchFamily="49" charset="0"/>
              </a:rPr>
              <a:t>pos</a:t>
            </a:r>
            <a:r>
              <a:rPr lang="en-US" sz="2000" dirty="0"/>
              <a:t> as a dead end; backtrack to the previous position and continue with the next value from the iterator</a:t>
            </a:r>
          </a:p>
          <a:p>
            <a:pPr marL="1115568" lvl="3" indent="-457200"/>
            <a:r>
              <a:rPr lang="en-US" sz="2000" dirty="0"/>
              <a:t>If the iterator is exhausted, return false.</a:t>
            </a:r>
          </a:p>
        </p:txBody>
      </p:sp>
    </p:spTree>
    <p:extLst>
      <p:ext uri="{BB962C8B-B14F-4D97-AF65-F5344CB8AC3E}">
        <p14:creationId xmlns:p14="http://schemas.microsoft.com/office/powerpoint/2010/main" val="260352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7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27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B85E8-6E37-4202-8B71-A3FA2AAB010C}"/>
              </a:ext>
            </a:extLst>
          </p:cNvPr>
          <p:cNvSpPr>
            <a:spLocks noGrp="1"/>
          </p:cNvSpPr>
          <p:nvPr>
            <p:ph type="title"/>
          </p:nvPr>
        </p:nvSpPr>
        <p:spPr>
          <a:xfrm>
            <a:off x="643468" y="643467"/>
            <a:ext cx="3073550" cy="5126203"/>
          </a:xfrm>
        </p:spPr>
        <p:txBody>
          <a:bodyPr anchor="ctr">
            <a:normAutofit/>
          </a:bodyPr>
          <a:lstStyle/>
          <a:p>
            <a:pPr algn="r"/>
            <a:r>
              <a:rPr lang="en-US" dirty="0"/>
              <a:t>This</a:t>
            </a:r>
            <a:br>
              <a:rPr lang="en-US" dirty="0"/>
            </a:br>
            <a:r>
              <a:rPr lang="en-US" dirty="0"/>
              <a:t>is</a:t>
            </a:r>
            <a:br>
              <a:rPr lang="en-US" dirty="0"/>
            </a:br>
            <a:r>
              <a:rPr lang="en-US" dirty="0"/>
              <a:t>clever</a:t>
            </a:r>
            <a:br>
              <a:rPr lang="en-US" dirty="0"/>
            </a:br>
            <a:r>
              <a:rPr lang="en-US" dirty="0"/>
              <a:t>in</a:t>
            </a:r>
            <a:br>
              <a:rPr lang="en-US" dirty="0"/>
            </a:br>
            <a:r>
              <a:rPr lang="en-US" dirty="0"/>
              <a:t>its</a:t>
            </a:r>
            <a:br>
              <a:rPr lang="en-US" dirty="0"/>
            </a:br>
            <a:r>
              <a:rPr lang="en-US" dirty="0"/>
              <a:t>simplicity</a:t>
            </a:r>
            <a:br>
              <a:rPr lang="en-US" dirty="0"/>
            </a:br>
            <a:r>
              <a:rPr lang="en-US" dirty="0"/>
              <a:t>!!!</a:t>
            </a: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idx="1"/>
          </p:nvPr>
        </p:nvSpPr>
        <p:spPr>
          <a:xfrm>
            <a:off x="4363785" y="538197"/>
            <a:ext cx="7671331" cy="5739927"/>
          </a:xfrm>
        </p:spPr>
        <p:txBody>
          <a:bodyPr anchor="ctr">
            <a:normAutofit/>
          </a:bodyPr>
          <a:lstStyle/>
          <a:p>
            <a:pPr marL="0" indent="0">
              <a:lnSpc>
                <a:spcPct val="100000"/>
              </a:lnSpc>
              <a:spcBef>
                <a:spcPts val="0"/>
              </a:spcBef>
              <a:spcAft>
                <a:spcPts val="0"/>
              </a:spcAft>
              <a:buNone/>
            </a:pPr>
            <a:r>
              <a:rPr lang="en-US" b="1" dirty="0">
                <a:solidFill>
                  <a:schemeClr val="accent1"/>
                </a:solidFill>
                <a:latin typeface="Courier New" panose="02070309020205020404" pitchFamily="49" charset="0"/>
                <a:cs typeface="Courier New" panose="02070309020205020404" pitchFamily="49" charset="0"/>
              </a:rPr>
              <a:t>public</a:t>
            </a:r>
            <a:r>
              <a:rPr lang="en-US" b="1" dirty="0">
                <a:latin typeface="Courier New" panose="02070309020205020404" pitchFamily="49" charset="0"/>
                <a:cs typeface="Courier New" panose="02070309020205020404" pitchFamily="49" charset="0"/>
              </a:rPr>
              <a:t> </a:t>
            </a:r>
            <a:r>
              <a:rPr lang="en-US" b="1" dirty="0" err="1">
                <a:solidFill>
                  <a:schemeClr val="accent1"/>
                </a:solidFill>
                <a:latin typeface="Courier New" panose="02070309020205020404" pitchFamily="49" charset="0"/>
                <a:cs typeface="Courier New" panose="02070309020205020404" pitchFamily="49" charset="0"/>
              </a:rPr>
              <a:t>boolean</a:t>
            </a:r>
            <a:r>
              <a:rPr lang="en-US" b="1" dirty="0">
                <a:latin typeface="Courier New" panose="02070309020205020404" pitchFamily="49" charset="0"/>
                <a:cs typeface="Courier New" panose="02070309020205020404" pitchFamily="49" charset="0"/>
              </a:rPr>
              <a:t> </a:t>
            </a:r>
            <a:r>
              <a:rPr lang="en-US" b="1" dirty="0" err="1">
                <a:solidFill>
                  <a:srgbClr val="0070C0"/>
                </a:solidFill>
                <a:latin typeface="Courier New" panose="02070309020205020404" pitchFamily="49" charset="0"/>
                <a:cs typeface="Courier New" panose="02070309020205020404" pitchFamily="49" charset="0"/>
              </a:rPr>
              <a:t>tryToReachGoal</a:t>
            </a:r>
            <a:r>
              <a:rPr lang="en-US" b="1" dirty="0">
                <a:latin typeface="Courier New" panose="02070309020205020404" pitchFamily="49" charset="0"/>
                <a:cs typeface="Courier New" panose="02070309020205020404" pitchFamily="49" charset="0"/>
              </a:rPr>
              <a:t> (Position pos) {</a:t>
            </a:r>
          </a:p>
          <a:p>
            <a:pPr marL="0" indent="0">
              <a:lnSpc>
                <a:spcPct val="100000"/>
              </a:lnSpc>
              <a:spcBef>
                <a:spcPts val="0"/>
              </a:spcBef>
              <a:spcAft>
                <a:spcPts val="0"/>
              </a:spcAft>
              <a:buNone/>
            </a:pPr>
            <a:r>
              <a:rPr lang="en-US" b="1" dirty="0">
                <a:latin typeface="Courier New" panose="02070309020205020404" pitchFamily="49" charset="0"/>
                <a:cs typeface="Courier New" panose="02070309020205020404" pitchFamily="49" charset="0"/>
              </a:rPr>
              <a:t>    </a:t>
            </a:r>
            <a:r>
              <a:rPr lang="en-US" b="1" dirty="0" err="1">
                <a:solidFill>
                  <a:schemeClr val="accent1"/>
                </a:solidFill>
                <a:latin typeface="Courier New" panose="02070309020205020404" pitchFamily="49" charset="0"/>
                <a:cs typeface="Courier New" panose="02070309020205020404" pitchFamily="49" charset="0"/>
              </a:rPr>
              <a:t>boolean</a:t>
            </a:r>
            <a:r>
              <a:rPr lang="en-US" b="1" dirty="0">
                <a:latin typeface="Courier New" panose="02070309020205020404" pitchFamily="49" charset="0"/>
                <a:cs typeface="Courier New" panose="02070309020205020404" pitchFamily="49" charset="0"/>
              </a:rPr>
              <a:t> success = </a:t>
            </a:r>
            <a:r>
              <a:rPr lang="en-US" b="1" dirty="0">
                <a:solidFill>
                  <a:schemeClr val="accent1"/>
                </a:solidFill>
                <a:latin typeface="Courier New" panose="02070309020205020404" pitchFamily="49" charset="0"/>
                <a:cs typeface="Courier New" panose="02070309020205020404" pitchFamily="49" charset="0"/>
              </a:rPr>
              <a:t>false</a:t>
            </a:r>
            <a:r>
              <a:rPr lang="en-US" b="1" dirty="0">
                <a:latin typeface="Courier New" panose="02070309020205020404" pitchFamily="49" charset="0"/>
                <a:cs typeface="Courier New" panose="02070309020205020404" pitchFamily="49" charset="0"/>
              </a:rPr>
              <a:t>;</a:t>
            </a:r>
          </a:p>
          <a:p>
            <a:pPr marL="0" indent="0">
              <a:lnSpc>
                <a:spcPct val="100000"/>
              </a:lnSpc>
              <a:spcBef>
                <a:spcPts val="0"/>
              </a:spcBef>
              <a:spcAft>
                <a:spcPts val="0"/>
              </a:spcAft>
              <a:buNone/>
            </a:pPr>
            <a:r>
              <a:rPr lang="en-US" b="1" dirty="0">
                <a:latin typeface="Courier New" panose="02070309020205020404" pitchFamily="49" charset="0"/>
                <a:cs typeface="Courier New" panose="02070309020205020404" pitchFamily="49" charset="0"/>
              </a:rPr>
              <a:t>    Iterator&lt;Position&gt; </a:t>
            </a:r>
            <a:r>
              <a:rPr lang="en-US" b="1" dirty="0" err="1">
                <a:latin typeface="Courier New" panose="02070309020205020404" pitchFamily="49" charset="0"/>
                <a:cs typeface="Courier New" panose="02070309020205020404" pitchFamily="49" charset="0"/>
              </a:rPr>
              <a:t>itr</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app.iterator</a:t>
            </a:r>
            <a:r>
              <a:rPr lang="en-US" b="1" dirty="0">
                <a:latin typeface="Courier New" panose="02070309020205020404" pitchFamily="49" charset="0"/>
                <a:cs typeface="Courier New" panose="02070309020205020404" pitchFamily="49" charset="0"/>
              </a:rPr>
              <a:t> (pos);</a:t>
            </a:r>
          </a:p>
          <a:p>
            <a:pPr marL="0" indent="0">
              <a:lnSpc>
                <a:spcPct val="100000"/>
              </a:lnSpc>
              <a:spcBef>
                <a:spcPts val="0"/>
              </a:spcBef>
              <a:spcAft>
                <a:spcPts val="0"/>
              </a:spcAft>
              <a:buNone/>
            </a:pP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while</a:t>
            </a:r>
            <a:r>
              <a:rPr lang="en-US" b="1" dirty="0">
                <a:latin typeface="Courier New" panose="02070309020205020404" pitchFamily="49" charset="0"/>
                <a:cs typeface="Courier New" panose="02070309020205020404" pitchFamily="49" charset="0"/>
              </a:rPr>
              <a:t> (!success &amp;&amp; </a:t>
            </a:r>
            <a:r>
              <a:rPr lang="en-US" b="1" dirty="0" err="1">
                <a:latin typeface="Courier New" panose="02070309020205020404" pitchFamily="49" charset="0"/>
                <a:cs typeface="Courier New" panose="02070309020205020404" pitchFamily="49" charset="0"/>
              </a:rPr>
              <a:t>itr.hasNext</a:t>
            </a:r>
            <a:r>
              <a:rPr lang="en-US" b="1" dirty="0">
                <a:latin typeface="Courier New" panose="02070309020205020404" pitchFamily="49" charset="0"/>
                <a:cs typeface="Courier New" panose="02070309020205020404" pitchFamily="49" charset="0"/>
              </a:rPr>
              <a:t>()) {</a:t>
            </a:r>
          </a:p>
          <a:p>
            <a:pPr marL="0" indent="0">
              <a:lnSpc>
                <a:spcPct val="100000"/>
              </a:lnSpc>
              <a:spcBef>
                <a:spcPts val="0"/>
              </a:spcBef>
              <a:spcAft>
                <a:spcPts val="0"/>
              </a:spcAft>
              <a:buNone/>
            </a:pPr>
            <a:r>
              <a:rPr lang="en-US" b="1" dirty="0">
                <a:latin typeface="Courier New" panose="02070309020205020404" pitchFamily="49" charset="0"/>
                <a:cs typeface="Courier New" panose="02070309020205020404" pitchFamily="49" charset="0"/>
              </a:rPr>
              <a:t>        pos = </a:t>
            </a:r>
            <a:r>
              <a:rPr lang="en-US" b="1" dirty="0" err="1">
                <a:latin typeface="Courier New" panose="02070309020205020404" pitchFamily="49" charset="0"/>
                <a:cs typeface="Courier New" panose="02070309020205020404" pitchFamily="49" charset="0"/>
              </a:rPr>
              <a:t>itr.next</a:t>
            </a:r>
            <a:r>
              <a:rPr lang="en-US" b="1" dirty="0">
                <a:latin typeface="Courier New" panose="02070309020205020404" pitchFamily="49" charset="0"/>
                <a:cs typeface="Courier New" panose="02070309020205020404" pitchFamily="49" charset="0"/>
              </a:rPr>
              <a:t>();</a:t>
            </a:r>
          </a:p>
          <a:p>
            <a:pPr marL="0" indent="0">
              <a:lnSpc>
                <a:spcPct val="100000"/>
              </a:lnSpc>
              <a:spcBef>
                <a:spcPts val="0"/>
              </a:spcBef>
              <a:spcAft>
                <a:spcPts val="0"/>
              </a:spcAft>
              <a:buNone/>
            </a:pP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if</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app.isOK</a:t>
            </a:r>
            <a:r>
              <a:rPr lang="en-US" b="1" dirty="0">
                <a:latin typeface="Courier New" panose="02070309020205020404" pitchFamily="49" charset="0"/>
                <a:cs typeface="Courier New" panose="02070309020205020404" pitchFamily="49" charset="0"/>
              </a:rPr>
              <a:t> (pos)) {</a:t>
            </a:r>
          </a:p>
          <a:p>
            <a:pPr marL="0" indent="0">
              <a:lnSpc>
                <a:spcPct val="100000"/>
              </a:lnSpc>
              <a:spcBef>
                <a:spcPts val="0"/>
              </a:spcBef>
              <a:spcAft>
                <a:spcPts val="0"/>
              </a:spcAft>
              <a:buNone/>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app.markAsPossible</a:t>
            </a:r>
            <a:r>
              <a:rPr lang="en-US" b="1" dirty="0">
                <a:latin typeface="Courier New" panose="02070309020205020404" pitchFamily="49" charset="0"/>
                <a:cs typeface="Courier New" panose="02070309020205020404" pitchFamily="49" charset="0"/>
              </a:rPr>
              <a:t> (pos);</a:t>
            </a:r>
          </a:p>
          <a:p>
            <a:pPr marL="0" indent="0">
              <a:lnSpc>
                <a:spcPct val="100000"/>
              </a:lnSpc>
              <a:spcBef>
                <a:spcPts val="0"/>
              </a:spcBef>
              <a:spcAft>
                <a:spcPts val="0"/>
              </a:spcAft>
              <a:buNone/>
            </a:pP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if</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app.isGoal</a:t>
            </a:r>
            <a:r>
              <a:rPr lang="en-US" b="1" dirty="0">
                <a:latin typeface="Courier New" panose="02070309020205020404" pitchFamily="49" charset="0"/>
                <a:cs typeface="Courier New" panose="02070309020205020404" pitchFamily="49" charset="0"/>
              </a:rPr>
              <a:t> (pos))</a:t>
            </a:r>
          </a:p>
          <a:p>
            <a:pPr marL="0" indent="0">
              <a:lnSpc>
                <a:spcPct val="100000"/>
              </a:lnSpc>
              <a:spcBef>
                <a:spcPts val="0"/>
              </a:spcBef>
              <a:spcAft>
                <a:spcPts val="0"/>
              </a:spcAft>
              <a:buNone/>
            </a:pPr>
            <a:r>
              <a:rPr lang="en-US" b="1" dirty="0">
                <a:latin typeface="Courier New" panose="02070309020205020404" pitchFamily="49" charset="0"/>
                <a:cs typeface="Courier New" panose="02070309020205020404" pitchFamily="49" charset="0"/>
              </a:rPr>
              <a:t>                success = </a:t>
            </a:r>
            <a:r>
              <a:rPr lang="en-US" b="1" dirty="0">
                <a:solidFill>
                  <a:schemeClr val="accent1"/>
                </a:solidFill>
                <a:latin typeface="Courier New" panose="02070309020205020404" pitchFamily="49" charset="0"/>
                <a:cs typeface="Courier New" panose="02070309020205020404" pitchFamily="49" charset="0"/>
              </a:rPr>
              <a:t>true</a:t>
            </a:r>
            <a:r>
              <a:rPr lang="en-US" b="1" dirty="0">
                <a:latin typeface="Courier New" panose="02070309020205020404" pitchFamily="49" charset="0"/>
                <a:cs typeface="Courier New" panose="02070309020205020404" pitchFamily="49" charset="0"/>
              </a:rPr>
              <a:t>;</a:t>
            </a:r>
          </a:p>
          <a:p>
            <a:pPr marL="0" indent="0">
              <a:lnSpc>
                <a:spcPct val="100000"/>
              </a:lnSpc>
              <a:spcBef>
                <a:spcPts val="0"/>
              </a:spcBef>
              <a:spcAft>
                <a:spcPts val="0"/>
              </a:spcAft>
              <a:buNone/>
            </a:pP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else</a:t>
            </a:r>
            <a:r>
              <a:rPr lang="en-US" b="1" dirty="0">
                <a:latin typeface="Courier New" panose="02070309020205020404" pitchFamily="49" charset="0"/>
                <a:cs typeface="Courier New" panose="02070309020205020404" pitchFamily="49" charset="0"/>
              </a:rPr>
              <a:t> {</a:t>
            </a:r>
          </a:p>
          <a:p>
            <a:pPr marL="0" indent="0">
              <a:lnSpc>
                <a:spcPct val="100000"/>
              </a:lnSpc>
              <a:spcBef>
                <a:spcPts val="0"/>
              </a:spcBef>
              <a:spcAft>
                <a:spcPts val="0"/>
              </a:spcAft>
              <a:buNone/>
            </a:pPr>
            <a:r>
              <a:rPr lang="en-US" b="1" dirty="0">
                <a:latin typeface="Courier New" panose="02070309020205020404" pitchFamily="49" charset="0"/>
                <a:cs typeface="Courier New" panose="02070309020205020404" pitchFamily="49" charset="0"/>
              </a:rPr>
              <a:t>                success = </a:t>
            </a:r>
            <a:r>
              <a:rPr lang="en-US" b="1" dirty="0" err="1">
                <a:latin typeface="Courier New" panose="02070309020205020404" pitchFamily="49" charset="0"/>
                <a:cs typeface="Courier New" panose="02070309020205020404" pitchFamily="49" charset="0"/>
              </a:rPr>
              <a:t>tryToReachGoal</a:t>
            </a:r>
            <a:r>
              <a:rPr lang="en-US" b="1" dirty="0">
                <a:latin typeface="Courier New" panose="02070309020205020404" pitchFamily="49" charset="0"/>
                <a:cs typeface="Courier New" panose="02070309020205020404" pitchFamily="49" charset="0"/>
              </a:rPr>
              <a:t> (pos);</a:t>
            </a:r>
          </a:p>
          <a:p>
            <a:pPr marL="0" indent="0">
              <a:lnSpc>
                <a:spcPct val="100000"/>
              </a:lnSpc>
              <a:spcBef>
                <a:spcPts val="0"/>
              </a:spcBef>
              <a:spcAft>
                <a:spcPts val="0"/>
              </a:spcAft>
              <a:buNone/>
            </a:pP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if</a:t>
            </a:r>
            <a:r>
              <a:rPr lang="en-US" b="1" dirty="0">
                <a:latin typeface="Courier New" panose="02070309020205020404" pitchFamily="49" charset="0"/>
                <a:cs typeface="Courier New" panose="02070309020205020404" pitchFamily="49" charset="0"/>
              </a:rPr>
              <a:t> (!success)</a:t>
            </a:r>
          </a:p>
          <a:p>
            <a:pPr marL="0" indent="0">
              <a:lnSpc>
                <a:spcPct val="100000"/>
              </a:lnSpc>
              <a:spcBef>
                <a:spcPts val="0"/>
              </a:spcBef>
              <a:spcAft>
                <a:spcPts val="0"/>
              </a:spcAft>
              <a:buNone/>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app.markAsDeadEnd</a:t>
            </a:r>
            <a:r>
              <a:rPr lang="en-US" b="1" dirty="0">
                <a:latin typeface="Courier New" panose="02070309020205020404" pitchFamily="49" charset="0"/>
                <a:cs typeface="Courier New" panose="02070309020205020404" pitchFamily="49" charset="0"/>
              </a:rPr>
              <a:t> (pos);</a:t>
            </a:r>
          </a:p>
          <a:p>
            <a:pPr marL="0" indent="0">
              <a:lnSpc>
                <a:spcPct val="100000"/>
              </a:lnSpc>
              <a:spcBef>
                <a:spcPts val="0"/>
              </a:spcBef>
              <a:spcAft>
                <a:spcPts val="0"/>
              </a:spcAft>
              <a:buNone/>
            </a:pPr>
            <a:r>
              <a:rPr lang="en-US" b="1" dirty="0">
                <a:latin typeface="Courier New" panose="02070309020205020404" pitchFamily="49" charset="0"/>
                <a:cs typeface="Courier New" panose="02070309020205020404" pitchFamily="49" charset="0"/>
              </a:rPr>
              <a:t>            } // goal not yet reached</a:t>
            </a:r>
          </a:p>
          <a:p>
            <a:pPr marL="0" indent="0">
              <a:lnSpc>
                <a:spcPct val="100000"/>
              </a:lnSpc>
              <a:spcBef>
                <a:spcPts val="0"/>
              </a:spcBef>
              <a:spcAft>
                <a:spcPts val="0"/>
              </a:spcAft>
              <a:buNone/>
            </a:pPr>
            <a:r>
              <a:rPr lang="en-US" b="1" dirty="0">
                <a:latin typeface="Courier New" panose="02070309020205020404" pitchFamily="49" charset="0"/>
                <a:cs typeface="Courier New" panose="02070309020205020404" pitchFamily="49" charset="0"/>
              </a:rPr>
              <a:t>        } // a legal, not-dead-end position</a:t>
            </a:r>
          </a:p>
          <a:p>
            <a:pPr marL="0" indent="0">
              <a:lnSpc>
                <a:spcPct val="100000"/>
              </a:lnSpc>
              <a:spcBef>
                <a:spcPts val="0"/>
              </a:spcBef>
              <a:spcAft>
                <a:spcPts val="0"/>
              </a:spcAft>
              <a:buNone/>
            </a:pPr>
            <a:r>
              <a:rPr lang="en-US" b="1" dirty="0">
                <a:latin typeface="Courier New" panose="02070309020205020404" pitchFamily="49" charset="0"/>
                <a:cs typeface="Courier New" panose="02070309020205020404" pitchFamily="49" charset="0"/>
              </a:rPr>
              <a:t>    }</a:t>
            </a:r>
          </a:p>
          <a:p>
            <a:pPr marL="0" indent="0">
              <a:lnSpc>
                <a:spcPct val="100000"/>
              </a:lnSpc>
              <a:spcBef>
                <a:spcPts val="0"/>
              </a:spcBef>
              <a:spcAft>
                <a:spcPts val="0"/>
              </a:spcAft>
              <a:buNone/>
            </a:pP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return</a:t>
            </a:r>
            <a:r>
              <a:rPr lang="en-US" b="1" dirty="0">
                <a:latin typeface="Courier New" panose="02070309020205020404" pitchFamily="49" charset="0"/>
                <a:cs typeface="Courier New" panose="02070309020205020404" pitchFamily="49" charset="0"/>
              </a:rPr>
              <a:t> success;</a:t>
            </a:r>
          </a:p>
          <a:p>
            <a:pPr marL="0" indent="0">
              <a:lnSpc>
                <a:spcPct val="100000"/>
              </a:lnSpc>
              <a:spcBef>
                <a:spcPts val="0"/>
              </a:spcBef>
              <a:spcAft>
                <a:spcPts val="0"/>
              </a:spcAft>
              <a:buNone/>
            </a:pPr>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25335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0" fill="hold"/>
                                        <p:tgtEl>
                                          <p:spTgt spid="4"/>
                                        </p:tgtEl>
                                        <p:attrNameLst>
                                          <p:attrName>ppt_x</p:attrName>
                                        </p:attrNameLst>
                                      </p:cBhvr>
                                      <p:tavLst>
                                        <p:tav tm="0">
                                          <p:val>
                                            <p:strVal val="#ppt_x"/>
                                          </p:val>
                                        </p:tav>
                                        <p:tav tm="100000">
                                          <p:val>
                                            <p:strVal val="#ppt_x"/>
                                          </p:val>
                                        </p:tav>
                                      </p:tavLst>
                                    </p:anim>
                                    <p:anim calcmode="lin" valueType="num">
                                      <p:cBhvr>
                                        <p:cTn id="8" dur="15000" fill="hold"/>
                                        <p:tgtEl>
                                          <p:spTgt spid="4"/>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dirty="0"/>
              <a:t>Amazing!</a:t>
            </a:r>
            <a:endParaRPr lang="en-US" altLang="en-US" dirty="0">
              <a:solidFill>
                <a:schemeClr val="bg1">
                  <a:lumMod val="50000"/>
                </a:schemeClr>
              </a:solidFill>
            </a:endParaRP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sz="half" idx="1"/>
          </p:nvPr>
        </p:nvSpPr>
        <p:spPr/>
        <p:txBody>
          <a:bodyPr>
            <a:normAutofit/>
          </a:bodyPr>
          <a:lstStyle/>
          <a:p>
            <a:pPr marL="457200" indent="-457200">
              <a:buFont typeface="Wingdings" panose="05000000000000000000" pitchFamily="2" charset="2"/>
              <a:buChar char="§"/>
            </a:pPr>
            <a:r>
              <a:rPr lang="en-US" dirty="0"/>
              <a:t>Searching a maze can be performed by back-tracking</a:t>
            </a:r>
          </a:p>
          <a:p>
            <a:pPr marL="457200" indent="-457200">
              <a:buFont typeface="Wingdings" panose="05000000000000000000" pitchFamily="2" charset="2"/>
              <a:buChar char="§"/>
            </a:pPr>
            <a:r>
              <a:rPr lang="en-US" dirty="0"/>
              <a:t>Let's assume a rectangular grid in which each cell is either a wall or a corridor</a:t>
            </a:r>
          </a:p>
          <a:p>
            <a:pPr marL="457200" indent="-457200">
              <a:buFont typeface="Wingdings" panose="05000000000000000000" pitchFamily="2" charset="2"/>
              <a:buChar char="§"/>
            </a:pPr>
            <a:r>
              <a:rPr lang="en-US" dirty="0"/>
              <a:t>From any cell it is possible to move only into adjacent corridors to the north, south, east, or west</a:t>
            </a:r>
          </a:p>
          <a:p>
            <a:pPr marL="457200" indent="-457200">
              <a:buFont typeface="Wingdings" panose="05000000000000000000" pitchFamily="2" charset="2"/>
              <a:buChar char="§"/>
            </a:pPr>
            <a:r>
              <a:rPr lang="en-US" dirty="0"/>
              <a:t>Suppose the starting point is the upper left and the goal is the lower right</a:t>
            </a:r>
          </a:p>
          <a:p>
            <a:pPr marL="457200" indent="-457200">
              <a:buFont typeface="Wingdings" panose="05000000000000000000" pitchFamily="2" charset="2"/>
              <a:buChar char="§"/>
            </a:pPr>
            <a:endParaRPr lang="en-US" dirty="0"/>
          </a:p>
        </p:txBody>
      </p:sp>
      <p:pic>
        <p:nvPicPr>
          <p:cNvPr id="9" name="Content Placeholder 8">
            <a:extLst>
              <a:ext uri="{FF2B5EF4-FFF2-40B4-BE49-F238E27FC236}">
                <a16:creationId xmlns:a16="http://schemas.microsoft.com/office/drawing/2014/main" id="{57BEE6F7-6926-47E6-89D7-AE80D6511E3B}"/>
              </a:ext>
            </a:extLst>
          </p:cNvPr>
          <p:cNvPicPr>
            <a:picLocks noGrp="1" noChangeAspect="1"/>
          </p:cNvPicPr>
          <p:nvPr>
            <p:ph sz="half" idx="2"/>
          </p:nvPr>
        </p:nvPicPr>
        <p:blipFill>
          <a:blip r:embed="rId3"/>
          <a:stretch>
            <a:fillRect/>
          </a:stretch>
        </p:blipFill>
        <p:spPr>
          <a:xfrm>
            <a:off x="6726238" y="2120900"/>
            <a:ext cx="4219575" cy="2652806"/>
          </a:xfrm>
          <a:prstGeom prst="rect">
            <a:avLst/>
          </a:prstGeom>
        </p:spPr>
      </p:pic>
    </p:spTree>
    <p:extLst>
      <p:ext uri="{BB962C8B-B14F-4D97-AF65-F5344CB8AC3E}">
        <p14:creationId xmlns:p14="http://schemas.microsoft.com/office/powerpoint/2010/main" val="382831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dirty="0"/>
              <a:t>Amazing!</a:t>
            </a:r>
            <a:endParaRPr lang="en-US" altLang="en-US" dirty="0">
              <a:solidFill>
                <a:schemeClr val="bg1">
                  <a:lumMod val="50000"/>
                </a:schemeClr>
              </a:solidFill>
            </a:endParaRP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sz="half" idx="1"/>
          </p:nvPr>
        </p:nvSpPr>
        <p:spPr>
          <a:xfrm>
            <a:off x="1097279" y="2120900"/>
            <a:ext cx="5236285" cy="4172324"/>
          </a:xfrm>
        </p:spPr>
        <p:txBody>
          <a:bodyPr>
            <a:normAutofit fontScale="70000" lnSpcReduction="20000"/>
          </a:bodyPr>
          <a:lstStyle/>
          <a:p>
            <a:pPr marL="457200" indent="-457200">
              <a:lnSpc>
                <a:spcPct val="120000"/>
              </a:lnSpc>
              <a:buFont typeface="Wingdings" panose="05000000000000000000" pitchFamily="2" charset="2"/>
              <a:buChar char="§"/>
            </a:pPr>
            <a:r>
              <a:rPr lang="en-US" sz="2900" dirty="0"/>
              <a:t>What is a Position in this application?</a:t>
            </a:r>
          </a:p>
          <a:p>
            <a:pPr marL="685800" indent="0">
              <a:lnSpc>
                <a:spcPct val="120000"/>
              </a:lnSpc>
              <a:spcBef>
                <a:spcPts val="0"/>
              </a:spcBef>
              <a:spcAft>
                <a:spcPts val="0"/>
              </a:spcAft>
              <a:buNone/>
            </a:pPr>
            <a:r>
              <a:rPr lang="en-US" b="1" dirty="0">
                <a:solidFill>
                  <a:schemeClr val="accent1"/>
                </a:solidFill>
                <a:latin typeface="Courier New" panose="02070309020205020404" pitchFamily="49" charset="0"/>
                <a:cs typeface="Courier New" panose="02070309020205020404" pitchFamily="49" charset="0"/>
              </a:rPr>
              <a:t>public</a:t>
            </a: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class</a:t>
            </a:r>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Position</a:t>
            </a:r>
            <a:r>
              <a:rPr lang="en-US" b="1" dirty="0">
                <a:latin typeface="Courier New" panose="02070309020205020404" pitchFamily="49" charset="0"/>
                <a:cs typeface="Courier New" panose="02070309020205020404" pitchFamily="49" charset="0"/>
              </a:rPr>
              <a:t> {</a:t>
            </a:r>
          </a:p>
          <a:p>
            <a:pPr marL="685800" indent="0">
              <a:lnSpc>
                <a:spcPct val="120000"/>
              </a:lnSpc>
              <a:spcBef>
                <a:spcPts val="0"/>
              </a:spcBef>
              <a:spcAft>
                <a:spcPts val="0"/>
              </a:spcAft>
              <a:buNone/>
            </a:pP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protected</a:t>
            </a: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row, column;</a:t>
            </a:r>
          </a:p>
          <a:p>
            <a:pPr marL="685800" indent="0">
              <a:lnSpc>
                <a:spcPct val="120000"/>
              </a:lnSpc>
              <a:spcBef>
                <a:spcPts val="0"/>
              </a:spcBef>
              <a:spcAft>
                <a:spcPts val="0"/>
              </a:spcAft>
              <a:buNone/>
            </a:pP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Position</a:t>
            </a:r>
            <a:r>
              <a:rPr lang="en-US" b="1" dirty="0">
                <a:latin typeface="Courier New" panose="02070309020205020404" pitchFamily="49" charset="0"/>
                <a:cs typeface="Courier New" panose="02070309020205020404" pitchFamily="49" charset="0"/>
              </a:rPr>
              <a:t>() {</a:t>
            </a:r>
          </a:p>
          <a:p>
            <a:pPr marL="685800" indent="0">
              <a:lnSpc>
                <a:spcPct val="120000"/>
              </a:lnSpc>
              <a:spcBef>
                <a:spcPts val="0"/>
              </a:spcBef>
              <a:spcAft>
                <a:spcPts val="0"/>
              </a:spcAft>
              <a:buNone/>
            </a:pPr>
            <a:r>
              <a:rPr lang="en-US" b="1" dirty="0">
                <a:latin typeface="Courier New" panose="02070309020205020404" pitchFamily="49" charset="0"/>
                <a:cs typeface="Courier New" panose="02070309020205020404" pitchFamily="49" charset="0"/>
              </a:rPr>
              <a:t>      row = 0;</a:t>
            </a:r>
          </a:p>
          <a:p>
            <a:pPr marL="685800" indent="0">
              <a:lnSpc>
                <a:spcPct val="120000"/>
              </a:lnSpc>
              <a:spcBef>
                <a:spcPts val="0"/>
              </a:spcBef>
              <a:spcAft>
                <a:spcPts val="0"/>
              </a:spcAft>
              <a:buNone/>
            </a:pPr>
            <a:r>
              <a:rPr lang="en-US" b="1" dirty="0">
                <a:latin typeface="Courier New" panose="02070309020205020404" pitchFamily="49" charset="0"/>
                <a:cs typeface="Courier New" panose="02070309020205020404" pitchFamily="49" charset="0"/>
              </a:rPr>
              <a:t>      column = 0;</a:t>
            </a:r>
          </a:p>
          <a:p>
            <a:pPr marL="685800" indent="0">
              <a:lnSpc>
                <a:spcPct val="120000"/>
              </a:lnSpc>
              <a:spcBef>
                <a:spcPts val="0"/>
              </a:spcBef>
              <a:spcAft>
                <a:spcPts val="0"/>
              </a:spcAft>
              <a:buNone/>
            </a:pPr>
            <a:r>
              <a:rPr lang="en-US" b="1" dirty="0">
                <a:latin typeface="Courier New" panose="02070309020205020404" pitchFamily="49" charset="0"/>
                <a:cs typeface="Courier New" panose="02070309020205020404" pitchFamily="49" charset="0"/>
              </a:rPr>
              <a:t>   }</a:t>
            </a:r>
          </a:p>
          <a:p>
            <a:pPr marL="685800" indent="0">
              <a:lnSpc>
                <a:spcPct val="120000"/>
              </a:lnSpc>
              <a:spcBef>
                <a:spcPts val="0"/>
              </a:spcBef>
              <a:spcAft>
                <a:spcPts val="0"/>
              </a:spcAft>
              <a:buNone/>
            </a:pP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Position</a:t>
            </a: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row, </a:t>
            </a:r>
            <a:r>
              <a:rPr lang="en-US" b="1" dirty="0">
                <a:solidFill>
                  <a:schemeClr val="accent1"/>
                </a:solidFill>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column) {</a:t>
            </a:r>
          </a:p>
          <a:p>
            <a:pPr marL="685800" indent="0">
              <a:lnSpc>
                <a:spcPct val="120000"/>
              </a:lnSpc>
              <a:spcBef>
                <a:spcPts val="0"/>
              </a:spcBef>
              <a:spcAft>
                <a:spcPts val="0"/>
              </a:spcAft>
              <a:buNone/>
            </a:pPr>
            <a:r>
              <a:rPr lang="en-US" b="1" dirty="0">
                <a:latin typeface="Courier New" panose="02070309020205020404" pitchFamily="49" charset="0"/>
                <a:cs typeface="Courier New" panose="02070309020205020404" pitchFamily="49" charset="0"/>
              </a:rPr>
              <a:t>      </a:t>
            </a:r>
            <a:r>
              <a:rPr lang="en-US" b="1" dirty="0" err="1">
                <a:solidFill>
                  <a:schemeClr val="accent1"/>
                </a:solidFill>
                <a:latin typeface="Courier New" panose="02070309020205020404" pitchFamily="49" charset="0"/>
                <a:cs typeface="Courier New" panose="02070309020205020404" pitchFamily="49" charset="0"/>
              </a:rPr>
              <a:t>this</a:t>
            </a:r>
            <a:r>
              <a:rPr lang="en-US" b="1" dirty="0" err="1">
                <a:latin typeface="Courier New" panose="02070309020205020404" pitchFamily="49" charset="0"/>
                <a:cs typeface="Courier New" panose="02070309020205020404" pitchFamily="49" charset="0"/>
              </a:rPr>
              <a:t>.row</a:t>
            </a:r>
            <a:r>
              <a:rPr lang="en-US" b="1" dirty="0">
                <a:latin typeface="Courier New" panose="02070309020205020404" pitchFamily="49" charset="0"/>
                <a:cs typeface="Courier New" panose="02070309020205020404" pitchFamily="49" charset="0"/>
              </a:rPr>
              <a:t> = row;</a:t>
            </a:r>
          </a:p>
          <a:p>
            <a:pPr marL="685800" indent="0">
              <a:lnSpc>
                <a:spcPct val="120000"/>
              </a:lnSpc>
              <a:spcBef>
                <a:spcPts val="0"/>
              </a:spcBef>
              <a:spcAft>
                <a:spcPts val="0"/>
              </a:spcAft>
              <a:buNone/>
            </a:pPr>
            <a:r>
              <a:rPr lang="en-US" b="1" dirty="0">
                <a:latin typeface="Courier New" panose="02070309020205020404" pitchFamily="49" charset="0"/>
                <a:cs typeface="Courier New" panose="02070309020205020404" pitchFamily="49" charset="0"/>
              </a:rPr>
              <a:t>      </a:t>
            </a:r>
            <a:r>
              <a:rPr lang="en-US" b="1" dirty="0" err="1">
                <a:solidFill>
                  <a:schemeClr val="accent1"/>
                </a:solidFill>
                <a:latin typeface="Courier New" panose="02070309020205020404" pitchFamily="49" charset="0"/>
                <a:cs typeface="Courier New" panose="02070309020205020404" pitchFamily="49" charset="0"/>
              </a:rPr>
              <a:t>this</a:t>
            </a:r>
            <a:r>
              <a:rPr lang="en-US" b="1" dirty="0" err="1">
                <a:latin typeface="Courier New" panose="02070309020205020404" pitchFamily="49" charset="0"/>
                <a:cs typeface="Courier New" panose="02070309020205020404" pitchFamily="49" charset="0"/>
              </a:rPr>
              <a:t>.column</a:t>
            </a:r>
            <a:r>
              <a:rPr lang="en-US" b="1" dirty="0">
                <a:latin typeface="Courier New" panose="02070309020205020404" pitchFamily="49" charset="0"/>
                <a:cs typeface="Courier New" panose="02070309020205020404" pitchFamily="49" charset="0"/>
              </a:rPr>
              <a:t> = column;</a:t>
            </a:r>
          </a:p>
          <a:p>
            <a:pPr marL="685800" indent="0">
              <a:lnSpc>
                <a:spcPct val="120000"/>
              </a:lnSpc>
              <a:spcBef>
                <a:spcPts val="0"/>
              </a:spcBef>
              <a:spcAft>
                <a:spcPts val="0"/>
              </a:spcAft>
              <a:buNone/>
            </a:pPr>
            <a:r>
              <a:rPr lang="en-US" b="1" dirty="0">
                <a:latin typeface="Courier New" panose="02070309020205020404" pitchFamily="49" charset="0"/>
                <a:cs typeface="Courier New" panose="02070309020205020404" pitchFamily="49" charset="0"/>
              </a:rPr>
              <a:t>   }</a:t>
            </a:r>
          </a:p>
          <a:p>
            <a:pPr marL="685800" indent="0">
              <a:lnSpc>
                <a:spcPct val="120000"/>
              </a:lnSpc>
              <a:spcBef>
                <a:spcPts val="0"/>
              </a:spcBef>
              <a:spcAft>
                <a:spcPts val="0"/>
              </a:spcAft>
              <a:buNone/>
            </a:pP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solidFill>
                  <a:srgbClr val="7030A0"/>
                </a:solidFill>
                <a:latin typeface="Courier New" panose="02070309020205020404" pitchFamily="49" charset="0"/>
                <a:cs typeface="Courier New" panose="02070309020205020404" pitchFamily="49" charset="0"/>
              </a:rPr>
              <a:t>getRow</a:t>
            </a:r>
            <a:r>
              <a:rPr lang="en-US" b="1" dirty="0">
                <a:latin typeface="Courier New" panose="02070309020205020404" pitchFamily="49" charset="0"/>
                <a:cs typeface="Courier New" panose="02070309020205020404" pitchFamily="49" charset="0"/>
              </a:rPr>
              <a:t>() {</a:t>
            </a:r>
          </a:p>
          <a:p>
            <a:pPr marL="685800" indent="0">
              <a:lnSpc>
                <a:spcPct val="120000"/>
              </a:lnSpc>
              <a:spcBef>
                <a:spcPts val="0"/>
              </a:spcBef>
              <a:spcAft>
                <a:spcPts val="0"/>
              </a:spcAft>
              <a:buNone/>
            </a:pP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return</a:t>
            </a:r>
            <a:r>
              <a:rPr lang="en-US" b="1" dirty="0">
                <a:latin typeface="Courier New" panose="02070309020205020404" pitchFamily="49" charset="0"/>
                <a:cs typeface="Courier New" panose="02070309020205020404" pitchFamily="49" charset="0"/>
              </a:rPr>
              <a:t> row;</a:t>
            </a:r>
          </a:p>
          <a:p>
            <a:pPr marL="685800" indent="0">
              <a:lnSpc>
                <a:spcPct val="120000"/>
              </a:lnSpc>
              <a:spcBef>
                <a:spcPts val="0"/>
              </a:spcBef>
              <a:spcAft>
                <a:spcPts val="0"/>
              </a:spcAft>
              <a:buNone/>
            </a:pPr>
            <a:r>
              <a:rPr lang="en-US" b="1" dirty="0">
                <a:latin typeface="Courier New" panose="02070309020205020404" pitchFamily="49" charset="0"/>
                <a:cs typeface="Courier New" panose="02070309020205020404" pitchFamily="49" charset="0"/>
              </a:rPr>
              <a:t>   }</a:t>
            </a:r>
          </a:p>
          <a:p>
            <a:pPr marL="685800" indent="0">
              <a:lnSpc>
                <a:spcPct val="120000"/>
              </a:lnSpc>
              <a:spcBef>
                <a:spcPts val="0"/>
              </a:spcBef>
              <a:spcAft>
                <a:spcPts val="0"/>
              </a:spcAft>
              <a:buNone/>
            </a:pP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solidFill>
                  <a:srgbClr val="7030A0"/>
                </a:solidFill>
                <a:latin typeface="Courier New" panose="02070309020205020404" pitchFamily="49" charset="0"/>
                <a:cs typeface="Courier New" panose="02070309020205020404" pitchFamily="49" charset="0"/>
              </a:rPr>
              <a:t>getColumn</a:t>
            </a:r>
            <a:r>
              <a:rPr lang="en-US" b="1" dirty="0">
                <a:latin typeface="Courier New" panose="02070309020205020404" pitchFamily="49" charset="0"/>
                <a:cs typeface="Courier New" panose="02070309020205020404" pitchFamily="49" charset="0"/>
              </a:rPr>
              <a:t>() {</a:t>
            </a:r>
          </a:p>
          <a:p>
            <a:pPr marL="685800" indent="0">
              <a:lnSpc>
                <a:spcPct val="120000"/>
              </a:lnSpc>
              <a:spcBef>
                <a:spcPts val="0"/>
              </a:spcBef>
              <a:spcAft>
                <a:spcPts val="0"/>
              </a:spcAft>
              <a:buNone/>
            </a:pP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return</a:t>
            </a:r>
            <a:r>
              <a:rPr lang="en-US" b="1" dirty="0">
                <a:latin typeface="Courier New" panose="02070309020205020404" pitchFamily="49" charset="0"/>
                <a:cs typeface="Courier New" panose="02070309020205020404" pitchFamily="49" charset="0"/>
              </a:rPr>
              <a:t> column;</a:t>
            </a:r>
          </a:p>
          <a:p>
            <a:pPr marL="685800" indent="0">
              <a:lnSpc>
                <a:spcPct val="120000"/>
              </a:lnSpc>
              <a:spcBef>
                <a:spcPts val="0"/>
              </a:spcBef>
              <a:spcAft>
                <a:spcPts val="0"/>
              </a:spcAft>
              <a:buNone/>
            </a:pPr>
            <a:r>
              <a:rPr lang="en-US" b="1" dirty="0">
                <a:latin typeface="Courier New" panose="02070309020205020404" pitchFamily="49" charset="0"/>
                <a:cs typeface="Courier New" panose="02070309020205020404" pitchFamily="49" charset="0"/>
              </a:rPr>
              <a:t>   }</a:t>
            </a:r>
          </a:p>
          <a:p>
            <a:pPr marL="685800" indent="0">
              <a:lnSpc>
                <a:spcPct val="120000"/>
              </a:lnSpc>
              <a:spcBef>
                <a:spcPts val="0"/>
              </a:spcBef>
              <a:spcAft>
                <a:spcPts val="0"/>
              </a:spcAft>
              <a:buNone/>
            </a:pPr>
            <a:r>
              <a:rPr lang="en-US" b="1" dirty="0">
                <a:latin typeface="Courier New" panose="02070309020205020404" pitchFamily="49" charset="0"/>
                <a:cs typeface="Courier New" panose="02070309020205020404" pitchFamily="49" charset="0"/>
              </a:rPr>
              <a:t>}</a:t>
            </a:r>
          </a:p>
          <a:p>
            <a:pPr marL="457200" indent="0">
              <a:lnSpc>
                <a:spcPct val="120000"/>
              </a:lnSpc>
              <a:spcBef>
                <a:spcPts val="0"/>
              </a:spcBef>
              <a:spcAft>
                <a:spcPts val="0"/>
              </a:spcAft>
              <a:buNone/>
            </a:pPr>
            <a:endParaRPr lang="en-US" dirty="0">
              <a:latin typeface="Courier New" panose="02070309020205020404" pitchFamily="49" charset="0"/>
              <a:cs typeface="Courier New" panose="02070309020205020404" pitchFamily="49" charset="0"/>
            </a:endParaRPr>
          </a:p>
        </p:txBody>
      </p:sp>
      <p:pic>
        <p:nvPicPr>
          <p:cNvPr id="9" name="Content Placeholder 8">
            <a:extLst>
              <a:ext uri="{FF2B5EF4-FFF2-40B4-BE49-F238E27FC236}">
                <a16:creationId xmlns:a16="http://schemas.microsoft.com/office/drawing/2014/main" id="{57BEE6F7-6926-47E6-89D7-AE80D6511E3B}"/>
              </a:ext>
            </a:extLst>
          </p:cNvPr>
          <p:cNvPicPr>
            <a:picLocks noGrp="1" noChangeAspect="1"/>
          </p:cNvPicPr>
          <p:nvPr>
            <p:ph sz="half" idx="2"/>
          </p:nvPr>
        </p:nvPicPr>
        <p:blipFill>
          <a:blip r:embed="rId3"/>
          <a:stretch>
            <a:fillRect/>
          </a:stretch>
        </p:blipFill>
        <p:spPr>
          <a:xfrm>
            <a:off x="6726238" y="2120900"/>
            <a:ext cx="4219575" cy="2652806"/>
          </a:xfrm>
          <a:prstGeom prst="rect">
            <a:avLst/>
          </a:prstGeom>
        </p:spPr>
      </p:pic>
    </p:spTree>
    <p:extLst>
      <p:ext uri="{BB962C8B-B14F-4D97-AF65-F5344CB8AC3E}">
        <p14:creationId xmlns:p14="http://schemas.microsoft.com/office/powerpoint/2010/main" val="33774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7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70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7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70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70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70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70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707">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707">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707">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707">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707">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707">
                                            <p:txEl>
                                              <p:pRg st="15" end="1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707">
                                            <p:txEl>
                                              <p:pRg st="16" end="1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270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dirty="0"/>
              <a:t>Amazing!</a:t>
            </a:r>
            <a:endParaRPr lang="en-US" altLang="en-US" dirty="0">
              <a:solidFill>
                <a:schemeClr val="bg1">
                  <a:lumMod val="50000"/>
                </a:schemeClr>
              </a:solidFill>
            </a:endParaRP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sz="half" idx="1"/>
          </p:nvPr>
        </p:nvSpPr>
        <p:spPr>
          <a:xfrm>
            <a:off x="1097280" y="2120900"/>
            <a:ext cx="4241202" cy="3748193"/>
          </a:xfrm>
        </p:spPr>
        <p:txBody>
          <a:bodyPr>
            <a:normAutofit fontScale="85000" lnSpcReduction="10000"/>
          </a:bodyPr>
          <a:lstStyle/>
          <a:p>
            <a:pPr marL="457200" indent="-457200">
              <a:buFont typeface="Wingdings" panose="05000000000000000000" pitchFamily="2" charset="2"/>
              <a:buChar char="§"/>
            </a:pPr>
            <a:r>
              <a:rPr lang="en-US" sz="2400" dirty="0"/>
              <a:t>The </a:t>
            </a:r>
            <a:r>
              <a:rPr lang="en-US" sz="2400" dirty="0">
                <a:solidFill>
                  <a:srgbClr val="0070C0"/>
                </a:solidFill>
                <a:latin typeface="Courier New" panose="02070309020205020404" pitchFamily="49" charset="0"/>
                <a:cs typeface="Courier New" panose="02070309020205020404" pitchFamily="49" charset="0"/>
              </a:rPr>
              <a:t>Maze</a:t>
            </a:r>
            <a:r>
              <a:rPr lang="en-US" sz="2400" dirty="0"/>
              <a:t> class will implement the </a:t>
            </a:r>
            <a:r>
              <a:rPr lang="en-US" sz="2400" dirty="0">
                <a:solidFill>
                  <a:srgbClr val="0070C0"/>
                </a:solidFill>
                <a:latin typeface="Courier New" panose="02070309020205020404" pitchFamily="49" charset="0"/>
                <a:cs typeface="Courier New" panose="02070309020205020404" pitchFamily="49" charset="0"/>
              </a:rPr>
              <a:t>Application</a:t>
            </a:r>
            <a:r>
              <a:rPr lang="en-US" sz="2400" dirty="0"/>
              <a:t> interface</a:t>
            </a:r>
          </a:p>
          <a:p>
            <a:pPr marL="457200" indent="-457200">
              <a:buFont typeface="Wingdings" panose="05000000000000000000" pitchFamily="2" charset="2"/>
              <a:buChar char="§"/>
            </a:pPr>
            <a:r>
              <a:rPr lang="en-US" sz="2400" dirty="0"/>
              <a:t>We will adopt some named constants to represent the various types of cell in the grid</a:t>
            </a:r>
          </a:p>
          <a:p>
            <a:pPr marL="457200" indent="-457200">
              <a:buFont typeface="Wingdings" panose="05000000000000000000" pitchFamily="2" charset="2"/>
              <a:buChar char="§"/>
            </a:pPr>
            <a:r>
              <a:rPr lang="en-US" sz="2400" dirty="0"/>
              <a:t>We will explicitly represent the goal position</a:t>
            </a:r>
          </a:p>
          <a:p>
            <a:pPr marL="457200" indent="-457200">
              <a:buFont typeface="Wingdings" panose="05000000000000000000" pitchFamily="2" charset="2"/>
              <a:buChar char="§"/>
            </a:pPr>
            <a:r>
              <a:rPr lang="en-US" sz="2400" dirty="0"/>
              <a:t>Finally, the maze will be a 2D array of cells.</a:t>
            </a:r>
          </a:p>
        </p:txBody>
      </p:sp>
      <p:sp>
        <p:nvSpPr>
          <p:cNvPr id="3" name="Content Placeholder 2">
            <a:extLst>
              <a:ext uri="{FF2B5EF4-FFF2-40B4-BE49-F238E27FC236}">
                <a16:creationId xmlns:a16="http://schemas.microsoft.com/office/drawing/2014/main" id="{B7702892-9CFF-484A-99B6-9B17684B05EA}"/>
              </a:ext>
            </a:extLst>
          </p:cNvPr>
          <p:cNvSpPr>
            <a:spLocks noGrp="1"/>
          </p:cNvSpPr>
          <p:nvPr>
            <p:ph sz="half" idx="2"/>
          </p:nvPr>
        </p:nvSpPr>
        <p:spPr>
          <a:xfrm>
            <a:off x="5338482" y="2120899"/>
            <a:ext cx="6575612" cy="4091641"/>
          </a:xfrm>
        </p:spPr>
        <p:txBody>
          <a:bodyPr>
            <a:normAutofit fontScale="85000" lnSpcReduction="10000"/>
          </a:bodyPr>
          <a:lstStyle/>
          <a:p>
            <a:pPr>
              <a:lnSpc>
                <a:spcPct val="120000"/>
              </a:lnSpc>
              <a:spcBef>
                <a:spcPts val="0"/>
              </a:spcBef>
              <a:spcAft>
                <a:spcPts val="0"/>
              </a:spcAft>
            </a:pPr>
            <a:r>
              <a:rPr lang="en-US" b="1" dirty="0">
                <a:solidFill>
                  <a:schemeClr val="accent1"/>
                </a:solidFill>
                <a:latin typeface="Courier New" panose="02070309020205020404" pitchFamily="49" charset="0"/>
                <a:cs typeface="Courier New" panose="02070309020205020404" pitchFamily="49" charset="0"/>
              </a:rPr>
              <a:t>import </a:t>
            </a:r>
            <a:r>
              <a:rPr lang="en-US" b="1" dirty="0" err="1">
                <a:solidFill>
                  <a:schemeClr val="accent1"/>
                </a:solidFill>
                <a:latin typeface="Courier New" panose="02070309020205020404" pitchFamily="49" charset="0"/>
                <a:cs typeface="Courier New" panose="02070309020205020404" pitchFamily="49" charset="0"/>
              </a:rPr>
              <a:t>java.util</a:t>
            </a:r>
            <a:r>
              <a:rPr lang="en-US" b="1" dirty="0">
                <a:solidFill>
                  <a:schemeClr val="accent1"/>
                </a:solidFill>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b="1" dirty="0">
                <a:solidFill>
                  <a:schemeClr val="accent1"/>
                </a:solidFill>
                <a:latin typeface="Courier New" panose="02070309020205020404" pitchFamily="49" charset="0"/>
                <a:cs typeface="Courier New" panose="02070309020205020404" pitchFamily="49" charset="0"/>
              </a:rPr>
              <a:t>public</a:t>
            </a: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class</a:t>
            </a:r>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Maze</a:t>
            </a: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implements</a:t>
            </a:r>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Application</a:t>
            </a:r>
            <a:r>
              <a:rPr lang="en-US" b="1"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final</a:t>
            </a: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byte</a:t>
            </a:r>
            <a:r>
              <a:rPr lang="en-US" b="1" dirty="0">
                <a:latin typeface="Courier New" panose="02070309020205020404" pitchFamily="49" charset="0"/>
                <a:cs typeface="Courier New" panose="02070309020205020404" pitchFamily="49" charset="0"/>
              </a:rPr>
              <a:t> WALL = 0;</a:t>
            </a:r>
          </a:p>
          <a:p>
            <a:pPr>
              <a:lnSpc>
                <a:spcPct val="120000"/>
              </a:lnSpc>
              <a:spcBef>
                <a:spcPts val="0"/>
              </a:spcBef>
              <a:spcAft>
                <a:spcPts val="0"/>
              </a:spcAft>
            </a:pP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final</a:t>
            </a: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byte</a:t>
            </a:r>
            <a:r>
              <a:rPr lang="en-US" b="1" dirty="0">
                <a:latin typeface="Courier New" panose="02070309020205020404" pitchFamily="49" charset="0"/>
                <a:cs typeface="Courier New" panose="02070309020205020404" pitchFamily="49" charset="0"/>
              </a:rPr>
              <a:t> CORRIDOR = 1;</a:t>
            </a:r>
          </a:p>
          <a:p>
            <a:pPr>
              <a:lnSpc>
                <a:spcPct val="120000"/>
              </a:lnSpc>
              <a:spcBef>
                <a:spcPts val="0"/>
              </a:spcBef>
              <a:spcAft>
                <a:spcPts val="0"/>
              </a:spcAft>
            </a:pPr>
            <a:r>
              <a:rPr lang="en-US" b="1" dirty="0">
                <a:solidFill>
                  <a:schemeClr val="accent1"/>
                </a:solidFill>
                <a:latin typeface="Courier New" panose="02070309020205020404" pitchFamily="49" charset="0"/>
                <a:cs typeface="Courier New" panose="02070309020205020404" pitchFamily="49" charset="0"/>
              </a:rPr>
              <a:t>   public</a:t>
            </a: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final</a:t>
            </a: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byte</a:t>
            </a:r>
            <a:r>
              <a:rPr lang="en-US" b="1" dirty="0">
                <a:latin typeface="Courier New" panose="02070309020205020404" pitchFamily="49" charset="0"/>
                <a:cs typeface="Courier New" panose="02070309020205020404" pitchFamily="49" charset="0"/>
              </a:rPr>
              <a:t> DEAD_END = 2;</a:t>
            </a:r>
          </a:p>
          <a:p>
            <a:pPr>
              <a:lnSpc>
                <a:spcPct val="120000"/>
              </a:lnSpc>
              <a:spcBef>
                <a:spcPts val="0"/>
              </a:spcBef>
              <a:spcAft>
                <a:spcPts val="0"/>
              </a:spcAft>
            </a:pP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final</a:t>
            </a: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byte</a:t>
            </a:r>
            <a:r>
              <a:rPr lang="en-US" b="1" dirty="0">
                <a:latin typeface="Courier New" panose="02070309020205020404" pitchFamily="49" charset="0"/>
                <a:cs typeface="Courier New" panose="02070309020205020404" pitchFamily="49" charset="0"/>
              </a:rPr>
              <a:t> PATH = 3;</a:t>
            </a:r>
          </a:p>
          <a:p>
            <a:pPr>
              <a:lnSpc>
                <a:spcPct val="120000"/>
              </a:lnSpc>
              <a:spcBef>
                <a:spcPts val="0"/>
              </a:spcBef>
              <a:spcAft>
                <a:spcPts val="0"/>
              </a:spcAft>
            </a:pPr>
            <a:endParaRPr lang="en-US" b="1" dirty="0">
              <a:latin typeface="Courier New" panose="02070309020205020404" pitchFamily="49" charset="0"/>
              <a:cs typeface="Courier New" panose="02070309020205020404" pitchFamily="49" charset="0"/>
            </a:endParaRPr>
          </a:p>
          <a:p>
            <a:pPr>
              <a:lnSpc>
                <a:spcPct val="120000"/>
              </a:lnSpc>
              <a:spcBef>
                <a:spcPts val="0"/>
              </a:spcBef>
              <a:spcAft>
                <a:spcPts val="0"/>
              </a:spcAft>
            </a:pP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protected</a:t>
            </a:r>
            <a:r>
              <a:rPr lang="en-US" b="1" dirty="0">
                <a:latin typeface="Courier New" panose="02070309020205020404" pitchFamily="49" charset="0"/>
                <a:cs typeface="Courier New" panose="02070309020205020404" pitchFamily="49" charset="0"/>
              </a:rPr>
              <a:t> Position finish;</a:t>
            </a:r>
          </a:p>
          <a:p>
            <a:pPr>
              <a:lnSpc>
                <a:spcPct val="120000"/>
              </a:lnSpc>
              <a:spcBef>
                <a:spcPts val="0"/>
              </a:spcBef>
              <a:spcAft>
                <a:spcPts val="0"/>
              </a:spcAft>
            </a:pP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protected</a:t>
            </a: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byte</a:t>
            </a:r>
            <a:r>
              <a:rPr lang="en-US" b="1" dirty="0">
                <a:latin typeface="Courier New" panose="02070309020205020404" pitchFamily="49" charset="0"/>
                <a:cs typeface="Courier New" panose="02070309020205020404" pitchFamily="49" charset="0"/>
              </a:rPr>
              <a:t>[][] grid;</a:t>
            </a:r>
          </a:p>
          <a:p>
            <a:pPr>
              <a:lnSpc>
                <a:spcPct val="120000"/>
              </a:lnSpc>
              <a:spcBef>
                <a:spcPts val="0"/>
              </a:spcBef>
              <a:spcAft>
                <a:spcPts val="0"/>
              </a:spcAft>
            </a:pPr>
            <a:endParaRPr lang="en-US" b="1" dirty="0">
              <a:latin typeface="Courier New" panose="02070309020205020404" pitchFamily="49" charset="0"/>
              <a:cs typeface="Courier New" panose="02070309020205020404" pitchFamily="49" charset="0"/>
            </a:endParaRPr>
          </a:p>
          <a:p>
            <a:pPr>
              <a:lnSpc>
                <a:spcPct val="120000"/>
              </a:lnSpc>
              <a:spcBef>
                <a:spcPts val="0"/>
              </a:spcBef>
              <a:spcAft>
                <a:spcPts val="0"/>
              </a:spcAft>
            </a:pP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latin typeface="Courier New" panose="02070309020205020404" pitchFamily="49" charset="0"/>
                <a:cs typeface="Courier New" panose="02070309020205020404" pitchFamily="49" charset="0"/>
              </a:rPr>
              <a:t> Maze (</a:t>
            </a:r>
            <a:r>
              <a:rPr lang="en-US" b="1" dirty="0">
                <a:solidFill>
                  <a:schemeClr val="accent1"/>
                </a:solidFill>
                <a:latin typeface="Courier New" panose="02070309020205020404" pitchFamily="49" charset="0"/>
                <a:cs typeface="Courier New" panose="02070309020205020404" pitchFamily="49" charset="0"/>
              </a:rPr>
              <a:t>byte</a:t>
            </a:r>
            <a:r>
              <a:rPr lang="en-US" b="1" dirty="0">
                <a:latin typeface="Courier New" panose="02070309020205020404" pitchFamily="49" charset="0"/>
                <a:cs typeface="Courier New" panose="02070309020205020404" pitchFamily="49" charset="0"/>
              </a:rPr>
              <a:t>[][] grid, Position finish) {</a:t>
            </a:r>
          </a:p>
          <a:p>
            <a:pPr>
              <a:lnSpc>
                <a:spcPct val="120000"/>
              </a:lnSpc>
              <a:spcBef>
                <a:spcPts val="0"/>
              </a:spcBef>
              <a:spcAft>
                <a:spcPts val="0"/>
              </a:spcAft>
            </a:pPr>
            <a:r>
              <a:rPr lang="en-US" b="1" dirty="0">
                <a:latin typeface="Courier New" panose="02070309020205020404" pitchFamily="49" charset="0"/>
                <a:cs typeface="Courier New" panose="02070309020205020404" pitchFamily="49" charset="0"/>
              </a:rPr>
              <a:t>      </a:t>
            </a:r>
            <a:r>
              <a:rPr lang="en-US" b="1" dirty="0" err="1">
                <a:solidFill>
                  <a:schemeClr val="accent1"/>
                </a:solidFill>
                <a:latin typeface="Courier New" panose="02070309020205020404" pitchFamily="49" charset="0"/>
                <a:cs typeface="Courier New" panose="02070309020205020404" pitchFamily="49" charset="0"/>
              </a:rPr>
              <a:t>this</a:t>
            </a:r>
            <a:r>
              <a:rPr lang="en-US" b="1" dirty="0" err="1">
                <a:latin typeface="Courier New" panose="02070309020205020404" pitchFamily="49" charset="0"/>
                <a:cs typeface="Courier New" panose="02070309020205020404" pitchFamily="49" charset="0"/>
              </a:rPr>
              <a:t>.finish</a:t>
            </a:r>
            <a:r>
              <a:rPr lang="en-US" b="1" dirty="0">
                <a:latin typeface="Courier New" panose="02070309020205020404" pitchFamily="49" charset="0"/>
                <a:cs typeface="Courier New" panose="02070309020205020404" pitchFamily="49" charset="0"/>
              </a:rPr>
              <a:t> = finish;</a:t>
            </a:r>
          </a:p>
          <a:p>
            <a:pPr>
              <a:lnSpc>
                <a:spcPct val="120000"/>
              </a:lnSpc>
              <a:spcBef>
                <a:spcPts val="0"/>
              </a:spcBef>
              <a:spcAft>
                <a:spcPts val="0"/>
              </a:spcAft>
            </a:pPr>
            <a:r>
              <a:rPr lang="en-US" b="1" dirty="0">
                <a:latin typeface="Courier New" panose="02070309020205020404" pitchFamily="49" charset="0"/>
                <a:cs typeface="Courier New" panose="02070309020205020404" pitchFamily="49" charset="0"/>
              </a:rPr>
              <a:t>      </a:t>
            </a:r>
            <a:r>
              <a:rPr lang="en-US" b="1" dirty="0" err="1">
                <a:solidFill>
                  <a:schemeClr val="accent1"/>
                </a:solidFill>
                <a:latin typeface="Courier New" panose="02070309020205020404" pitchFamily="49" charset="0"/>
                <a:cs typeface="Courier New" panose="02070309020205020404" pitchFamily="49" charset="0"/>
              </a:rPr>
              <a:t>this</a:t>
            </a:r>
            <a:r>
              <a:rPr lang="en-US" b="1" dirty="0" err="1">
                <a:latin typeface="Courier New" panose="02070309020205020404" pitchFamily="49" charset="0"/>
                <a:cs typeface="Courier New" panose="02070309020205020404" pitchFamily="49" charset="0"/>
              </a:rPr>
              <a:t>.grid</a:t>
            </a:r>
            <a:r>
              <a:rPr lang="en-US" b="1" dirty="0">
                <a:latin typeface="Courier New" panose="02070309020205020404" pitchFamily="49" charset="0"/>
                <a:cs typeface="Courier New" panose="02070309020205020404" pitchFamily="49" charset="0"/>
              </a:rPr>
              <a:t> = grid;</a:t>
            </a:r>
          </a:p>
          <a:p>
            <a:pPr>
              <a:lnSpc>
                <a:spcPct val="120000"/>
              </a:lnSpc>
              <a:spcBef>
                <a:spcPts val="0"/>
              </a:spcBef>
              <a:spcAft>
                <a:spcPts val="0"/>
              </a:spcAft>
            </a:pPr>
            <a:r>
              <a:rPr lang="en-US" b="1"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91530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707">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2707">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uiExpand="1" build="p"/>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dirty="0"/>
              <a:t>Amazing!</a:t>
            </a:r>
            <a:endParaRPr lang="en-US" altLang="en-US" dirty="0">
              <a:solidFill>
                <a:schemeClr val="bg1">
                  <a:lumMod val="50000"/>
                </a:schemeClr>
              </a:solidFill>
            </a:endParaRP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sz="half" idx="1"/>
          </p:nvPr>
        </p:nvSpPr>
        <p:spPr>
          <a:xfrm>
            <a:off x="1097280" y="2120900"/>
            <a:ext cx="4241202" cy="3748193"/>
          </a:xfrm>
        </p:spPr>
        <p:txBody>
          <a:bodyPr>
            <a:normAutofit fontScale="92500" lnSpcReduction="10000"/>
          </a:bodyPr>
          <a:lstStyle/>
          <a:p>
            <a:pPr marL="457200" indent="-457200">
              <a:buFont typeface="Wingdings" panose="05000000000000000000" pitchFamily="2" charset="2"/>
              <a:buChar char="§"/>
            </a:pPr>
            <a:r>
              <a:rPr lang="en-US" sz="2400" dirty="0"/>
              <a:t>First, we check to make sure that </a:t>
            </a:r>
            <a:r>
              <a:rPr lang="en-US" sz="2400" b="1" dirty="0">
                <a:solidFill>
                  <a:srgbClr val="002060"/>
                </a:solidFill>
                <a:latin typeface="Courier New" panose="02070309020205020404" pitchFamily="49" charset="0"/>
                <a:cs typeface="Courier New" panose="02070309020205020404" pitchFamily="49" charset="0"/>
              </a:rPr>
              <a:t>pos</a:t>
            </a:r>
            <a:r>
              <a:rPr lang="en-US" sz="2400" dirty="0"/>
              <a:t> is actually within the bounds of the maze</a:t>
            </a:r>
          </a:p>
          <a:p>
            <a:pPr marL="457200" indent="-457200">
              <a:buFont typeface="Wingdings" panose="05000000000000000000" pitchFamily="2" charset="2"/>
              <a:buChar char="§"/>
            </a:pPr>
            <a:r>
              <a:rPr lang="en-US" sz="2400" dirty="0"/>
              <a:t>Then we check to see that the cell of the grid indexed by </a:t>
            </a:r>
            <a:r>
              <a:rPr lang="en-US" sz="2400" b="1" dirty="0">
                <a:solidFill>
                  <a:srgbClr val="002060"/>
                </a:solidFill>
                <a:latin typeface="Courier New" panose="02070309020205020404" pitchFamily="49" charset="0"/>
                <a:cs typeface="Courier New" panose="02070309020205020404" pitchFamily="49" charset="0"/>
              </a:rPr>
              <a:t>pos</a:t>
            </a:r>
            <a:r>
              <a:rPr lang="en-US" sz="2400" dirty="0"/>
              <a:t> is a corridor</a:t>
            </a:r>
          </a:p>
          <a:p>
            <a:pPr marL="457200" indent="-457200">
              <a:buFont typeface="Wingdings" panose="05000000000000000000" pitchFamily="2" charset="2"/>
              <a:buChar char="§"/>
            </a:pPr>
            <a:r>
              <a:rPr lang="en-US" sz="2400" dirty="0"/>
              <a:t>If both of these conditions are satisfied, then the position is </a:t>
            </a:r>
            <a:r>
              <a:rPr lang="en-US" sz="2400" b="1" dirty="0">
                <a:solidFill>
                  <a:schemeClr val="accent6"/>
                </a:solidFill>
              </a:rPr>
              <a:t>OK</a:t>
            </a:r>
          </a:p>
        </p:txBody>
      </p:sp>
      <p:sp>
        <p:nvSpPr>
          <p:cNvPr id="3" name="Content Placeholder 2">
            <a:extLst>
              <a:ext uri="{FF2B5EF4-FFF2-40B4-BE49-F238E27FC236}">
                <a16:creationId xmlns:a16="http://schemas.microsoft.com/office/drawing/2014/main" id="{B7702892-9CFF-484A-99B6-9B17684B05EA}"/>
              </a:ext>
            </a:extLst>
          </p:cNvPr>
          <p:cNvSpPr>
            <a:spLocks noGrp="1"/>
          </p:cNvSpPr>
          <p:nvPr>
            <p:ph sz="half" idx="2"/>
          </p:nvPr>
        </p:nvSpPr>
        <p:spPr>
          <a:xfrm>
            <a:off x="5338482" y="2120899"/>
            <a:ext cx="6749440" cy="4091641"/>
          </a:xfrm>
        </p:spPr>
        <p:txBody>
          <a:bodyPr>
            <a:normAutofit fontScale="92500" lnSpcReduction="10000"/>
          </a:bodyPr>
          <a:lstStyle/>
          <a:p>
            <a:pPr>
              <a:lnSpc>
                <a:spcPct val="120000"/>
              </a:lnSpc>
              <a:spcBef>
                <a:spcPts val="0"/>
              </a:spcBef>
              <a:spcAft>
                <a:spcPts val="0"/>
              </a:spcAft>
            </a:pPr>
            <a:endParaRPr lang="en-US" b="1" dirty="0">
              <a:solidFill>
                <a:schemeClr val="accent1"/>
              </a:solidFill>
              <a:latin typeface="Courier New" panose="02070309020205020404" pitchFamily="49" charset="0"/>
              <a:cs typeface="Courier New" panose="02070309020205020404" pitchFamily="49" charset="0"/>
            </a:endParaRPr>
          </a:p>
          <a:p>
            <a:pPr>
              <a:lnSpc>
                <a:spcPct val="120000"/>
              </a:lnSpc>
              <a:spcBef>
                <a:spcPts val="0"/>
              </a:spcBef>
              <a:spcAft>
                <a:spcPts val="0"/>
              </a:spcAft>
            </a:pPr>
            <a:r>
              <a:rPr lang="en-US" b="1" dirty="0">
                <a:solidFill>
                  <a:schemeClr val="accent1"/>
                </a:solidFill>
                <a:latin typeface="Courier New" panose="02070309020205020404" pitchFamily="49" charset="0"/>
                <a:cs typeface="Courier New" panose="02070309020205020404" pitchFamily="49" charset="0"/>
              </a:rPr>
              <a:t>public </a:t>
            </a:r>
            <a:r>
              <a:rPr lang="en-US" b="1" dirty="0" err="1">
                <a:solidFill>
                  <a:schemeClr val="accent1"/>
                </a:solidFill>
                <a:latin typeface="Courier New" panose="02070309020205020404" pitchFamily="49" charset="0"/>
                <a:cs typeface="Courier New" panose="02070309020205020404" pitchFamily="49" charset="0"/>
              </a:rPr>
              <a:t>boolean</a:t>
            </a:r>
            <a:r>
              <a:rPr lang="en-US" b="1" dirty="0">
                <a:solidFill>
                  <a:schemeClr val="accent1"/>
                </a:solidFill>
                <a:latin typeface="Courier New" panose="02070309020205020404" pitchFamily="49" charset="0"/>
                <a:cs typeface="Courier New" panose="02070309020205020404" pitchFamily="49" charset="0"/>
              </a:rPr>
              <a:t> </a:t>
            </a:r>
            <a:r>
              <a:rPr lang="en-US" b="1" dirty="0" err="1">
                <a:solidFill>
                  <a:srgbClr val="0070C0"/>
                </a:solidFill>
                <a:latin typeface="Courier New" panose="02070309020205020404" pitchFamily="49" charset="0"/>
                <a:cs typeface="Courier New" panose="02070309020205020404" pitchFamily="49" charset="0"/>
              </a:rPr>
              <a:t>isOK</a:t>
            </a:r>
            <a:r>
              <a:rPr lang="en-US" b="1" dirty="0">
                <a:solidFill>
                  <a:schemeClr val="accent1"/>
                </a:solidFill>
                <a:latin typeface="Courier New" panose="02070309020205020404" pitchFamily="49" charset="0"/>
                <a:cs typeface="Courier New" panose="02070309020205020404" pitchFamily="49" charset="0"/>
              </a:rPr>
              <a:t> </a:t>
            </a:r>
            <a:r>
              <a:rPr lang="en-US" b="1" dirty="0">
                <a:solidFill>
                  <a:schemeClr val="tx1"/>
                </a:solidFill>
                <a:latin typeface="Courier New" panose="02070309020205020404" pitchFamily="49" charset="0"/>
                <a:cs typeface="Courier New" panose="02070309020205020404" pitchFamily="49" charset="0"/>
              </a:rPr>
              <a:t>(Position pos) {</a:t>
            </a:r>
          </a:p>
          <a:p>
            <a:pPr>
              <a:lnSpc>
                <a:spcPct val="120000"/>
              </a:lnSpc>
              <a:spcBef>
                <a:spcPts val="0"/>
              </a:spcBef>
              <a:spcAft>
                <a:spcPts val="0"/>
              </a:spcAft>
            </a:pPr>
            <a:r>
              <a:rPr lang="en-US" b="1" dirty="0">
                <a:solidFill>
                  <a:schemeClr val="accent1"/>
                </a:solidFill>
                <a:latin typeface="Courier New" panose="02070309020205020404" pitchFamily="49" charset="0"/>
                <a:cs typeface="Courier New" panose="02070309020205020404" pitchFamily="49" charset="0"/>
              </a:rPr>
              <a:t>    if </a:t>
            </a:r>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pos.getRow</a:t>
            </a:r>
            <a:r>
              <a:rPr lang="en-US" b="1" dirty="0">
                <a:solidFill>
                  <a:schemeClr val="tx1"/>
                </a:solidFill>
                <a:latin typeface="Courier New" panose="02070309020205020404" pitchFamily="49" charset="0"/>
                <a:cs typeface="Courier New" panose="02070309020205020404" pitchFamily="49" charset="0"/>
              </a:rPr>
              <a:t>() &gt;= 0 &amp;&amp;</a:t>
            </a:r>
          </a:p>
          <a:p>
            <a:pPr>
              <a:lnSpc>
                <a:spcPct val="120000"/>
              </a:lnSpc>
              <a:spcBef>
                <a:spcPts val="0"/>
              </a:spcBef>
              <a:spcAft>
                <a:spcPts val="0"/>
              </a:spcAft>
            </a:pP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pos.getRow</a:t>
            </a:r>
            <a:r>
              <a:rPr lang="en-US" b="1" dirty="0">
                <a:solidFill>
                  <a:schemeClr val="tx1"/>
                </a:solidFill>
                <a:latin typeface="Courier New" panose="02070309020205020404" pitchFamily="49" charset="0"/>
                <a:cs typeface="Courier New" panose="02070309020205020404" pitchFamily="49" charset="0"/>
              </a:rPr>
              <a:t>() &lt; </a:t>
            </a:r>
            <a:r>
              <a:rPr lang="en-US" b="1" dirty="0" err="1">
                <a:solidFill>
                  <a:schemeClr val="tx1"/>
                </a:solidFill>
                <a:latin typeface="Courier New" panose="02070309020205020404" pitchFamily="49" charset="0"/>
                <a:cs typeface="Courier New" panose="02070309020205020404" pitchFamily="49" charset="0"/>
              </a:rPr>
              <a:t>grid.length</a:t>
            </a:r>
            <a:r>
              <a:rPr lang="en-US" b="1" dirty="0">
                <a:solidFill>
                  <a:schemeClr val="tx1"/>
                </a:solidFill>
                <a:latin typeface="Courier New" panose="02070309020205020404" pitchFamily="49" charset="0"/>
                <a:cs typeface="Courier New" panose="02070309020205020404" pitchFamily="49" charset="0"/>
              </a:rPr>
              <a:t> &amp;&amp;</a:t>
            </a:r>
          </a:p>
          <a:p>
            <a:pPr>
              <a:lnSpc>
                <a:spcPct val="120000"/>
              </a:lnSpc>
              <a:spcBef>
                <a:spcPts val="0"/>
              </a:spcBef>
              <a:spcAft>
                <a:spcPts val="0"/>
              </a:spcAft>
            </a:pP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pos.getColumn</a:t>
            </a:r>
            <a:r>
              <a:rPr lang="en-US" b="1" dirty="0">
                <a:solidFill>
                  <a:schemeClr val="tx1"/>
                </a:solidFill>
                <a:latin typeface="Courier New" panose="02070309020205020404" pitchFamily="49" charset="0"/>
                <a:cs typeface="Courier New" panose="02070309020205020404" pitchFamily="49" charset="0"/>
              </a:rPr>
              <a:t>() &gt;= 0 &amp;&amp;</a:t>
            </a:r>
          </a:p>
          <a:p>
            <a:pPr>
              <a:lnSpc>
                <a:spcPct val="120000"/>
              </a:lnSpc>
              <a:spcBef>
                <a:spcPts val="0"/>
              </a:spcBef>
              <a:spcAft>
                <a:spcPts val="0"/>
              </a:spcAft>
            </a:pP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pos.getColumn</a:t>
            </a:r>
            <a:r>
              <a:rPr lang="en-US" b="1" dirty="0">
                <a:solidFill>
                  <a:schemeClr val="tx1"/>
                </a:solidFill>
                <a:latin typeface="Courier New" panose="02070309020205020404" pitchFamily="49" charset="0"/>
                <a:cs typeface="Courier New" panose="02070309020205020404" pitchFamily="49" charset="0"/>
              </a:rPr>
              <a:t>() &lt; grid[0].length &amp;&amp;</a:t>
            </a:r>
          </a:p>
          <a:p>
            <a:pPr>
              <a:lnSpc>
                <a:spcPct val="120000"/>
              </a:lnSpc>
              <a:spcBef>
                <a:spcPts val="0"/>
              </a:spcBef>
              <a:spcAft>
                <a:spcPts val="0"/>
              </a:spcAft>
            </a:pPr>
            <a:r>
              <a:rPr lang="en-US" b="1" dirty="0">
                <a:solidFill>
                  <a:schemeClr val="tx1"/>
                </a:solidFill>
                <a:latin typeface="Courier New" panose="02070309020205020404" pitchFamily="49" charset="0"/>
                <a:cs typeface="Courier New" panose="02070309020205020404" pitchFamily="49" charset="0"/>
              </a:rPr>
              <a:t>        grid[</a:t>
            </a:r>
            <a:r>
              <a:rPr lang="en-US" b="1" dirty="0" err="1">
                <a:solidFill>
                  <a:schemeClr val="tx1"/>
                </a:solidFill>
                <a:latin typeface="Courier New" panose="02070309020205020404" pitchFamily="49" charset="0"/>
                <a:cs typeface="Courier New" panose="02070309020205020404" pitchFamily="49" charset="0"/>
              </a:rPr>
              <a:t>pos.getRow</a:t>
            </a:r>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pos.getColumn</a:t>
            </a:r>
            <a:r>
              <a:rPr lang="en-US" b="1" dirty="0">
                <a:solidFill>
                  <a:schemeClr val="tx1"/>
                </a:solidFill>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b="1" dirty="0">
                <a:solidFill>
                  <a:schemeClr val="tx1"/>
                </a:solidFill>
                <a:latin typeface="Courier New" panose="02070309020205020404" pitchFamily="49" charset="0"/>
                <a:cs typeface="Courier New" panose="02070309020205020404" pitchFamily="49" charset="0"/>
              </a:rPr>
              <a:t>                                == </a:t>
            </a:r>
            <a:r>
              <a:rPr lang="en-US" b="1">
                <a:solidFill>
                  <a:schemeClr val="tx1"/>
                </a:solidFill>
                <a:latin typeface="Courier New" panose="02070309020205020404" pitchFamily="49" charset="0"/>
                <a:cs typeface="Courier New" panose="02070309020205020404" pitchFamily="49" charset="0"/>
              </a:rPr>
              <a:t>CORRIDOR){</a:t>
            </a:r>
            <a:endParaRPr lang="en-US" b="1" dirty="0">
              <a:solidFill>
                <a:schemeClr val="tx1"/>
              </a:solidFill>
              <a:latin typeface="Courier New" panose="02070309020205020404" pitchFamily="49" charset="0"/>
              <a:cs typeface="Courier New" panose="02070309020205020404" pitchFamily="49" charset="0"/>
            </a:endParaRPr>
          </a:p>
          <a:p>
            <a:pPr>
              <a:lnSpc>
                <a:spcPct val="120000"/>
              </a:lnSpc>
              <a:spcBef>
                <a:spcPts val="0"/>
              </a:spcBef>
              <a:spcAft>
                <a:spcPts val="0"/>
              </a:spcAft>
            </a:pPr>
            <a:r>
              <a:rPr lang="en-US" b="1" dirty="0">
                <a:solidFill>
                  <a:schemeClr val="accent1"/>
                </a:solidFill>
                <a:latin typeface="Courier New" panose="02070309020205020404" pitchFamily="49" charset="0"/>
                <a:cs typeface="Courier New" panose="02070309020205020404" pitchFamily="49" charset="0"/>
              </a:rPr>
              <a:t>        return </a:t>
            </a:r>
            <a:r>
              <a:rPr lang="en-US" b="1">
                <a:solidFill>
                  <a:schemeClr val="accent1"/>
                </a:solidFill>
                <a:latin typeface="Courier New" panose="02070309020205020404" pitchFamily="49" charset="0"/>
                <a:cs typeface="Courier New" panose="02070309020205020404" pitchFamily="49" charset="0"/>
              </a:rPr>
              <a:t>true</a:t>
            </a:r>
            <a:r>
              <a:rPr lang="en-US" b="1">
                <a:solidFill>
                  <a:schemeClr val="tx1"/>
                </a:solidFill>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b="1">
                <a:solidFill>
                  <a:schemeClr val="accent1"/>
                </a:solidFill>
                <a:latin typeface="Courier New" panose="02070309020205020404" pitchFamily="49" charset="0"/>
                <a:cs typeface="Courier New" panose="02070309020205020404" pitchFamily="49" charset="0"/>
              </a:rPr>
              <a:t>    </a:t>
            </a:r>
            <a:r>
              <a:rPr lang="en-US" b="1">
                <a:solidFill>
                  <a:schemeClr val="tx1"/>
                </a:solidFill>
                <a:latin typeface="Courier New" panose="02070309020205020404" pitchFamily="49" charset="0"/>
                <a:cs typeface="Courier New" panose="02070309020205020404" pitchFamily="49" charset="0"/>
              </a:rPr>
              <a:t>}</a:t>
            </a:r>
            <a:endParaRPr lang="en-US" b="1" dirty="0">
              <a:solidFill>
                <a:schemeClr val="tx1"/>
              </a:solidFill>
              <a:latin typeface="Courier New" panose="02070309020205020404" pitchFamily="49" charset="0"/>
              <a:cs typeface="Courier New" panose="02070309020205020404" pitchFamily="49" charset="0"/>
            </a:endParaRPr>
          </a:p>
          <a:p>
            <a:pPr>
              <a:lnSpc>
                <a:spcPct val="120000"/>
              </a:lnSpc>
              <a:spcBef>
                <a:spcPts val="0"/>
              </a:spcBef>
              <a:spcAft>
                <a:spcPts val="0"/>
              </a:spcAft>
            </a:pPr>
            <a:r>
              <a:rPr lang="en-US" b="1" dirty="0">
                <a:solidFill>
                  <a:schemeClr val="accent1"/>
                </a:solidFill>
                <a:latin typeface="Courier New" panose="02070309020205020404" pitchFamily="49" charset="0"/>
                <a:cs typeface="Courier New" panose="02070309020205020404" pitchFamily="49" charset="0"/>
              </a:rPr>
              <a:t>    return false</a:t>
            </a:r>
            <a:r>
              <a:rPr lang="en-US" b="1" dirty="0">
                <a:solidFill>
                  <a:schemeClr val="tx1"/>
                </a:solidFill>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b="1" dirty="0">
                <a:solidFill>
                  <a:schemeClr val="tx1"/>
                </a:solidFill>
                <a:latin typeface="Courier New" panose="02070309020205020404" pitchFamily="49" charset="0"/>
                <a:cs typeface="Courier New" panose="02070309020205020404" pitchFamily="49" charset="0"/>
              </a:rPr>
              <a:t>}</a:t>
            </a:r>
          </a:p>
          <a:p>
            <a:pPr>
              <a:lnSpc>
                <a:spcPct val="120000"/>
              </a:lnSpc>
              <a:spcBef>
                <a:spcPts val="0"/>
              </a:spcBef>
              <a:spcAft>
                <a:spcPts val="0"/>
              </a:spcAft>
            </a:pP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567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uiExpand="1" build="p"/>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dirty="0"/>
              <a:t>Amazing!</a:t>
            </a:r>
            <a:endParaRPr lang="en-US" altLang="en-US" dirty="0">
              <a:solidFill>
                <a:schemeClr val="bg1">
                  <a:lumMod val="50000"/>
                </a:schemeClr>
              </a:solidFill>
            </a:endParaRP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sz="half" idx="1"/>
          </p:nvPr>
        </p:nvSpPr>
        <p:spPr>
          <a:xfrm>
            <a:off x="1097280" y="2120900"/>
            <a:ext cx="3394038" cy="3748193"/>
          </a:xfrm>
        </p:spPr>
        <p:txBody>
          <a:bodyPr>
            <a:normAutofit fontScale="85000" lnSpcReduction="10000"/>
          </a:bodyPr>
          <a:lstStyle/>
          <a:p>
            <a:pPr marL="457200" indent="-457200">
              <a:buFont typeface="Wingdings" panose="05000000000000000000" pitchFamily="2" charset="2"/>
              <a:buChar char="§"/>
            </a:pPr>
            <a:r>
              <a:rPr lang="en-US" sz="2400" dirty="0"/>
              <a:t>The next three methods from the </a:t>
            </a:r>
            <a:r>
              <a:rPr lang="en-US" sz="2400" b="1" dirty="0">
                <a:solidFill>
                  <a:srgbClr val="0070C0"/>
                </a:solidFill>
                <a:latin typeface="Courier New" panose="02070309020205020404" pitchFamily="49" charset="0"/>
                <a:cs typeface="Courier New" panose="02070309020205020404" pitchFamily="49" charset="0"/>
              </a:rPr>
              <a:t>Application</a:t>
            </a:r>
            <a:r>
              <a:rPr lang="en-US" sz="2400" dirty="0"/>
              <a:t> interface are all one-liners</a:t>
            </a:r>
          </a:p>
          <a:p>
            <a:pPr marL="457200" indent="-457200">
              <a:buFont typeface="Wingdings" panose="05000000000000000000" pitchFamily="2" charset="2"/>
              <a:buChar char="§"/>
            </a:pPr>
            <a:r>
              <a:rPr lang="en-US" sz="2400" b="1" dirty="0" err="1">
                <a:solidFill>
                  <a:schemeClr val="accent6"/>
                </a:solidFill>
              </a:rPr>
              <a:t>markAsPossible</a:t>
            </a:r>
            <a:r>
              <a:rPr lang="en-US" sz="2400" b="1" dirty="0">
                <a:solidFill>
                  <a:schemeClr val="accent6"/>
                </a:solidFill>
              </a:rPr>
              <a:t> </a:t>
            </a:r>
            <a:r>
              <a:rPr lang="en-US" sz="2400" dirty="0"/>
              <a:t>all</a:t>
            </a:r>
            <a:r>
              <a:rPr lang="en-US" sz="2400" b="1" dirty="0">
                <a:solidFill>
                  <a:schemeClr val="accent6"/>
                </a:solidFill>
              </a:rPr>
              <a:t> </a:t>
            </a:r>
            <a:r>
              <a:rPr lang="en-US" sz="2400" b="1" dirty="0" err="1">
                <a:solidFill>
                  <a:schemeClr val="accent6"/>
                </a:solidFill>
              </a:rPr>
              <a:t>markAsDeadEnd</a:t>
            </a:r>
            <a:r>
              <a:rPr lang="en-US" sz="2400" b="1" dirty="0">
                <a:solidFill>
                  <a:schemeClr val="accent6"/>
                </a:solidFill>
              </a:rPr>
              <a:t> </a:t>
            </a:r>
            <a:r>
              <a:rPr lang="en-US" sz="2400" dirty="0"/>
              <a:t>are just updating a cell that was a corridor</a:t>
            </a:r>
          </a:p>
          <a:p>
            <a:pPr marL="457200" indent="-457200">
              <a:buFont typeface="Wingdings" panose="05000000000000000000" pitchFamily="2" charset="2"/>
              <a:buChar char="§"/>
            </a:pPr>
            <a:r>
              <a:rPr lang="en-US" sz="2400" b="1" dirty="0" err="1">
                <a:solidFill>
                  <a:schemeClr val="accent6"/>
                </a:solidFill>
              </a:rPr>
              <a:t>isGoal</a:t>
            </a:r>
            <a:r>
              <a:rPr lang="en-US" sz="2400" b="1" dirty="0">
                <a:solidFill>
                  <a:schemeClr val="accent6"/>
                </a:solidFill>
              </a:rPr>
              <a:t> </a:t>
            </a:r>
            <a:r>
              <a:rPr lang="en-US" sz="2400" dirty="0"/>
              <a:t>checks to see if the current position is the goal</a:t>
            </a:r>
            <a:endParaRPr lang="en-US" sz="2400" b="1" dirty="0">
              <a:solidFill>
                <a:schemeClr val="accent6"/>
              </a:solidFill>
            </a:endParaRPr>
          </a:p>
        </p:txBody>
      </p:sp>
      <p:sp>
        <p:nvSpPr>
          <p:cNvPr id="3" name="Content Placeholder 2">
            <a:extLst>
              <a:ext uri="{FF2B5EF4-FFF2-40B4-BE49-F238E27FC236}">
                <a16:creationId xmlns:a16="http://schemas.microsoft.com/office/drawing/2014/main" id="{B7702892-9CFF-484A-99B6-9B17684B05EA}"/>
              </a:ext>
            </a:extLst>
          </p:cNvPr>
          <p:cNvSpPr>
            <a:spLocks noGrp="1"/>
          </p:cNvSpPr>
          <p:nvPr>
            <p:ph sz="half" idx="2"/>
          </p:nvPr>
        </p:nvSpPr>
        <p:spPr>
          <a:xfrm>
            <a:off x="4948518" y="2120899"/>
            <a:ext cx="6965576" cy="4091641"/>
          </a:xfrm>
        </p:spPr>
        <p:txBody>
          <a:bodyPr>
            <a:normAutofit fontScale="85000" lnSpcReduction="10000"/>
          </a:bodyPr>
          <a:lstStyle/>
          <a:p>
            <a:pPr>
              <a:lnSpc>
                <a:spcPct val="120000"/>
              </a:lnSpc>
              <a:spcBef>
                <a:spcPts val="0"/>
              </a:spcBef>
              <a:spcAft>
                <a:spcPts val="0"/>
              </a:spcAft>
            </a:pPr>
            <a:endParaRPr lang="en-US" b="1" dirty="0">
              <a:solidFill>
                <a:schemeClr val="accent1"/>
              </a:solidFill>
              <a:latin typeface="Courier New" panose="02070309020205020404" pitchFamily="49" charset="0"/>
              <a:cs typeface="Courier New" panose="02070309020205020404" pitchFamily="49" charset="0"/>
            </a:endParaRPr>
          </a:p>
          <a:p>
            <a:pPr>
              <a:lnSpc>
                <a:spcPct val="120000"/>
              </a:lnSpc>
              <a:spcBef>
                <a:spcPts val="0"/>
              </a:spcBef>
              <a:spcAft>
                <a:spcPts val="0"/>
              </a:spcAft>
            </a:pPr>
            <a:r>
              <a:rPr lang="en-US" b="1" dirty="0">
                <a:solidFill>
                  <a:schemeClr val="accent1"/>
                </a:solidFill>
                <a:latin typeface="Courier New" panose="02070309020205020404" pitchFamily="49" charset="0"/>
                <a:cs typeface="Courier New" panose="02070309020205020404" pitchFamily="49" charset="0"/>
              </a:rPr>
              <a:t>public void </a:t>
            </a:r>
            <a:r>
              <a:rPr lang="en-US" b="1" dirty="0" err="1">
                <a:solidFill>
                  <a:srgbClr val="0070C0"/>
                </a:solidFill>
                <a:latin typeface="Courier New" panose="02070309020205020404" pitchFamily="49" charset="0"/>
                <a:cs typeface="Courier New" panose="02070309020205020404" pitchFamily="49" charset="0"/>
              </a:rPr>
              <a:t>markAsPossible</a:t>
            </a:r>
            <a:r>
              <a:rPr lang="en-US" b="1" dirty="0">
                <a:solidFill>
                  <a:schemeClr val="accent1"/>
                </a:solidFill>
                <a:latin typeface="Courier New" panose="02070309020205020404" pitchFamily="49" charset="0"/>
                <a:cs typeface="Courier New" panose="02070309020205020404" pitchFamily="49" charset="0"/>
              </a:rPr>
              <a:t> </a:t>
            </a:r>
            <a:r>
              <a:rPr lang="en-US" b="1" dirty="0">
                <a:solidFill>
                  <a:schemeClr val="tx1"/>
                </a:solidFill>
                <a:latin typeface="Courier New" panose="02070309020205020404" pitchFamily="49" charset="0"/>
                <a:cs typeface="Courier New" panose="02070309020205020404" pitchFamily="49" charset="0"/>
              </a:rPr>
              <a:t>(Position pos) {</a:t>
            </a:r>
          </a:p>
          <a:p>
            <a:pPr>
              <a:lnSpc>
                <a:spcPct val="120000"/>
              </a:lnSpc>
              <a:spcBef>
                <a:spcPts val="0"/>
              </a:spcBef>
              <a:spcAft>
                <a:spcPts val="0"/>
              </a:spcAft>
            </a:pPr>
            <a:r>
              <a:rPr lang="en-US" b="1" dirty="0">
                <a:solidFill>
                  <a:schemeClr val="tx1"/>
                </a:solidFill>
                <a:latin typeface="Courier New" panose="02070309020205020404" pitchFamily="49" charset="0"/>
                <a:cs typeface="Courier New" panose="02070309020205020404" pitchFamily="49" charset="0"/>
              </a:rPr>
              <a:t>    grid [</a:t>
            </a:r>
            <a:r>
              <a:rPr lang="en-US" b="1" dirty="0" err="1">
                <a:solidFill>
                  <a:schemeClr val="tx1"/>
                </a:solidFill>
                <a:latin typeface="Courier New" panose="02070309020205020404" pitchFamily="49" charset="0"/>
                <a:cs typeface="Courier New" panose="02070309020205020404" pitchFamily="49" charset="0"/>
              </a:rPr>
              <a:t>pos.getRow</a:t>
            </a:r>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pos.getColumn</a:t>
            </a:r>
            <a:r>
              <a:rPr lang="en-US" b="1" dirty="0">
                <a:solidFill>
                  <a:schemeClr val="tx1"/>
                </a:solidFill>
                <a:latin typeface="Courier New" panose="02070309020205020404" pitchFamily="49" charset="0"/>
                <a:cs typeface="Courier New" panose="02070309020205020404" pitchFamily="49" charset="0"/>
              </a:rPr>
              <a:t>()] = PATH;</a:t>
            </a:r>
          </a:p>
          <a:p>
            <a:pPr>
              <a:lnSpc>
                <a:spcPct val="120000"/>
              </a:lnSpc>
              <a:spcBef>
                <a:spcPts val="0"/>
              </a:spcBef>
              <a:spcAft>
                <a:spcPts val="0"/>
              </a:spcAft>
            </a:pPr>
            <a:r>
              <a:rPr lang="en-US" b="1" dirty="0">
                <a:solidFill>
                  <a:schemeClr val="tx1"/>
                </a:solidFill>
                <a:latin typeface="Courier New" panose="02070309020205020404" pitchFamily="49" charset="0"/>
                <a:cs typeface="Courier New" panose="02070309020205020404" pitchFamily="49" charset="0"/>
              </a:rPr>
              <a:t>}</a:t>
            </a:r>
            <a:r>
              <a:rPr lang="en-US" b="1" dirty="0">
                <a:solidFill>
                  <a:schemeClr val="accent1"/>
                </a:solidFill>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b="1" dirty="0">
                <a:solidFill>
                  <a:schemeClr val="accent1"/>
                </a:solidFill>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b="1" dirty="0">
                <a:solidFill>
                  <a:schemeClr val="accent1"/>
                </a:solidFill>
                <a:latin typeface="Courier New" panose="02070309020205020404" pitchFamily="49" charset="0"/>
                <a:cs typeface="Courier New" panose="02070309020205020404" pitchFamily="49" charset="0"/>
              </a:rPr>
              <a:t>public void </a:t>
            </a:r>
            <a:r>
              <a:rPr lang="en-US" b="1" dirty="0" err="1">
                <a:solidFill>
                  <a:srgbClr val="0070C0"/>
                </a:solidFill>
                <a:latin typeface="Courier New" panose="02070309020205020404" pitchFamily="49" charset="0"/>
                <a:cs typeface="Courier New" panose="02070309020205020404" pitchFamily="49" charset="0"/>
              </a:rPr>
              <a:t>markAsDeadEnd</a:t>
            </a:r>
            <a:r>
              <a:rPr lang="en-US" b="1" dirty="0">
                <a:solidFill>
                  <a:schemeClr val="accent1"/>
                </a:solidFill>
                <a:latin typeface="Courier New" panose="02070309020205020404" pitchFamily="49" charset="0"/>
                <a:cs typeface="Courier New" panose="02070309020205020404" pitchFamily="49" charset="0"/>
              </a:rPr>
              <a:t> </a:t>
            </a:r>
            <a:r>
              <a:rPr lang="en-US" b="1" dirty="0">
                <a:solidFill>
                  <a:schemeClr val="tx1"/>
                </a:solidFill>
                <a:latin typeface="Courier New" panose="02070309020205020404" pitchFamily="49" charset="0"/>
                <a:cs typeface="Courier New" panose="02070309020205020404" pitchFamily="49" charset="0"/>
              </a:rPr>
              <a:t>(Position pos) {</a:t>
            </a:r>
          </a:p>
          <a:p>
            <a:pPr>
              <a:lnSpc>
                <a:spcPct val="120000"/>
              </a:lnSpc>
              <a:spcBef>
                <a:spcPts val="0"/>
              </a:spcBef>
              <a:spcAft>
                <a:spcPts val="0"/>
              </a:spcAft>
            </a:pPr>
            <a:r>
              <a:rPr lang="en-US" b="1" dirty="0">
                <a:solidFill>
                  <a:schemeClr val="tx1"/>
                </a:solidFill>
                <a:latin typeface="Courier New" panose="02070309020205020404" pitchFamily="49" charset="0"/>
                <a:cs typeface="Courier New" panose="02070309020205020404" pitchFamily="49" charset="0"/>
              </a:rPr>
              <a:t>    grid [</a:t>
            </a:r>
            <a:r>
              <a:rPr lang="en-US" b="1" dirty="0" err="1">
                <a:solidFill>
                  <a:schemeClr val="tx1"/>
                </a:solidFill>
                <a:latin typeface="Courier New" panose="02070309020205020404" pitchFamily="49" charset="0"/>
                <a:cs typeface="Courier New" panose="02070309020205020404" pitchFamily="49" charset="0"/>
              </a:rPr>
              <a:t>pos.getRow</a:t>
            </a:r>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pos.getColumn</a:t>
            </a:r>
            <a:r>
              <a:rPr lang="en-US" b="1" dirty="0">
                <a:solidFill>
                  <a:schemeClr val="tx1"/>
                </a:solidFill>
                <a:latin typeface="Courier New" panose="02070309020205020404" pitchFamily="49" charset="0"/>
                <a:cs typeface="Courier New" panose="02070309020205020404" pitchFamily="49" charset="0"/>
              </a:rPr>
              <a:t>()] = DEAD_END;</a:t>
            </a:r>
          </a:p>
          <a:p>
            <a:pPr>
              <a:lnSpc>
                <a:spcPct val="120000"/>
              </a:lnSpc>
              <a:spcBef>
                <a:spcPts val="0"/>
              </a:spcBef>
              <a:spcAft>
                <a:spcPts val="0"/>
              </a:spcAft>
            </a:pPr>
            <a:r>
              <a:rPr lang="en-US" b="1" dirty="0">
                <a:solidFill>
                  <a:schemeClr val="tx1"/>
                </a:solidFill>
                <a:latin typeface="Courier New" panose="02070309020205020404" pitchFamily="49" charset="0"/>
                <a:cs typeface="Courier New" panose="02070309020205020404" pitchFamily="49" charset="0"/>
              </a:rPr>
              <a:t>}</a:t>
            </a:r>
          </a:p>
          <a:p>
            <a:pPr>
              <a:lnSpc>
                <a:spcPct val="120000"/>
              </a:lnSpc>
              <a:spcBef>
                <a:spcPts val="0"/>
              </a:spcBef>
              <a:spcAft>
                <a:spcPts val="0"/>
              </a:spcAft>
            </a:pPr>
            <a:endParaRPr lang="en-US" b="1" dirty="0">
              <a:solidFill>
                <a:schemeClr val="accent1"/>
              </a:solidFill>
              <a:latin typeface="Courier New" panose="02070309020205020404" pitchFamily="49" charset="0"/>
              <a:cs typeface="Courier New" panose="02070309020205020404" pitchFamily="49" charset="0"/>
            </a:endParaRPr>
          </a:p>
          <a:p>
            <a:pPr>
              <a:lnSpc>
                <a:spcPct val="120000"/>
              </a:lnSpc>
              <a:spcBef>
                <a:spcPts val="0"/>
              </a:spcBef>
              <a:spcAft>
                <a:spcPts val="0"/>
              </a:spcAft>
            </a:pPr>
            <a:r>
              <a:rPr lang="en-US" b="1" dirty="0">
                <a:solidFill>
                  <a:schemeClr val="accent1"/>
                </a:solidFill>
                <a:latin typeface="Courier New" panose="02070309020205020404" pitchFamily="49" charset="0"/>
                <a:cs typeface="Courier New" panose="02070309020205020404" pitchFamily="49" charset="0"/>
              </a:rPr>
              <a:t>public </a:t>
            </a:r>
            <a:r>
              <a:rPr lang="en-US" b="1" dirty="0" err="1">
                <a:solidFill>
                  <a:schemeClr val="accent1"/>
                </a:solidFill>
                <a:latin typeface="Courier New" panose="02070309020205020404" pitchFamily="49" charset="0"/>
                <a:cs typeface="Courier New" panose="02070309020205020404" pitchFamily="49" charset="0"/>
              </a:rPr>
              <a:t>boolean</a:t>
            </a:r>
            <a:r>
              <a:rPr lang="en-US" b="1" dirty="0">
                <a:solidFill>
                  <a:schemeClr val="accent1"/>
                </a:solidFill>
                <a:latin typeface="Courier New" panose="02070309020205020404" pitchFamily="49" charset="0"/>
                <a:cs typeface="Courier New" panose="02070309020205020404" pitchFamily="49" charset="0"/>
              </a:rPr>
              <a:t> </a:t>
            </a:r>
            <a:r>
              <a:rPr lang="en-US" b="1" dirty="0" err="1">
                <a:solidFill>
                  <a:srgbClr val="0070C0"/>
                </a:solidFill>
                <a:latin typeface="Courier New" panose="02070309020205020404" pitchFamily="49" charset="0"/>
                <a:cs typeface="Courier New" panose="02070309020205020404" pitchFamily="49" charset="0"/>
              </a:rPr>
              <a:t>isGoal</a:t>
            </a:r>
            <a:r>
              <a:rPr lang="en-US" b="1" dirty="0">
                <a:solidFill>
                  <a:schemeClr val="accent1"/>
                </a:solidFill>
                <a:latin typeface="Courier New" panose="02070309020205020404" pitchFamily="49" charset="0"/>
                <a:cs typeface="Courier New" panose="02070309020205020404" pitchFamily="49" charset="0"/>
              </a:rPr>
              <a:t> </a:t>
            </a:r>
            <a:r>
              <a:rPr lang="en-US" b="1" dirty="0">
                <a:solidFill>
                  <a:schemeClr val="tx1"/>
                </a:solidFill>
                <a:latin typeface="Courier New" panose="02070309020205020404" pitchFamily="49" charset="0"/>
                <a:cs typeface="Courier New" panose="02070309020205020404" pitchFamily="49" charset="0"/>
              </a:rPr>
              <a:t>(Position pos) {</a:t>
            </a:r>
          </a:p>
          <a:p>
            <a:pPr>
              <a:lnSpc>
                <a:spcPct val="120000"/>
              </a:lnSpc>
              <a:spcBef>
                <a:spcPts val="0"/>
              </a:spcBef>
              <a:spcAft>
                <a:spcPts val="0"/>
              </a:spcAft>
            </a:pPr>
            <a:r>
              <a:rPr lang="en-US" b="1" dirty="0">
                <a:solidFill>
                  <a:schemeClr val="accent1"/>
                </a:solidFill>
                <a:latin typeface="Courier New" panose="02070309020205020404" pitchFamily="49" charset="0"/>
                <a:cs typeface="Courier New" panose="02070309020205020404" pitchFamily="49" charset="0"/>
              </a:rPr>
              <a:t>    return </a:t>
            </a:r>
            <a:r>
              <a:rPr lang="en-US" b="1" dirty="0" err="1">
                <a:solidFill>
                  <a:schemeClr val="tx1"/>
                </a:solidFill>
                <a:latin typeface="Courier New" panose="02070309020205020404" pitchFamily="49" charset="0"/>
                <a:cs typeface="Courier New" panose="02070309020205020404" pitchFamily="49" charset="0"/>
              </a:rPr>
              <a:t>pos.getRow</a:t>
            </a:r>
            <a:r>
              <a:rPr lang="en-US" b="1" dirty="0">
                <a:solidFill>
                  <a:schemeClr val="tx1"/>
                </a:solidFill>
                <a:latin typeface="Courier New" panose="02070309020205020404" pitchFamily="49" charset="0"/>
                <a:cs typeface="Courier New" panose="02070309020205020404" pitchFamily="49" charset="0"/>
              </a:rPr>
              <a:t>() == </a:t>
            </a:r>
            <a:r>
              <a:rPr lang="en-US" b="1" dirty="0" err="1">
                <a:solidFill>
                  <a:schemeClr val="tx1"/>
                </a:solidFill>
                <a:latin typeface="Courier New" panose="02070309020205020404" pitchFamily="49" charset="0"/>
                <a:cs typeface="Courier New" panose="02070309020205020404" pitchFamily="49" charset="0"/>
              </a:rPr>
              <a:t>finish.getRow</a:t>
            </a:r>
            <a:r>
              <a:rPr lang="en-US" b="1" dirty="0">
                <a:solidFill>
                  <a:schemeClr val="tx1"/>
                </a:solidFill>
                <a:latin typeface="Courier New" panose="02070309020205020404" pitchFamily="49" charset="0"/>
                <a:cs typeface="Courier New" panose="02070309020205020404" pitchFamily="49" charset="0"/>
              </a:rPr>
              <a:t>() &amp;&amp;</a:t>
            </a:r>
          </a:p>
          <a:p>
            <a:pPr>
              <a:lnSpc>
                <a:spcPct val="120000"/>
              </a:lnSpc>
              <a:spcBef>
                <a:spcPts val="0"/>
              </a:spcBef>
              <a:spcAft>
                <a:spcPts val="0"/>
              </a:spcAft>
            </a:pP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pos.getColumn</a:t>
            </a:r>
            <a:r>
              <a:rPr lang="en-US" b="1" dirty="0">
                <a:solidFill>
                  <a:schemeClr val="tx1"/>
                </a:solidFill>
                <a:latin typeface="Courier New" panose="02070309020205020404" pitchFamily="49" charset="0"/>
                <a:cs typeface="Courier New" panose="02070309020205020404" pitchFamily="49" charset="0"/>
              </a:rPr>
              <a:t>() == </a:t>
            </a:r>
            <a:r>
              <a:rPr lang="en-US" b="1" dirty="0" err="1">
                <a:solidFill>
                  <a:schemeClr val="tx1"/>
                </a:solidFill>
                <a:latin typeface="Courier New" panose="02070309020205020404" pitchFamily="49" charset="0"/>
                <a:cs typeface="Courier New" panose="02070309020205020404" pitchFamily="49" charset="0"/>
              </a:rPr>
              <a:t>finish.getColumn</a:t>
            </a:r>
            <a:r>
              <a:rPr lang="en-US" b="1" dirty="0">
                <a:solidFill>
                  <a:schemeClr val="tx1"/>
                </a:solidFill>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b="1"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03750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uiExpand="1" build="p"/>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dirty="0"/>
              <a:t>Amazing!</a:t>
            </a:r>
            <a:endParaRPr lang="en-US" altLang="en-US" dirty="0">
              <a:solidFill>
                <a:schemeClr val="bg1">
                  <a:lumMod val="50000"/>
                </a:schemeClr>
              </a:solidFill>
            </a:endParaRP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sz="half" idx="1"/>
          </p:nvPr>
        </p:nvSpPr>
        <p:spPr>
          <a:xfrm>
            <a:off x="347870" y="2120900"/>
            <a:ext cx="4802353" cy="3748193"/>
          </a:xfrm>
        </p:spPr>
        <p:txBody>
          <a:bodyPr>
            <a:normAutofit/>
          </a:bodyPr>
          <a:lstStyle/>
          <a:p>
            <a:pPr>
              <a:lnSpc>
                <a:spcPct val="120000"/>
              </a:lnSpc>
              <a:spcBef>
                <a:spcPts val="0"/>
              </a:spcBef>
              <a:spcAft>
                <a:spcPts val="0"/>
              </a:spcAft>
            </a:pPr>
            <a:endParaRPr lang="en-US" sz="1300" b="1" dirty="0">
              <a:solidFill>
                <a:schemeClr val="accent1"/>
              </a:solidFill>
              <a:latin typeface="Courier New" panose="02070309020205020404" pitchFamily="49" charset="0"/>
              <a:cs typeface="Courier New" panose="02070309020205020404" pitchFamily="49" charset="0"/>
            </a:endParaRPr>
          </a:p>
          <a:p>
            <a:pPr>
              <a:lnSpc>
                <a:spcPct val="120000"/>
              </a:lnSpc>
              <a:spcBef>
                <a:spcPts val="0"/>
              </a:spcBef>
              <a:spcAft>
                <a:spcPts val="0"/>
              </a:spcAft>
            </a:pPr>
            <a:r>
              <a:rPr lang="en-US" sz="1300" b="1" dirty="0">
                <a:solidFill>
                  <a:schemeClr val="accent1"/>
                </a:solidFill>
                <a:latin typeface="Courier New" panose="02070309020205020404" pitchFamily="49" charset="0"/>
                <a:cs typeface="Courier New" panose="02070309020205020404" pitchFamily="49" charset="0"/>
              </a:rPr>
              <a:t>protected class </a:t>
            </a:r>
            <a:r>
              <a:rPr lang="en-US" sz="1300" b="1" dirty="0" err="1">
                <a:solidFill>
                  <a:srgbClr val="0070C0"/>
                </a:solidFill>
                <a:latin typeface="Courier New" panose="02070309020205020404" pitchFamily="49" charset="0"/>
                <a:cs typeface="Courier New" panose="02070309020205020404" pitchFamily="49" charset="0"/>
              </a:rPr>
              <a:t>MazeIterator</a:t>
            </a:r>
            <a:r>
              <a:rPr lang="en-US" sz="1300" b="1" dirty="0">
                <a:solidFill>
                  <a:schemeClr val="accent1"/>
                </a:solidFill>
                <a:latin typeface="Courier New" panose="02070309020205020404" pitchFamily="49" charset="0"/>
                <a:cs typeface="Courier New" panose="02070309020205020404" pitchFamily="49" charset="0"/>
              </a:rPr>
              <a:t> implements</a:t>
            </a:r>
          </a:p>
          <a:p>
            <a:pPr>
              <a:lnSpc>
                <a:spcPct val="120000"/>
              </a:lnSpc>
              <a:spcBef>
                <a:spcPts val="0"/>
              </a:spcBef>
              <a:spcAft>
                <a:spcPts val="0"/>
              </a:spcAft>
            </a:pPr>
            <a:r>
              <a:rPr lang="en-US" sz="1300" b="1" dirty="0">
                <a:solidFill>
                  <a:schemeClr val="accent1"/>
                </a:solidFill>
                <a:latin typeface="Courier New" panose="02070309020205020404" pitchFamily="49" charset="0"/>
                <a:cs typeface="Courier New" panose="02070309020205020404" pitchFamily="49" charset="0"/>
              </a:rPr>
              <a:t>                    </a:t>
            </a:r>
            <a:r>
              <a:rPr lang="en-US" sz="1300" b="1" dirty="0">
                <a:solidFill>
                  <a:schemeClr val="tx1"/>
                </a:solidFill>
                <a:latin typeface="Courier New" panose="02070309020205020404" pitchFamily="49" charset="0"/>
                <a:cs typeface="Courier New" panose="02070309020205020404" pitchFamily="49" charset="0"/>
              </a:rPr>
              <a:t>Iterator&lt;Position&gt; {</a:t>
            </a:r>
          </a:p>
          <a:p>
            <a:pPr>
              <a:lnSpc>
                <a:spcPct val="120000"/>
              </a:lnSpc>
              <a:spcBef>
                <a:spcPts val="0"/>
              </a:spcBef>
              <a:spcAft>
                <a:spcPts val="0"/>
              </a:spcAft>
            </a:pPr>
            <a:r>
              <a:rPr lang="en-US" sz="1300" b="1" dirty="0">
                <a:solidFill>
                  <a:schemeClr val="accent1"/>
                </a:solidFill>
                <a:latin typeface="Courier New" panose="02070309020205020404" pitchFamily="49" charset="0"/>
                <a:cs typeface="Courier New" panose="02070309020205020404" pitchFamily="49" charset="0"/>
              </a:rPr>
              <a:t>    final int </a:t>
            </a:r>
            <a:r>
              <a:rPr lang="en-US" sz="1300" b="1" dirty="0">
                <a:solidFill>
                  <a:schemeClr val="tx1"/>
                </a:solidFill>
                <a:latin typeface="Courier New" panose="02070309020205020404" pitchFamily="49" charset="0"/>
                <a:cs typeface="Courier New" panose="02070309020205020404" pitchFamily="49" charset="0"/>
              </a:rPr>
              <a:t>MAX_MOVES = 4;</a:t>
            </a:r>
          </a:p>
          <a:p>
            <a:pPr>
              <a:lnSpc>
                <a:spcPct val="120000"/>
              </a:lnSpc>
              <a:spcBef>
                <a:spcPts val="0"/>
              </a:spcBef>
              <a:spcAft>
                <a:spcPts val="0"/>
              </a:spcAft>
            </a:pPr>
            <a:r>
              <a:rPr lang="en-US" sz="1300" b="1" dirty="0">
                <a:solidFill>
                  <a:schemeClr val="accent1"/>
                </a:solidFill>
                <a:latin typeface="Courier New" panose="02070309020205020404" pitchFamily="49" charset="0"/>
                <a:cs typeface="Courier New" panose="02070309020205020404" pitchFamily="49" charset="0"/>
              </a:rPr>
              <a:t>    int </a:t>
            </a:r>
            <a:r>
              <a:rPr lang="en-US" sz="1300" b="1" dirty="0">
                <a:solidFill>
                  <a:schemeClr val="tx1"/>
                </a:solidFill>
                <a:latin typeface="Courier New" panose="02070309020205020404" pitchFamily="49" charset="0"/>
                <a:cs typeface="Courier New" panose="02070309020205020404" pitchFamily="49" charset="0"/>
              </a:rPr>
              <a:t>row, column, count = 0;</a:t>
            </a:r>
          </a:p>
          <a:p>
            <a:pPr>
              <a:lnSpc>
                <a:spcPct val="120000"/>
              </a:lnSpc>
              <a:spcBef>
                <a:spcPts val="0"/>
              </a:spcBef>
              <a:spcAft>
                <a:spcPts val="0"/>
              </a:spcAft>
            </a:pPr>
            <a:r>
              <a:rPr lang="en-US" sz="1300" b="1" dirty="0">
                <a:solidFill>
                  <a:schemeClr val="accent1"/>
                </a:solidFill>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300" b="1" dirty="0">
                <a:solidFill>
                  <a:schemeClr val="accent1"/>
                </a:solidFill>
                <a:latin typeface="Courier New" panose="02070309020205020404" pitchFamily="49" charset="0"/>
                <a:cs typeface="Courier New" panose="02070309020205020404" pitchFamily="49" charset="0"/>
              </a:rPr>
              <a:t>    public </a:t>
            </a:r>
            <a:r>
              <a:rPr lang="en-US" sz="1300" b="1" dirty="0" err="1">
                <a:solidFill>
                  <a:srgbClr val="0070C0"/>
                </a:solidFill>
                <a:latin typeface="Courier New" panose="02070309020205020404" pitchFamily="49" charset="0"/>
                <a:cs typeface="Courier New" panose="02070309020205020404" pitchFamily="49" charset="0"/>
              </a:rPr>
              <a:t>MazeIterator</a:t>
            </a:r>
            <a:r>
              <a:rPr lang="en-US" sz="1300" b="1" dirty="0">
                <a:solidFill>
                  <a:schemeClr val="accent1"/>
                </a:solidFill>
                <a:latin typeface="Courier New" panose="02070309020205020404" pitchFamily="49" charset="0"/>
                <a:cs typeface="Courier New" panose="02070309020205020404" pitchFamily="49" charset="0"/>
              </a:rPr>
              <a:t> </a:t>
            </a:r>
            <a:r>
              <a:rPr lang="en-US" sz="1300" b="1" dirty="0">
                <a:solidFill>
                  <a:schemeClr val="tx1"/>
                </a:solidFill>
                <a:latin typeface="Courier New" panose="02070309020205020404" pitchFamily="49" charset="0"/>
                <a:cs typeface="Courier New" panose="02070309020205020404" pitchFamily="49" charset="0"/>
              </a:rPr>
              <a:t>(Position pos) {</a:t>
            </a:r>
          </a:p>
          <a:p>
            <a:pPr>
              <a:lnSpc>
                <a:spcPct val="120000"/>
              </a:lnSpc>
              <a:spcBef>
                <a:spcPts val="0"/>
              </a:spcBef>
              <a:spcAft>
                <a:spcPts val="0"/>
              </a:spcAft>
            </a:pPr>
            <a:r>
              <a:rPr lang="en-US" sz="1300" b="1" dirty="0">
                <a:solidFill>
                  <a:schemeClr val="tx1"/>
                </a:solidFill>
                <a:latin typeface="Courier New" panose="02070309020205020404" pitchFamily="49" charset="0"/>
                <a:cs typeface="Courier New" panose="02070309020205020404" pitchFamily="49" charset="0"/>
              </a:rPr>
              <a:t>        row = </a:t>
            </a:r>
            <a:r>
              <a:rPr lang="en-US" sz="1300" b="1" dirty="0" err="1">
                <a:solidFill>
                  <a:schemeClr val="tx1"/>
                </a:solidFill>
                <a:latin typeface="Courier New" panose="02070309020205020404" pitchFamily="49" charset="0"/>
                <a:cs typeface="Courier New" panose="02070309020205020404" pitchFamily="49" charset="0"/>
              </a:rPr>
              <a:t>pos.getRow</a:t>
            </a:r>
            <a:r>
              <a:rPr lang="en-US" sz="1300" b="1" dirty="0">
                <a:solidFill>
                  <a:schemeClr val="tx1"/>
                </a:solidFill>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300" b="1" dirty="0">
                <a:solidFill>
                  <a:schemeClr val="tx1"/>
                </a:solidFill>
                <a:latin typeface="Courier New" panose="02070309020205020404" pitchFamily="49" charset="0"/>
                <a:cs typeface="Courier New" panose="02070309020205020404" pitchFamily="49" charset="0"/>
              </a:rPr>
              <a:t>        column = </a:t>
            </a:r>
            <a:r>
              <a:rPr lang="en-US" sz="1300" b="1" dirty="0" err="1">
                <a:solidFill>
                  <a:schemeClr val="tx1"/>
                </a:solidFill>
                <a:latin typeface="Courier New" panose="02070309020205020404" pitchFamily="49" charset="0"/>
                <a:cs typeface="Courier New" panose="02070309020205020404" pitchFamily="49" charset="0"/>
              </a:rPr>
              <a:t>pos.getColumn</a:t>
            </a:r>
            <a:r>
              <a:rPr lang="en-US" sz="1300" b="1" dirty="0">
                <a:solidFill>
                  <a:schemeClr val="tx1"/>
                </a:solidFill>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300" b="1" dirty="0">
                <a:solidFill>
                  <a:schemeClr val="tx1"/>
                </a:solidFill>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300" b="1" dirty="0">
                <a:solidFill>
                  <a:schemeClr val="accent1"/>
                </a:solidFill>
                <a:latin typeface="Courier New" panose="02070309020205020404" pitchFamily="49" charset="0"/>
                <a:cs typeface="Courier New" panose="02070309020205020404" pitchFamily="49" charset="0"/>
              </a:rPr>
              <a:t>    public </a:t>
            </a:r>
            <a:r>
              <a:rPr lang="en-US" sz="1300" b="1" dirty="0" err="1">
                <a:solidFill>
                  <a:schemeClr val="accent1"/>
                </a:solidFill>
                <a:latin typeface="Courier New" panose="02070309020205020404" pitchFamily="49" charset="0"/>
                <a:cs typeface="Courier New" panose="02070309020205020404" pitchFamily="49" charset="0"/>
              </a:rPr>
              <a:t>boolean</a:t>
            </a:r>
            <a:r>
              <a:rPr lang="en-US" sz="1300" b="1" dirty="0">
                <a:solidFill>
                  <a:schemeClr val="accent1"/>
                </a:solidFill>
                <a:latin typeface="Courier New" panose="02070309020205020404" pitchFamily="49" charset="0"/>
                <a:cs typeface="Courier New" panose="02070309020205020404" pitchFamily="49" charset="0"/>
              </a:rPr>
              <a:t> </a:t>
            </a:r>
            <a:r>
              <a:rPr lang="en-US" sz="1300" b="1" dirty="0" err="1">
                <a:solidFill>
                  <a:srgbClr val="0070C0"/>
                </a:solidFill>
                <a:latin typeface="Courier New" panose="02070309020205020404" pitchFamily="49" charset="0"/>
                <a:cs typeface="Courier New" panose="02070309020205020404" pitchFamily="49" charset="0"/>
              </a:rPr>
              <a:t>hasNext</a:t>
            </a:r>
            <a:r>
              <a:rPr lang="en-US" sz="1300" b="1" dirty="0">
                <a:solidFill>
                  <a:schemeClr val="tx1"/>
                </a:solidFill>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300" b="1" dirty="0">
                <a:solidFill>
                  <a:schemeClr val="accent1"/>
                </a:solidFill>
                <a:latin typeface="Courier New" panose="02070309020205020404" pitchFamily="49" charset="0"/>
                <a:cs typeface="Courier New" panose="02070309020205020404" pitchFamily="49" charset="0"/>
              </a:rPr>
              <a:t>        return </a:t>
            </a:r>
            <a:r>
              <a:rPr lang="en-US" sz="1300" b="1" dirty="0">
                <a:solidFill>
                  <a:schemeClr val="tx1"/>
                </a:solidFill>
                <a:latin typeface="Courier New" panose="02070309020205020404" pitchFamily="49" charset="0"/>
                <a:cs typeface="Courier New" panose="02070309020205020404" pitchFamily="49" charset="0"/>
              </a:rPr>
              <a:t>count &lt; MAX_MOVES;</a:t>
            </a:r>
          </a:p>
          <a:p>
            <a:pPr marL="0" indent="0">
              <a:lnSpc>
                <a:spcPct val="120000"/>
              </a:lnSpc>
              <a:spcBef>
                <a:spcPts val="0"/>
              </a:spcBef>
              <a:spcAft>
                <a:spcPts val="0"/>
              </a:spcAft>
              <a:buNone/>
            </a:pPr>
            <a:r>
              <a:rPr lang="en-US" sz="1300" b="1" dirty="0">
                <a:solidFill>
                  <a:schemeClr val="tx1"/>
                </a:solidFill>
                <a:latin typeface="Courier New" panose="02070309020205020404" pitchFamily="49" charset="0"/>
                <a:cs typeface="Courier New" panose="02070309020205020404" pitchFamily="49" charset="0"/>
              </a:rPr>
              <a:t>     }</a:t>
            </a:r>
          </a:p>
          <a:p>
            <a:pPr marL="0" indent="0">
              <a:buNone/>
            </a:pPr>
            <a:endParaRPr lang="en-US" sz="1300" dirty="0"/>
          </a:p>
        </p:txBody>
      </p:sp>
      <p:sp>
        <p:nvSpPr>
          <p:cNvPr id="3" name="Content Placeholder 2">
            <a:extLst>
              <a:ext uri="{FF2B5EF4-FFF2-40B4-BE49-F238E27FC236}">
                <a16:creationId xmlns:a16="http://schemas.microsoft.com/office/drawing/2014/main" id="{B7702892-9CFF-484A-99B6-9B17684B05EA}"/>
              </a:ext>
            </a:extLst>
          </p:cNvPr>
          <p:cNvSpPr>
            <a:spLocks noGrp="1"/>
          </p:cNvSpPr>
          <p:nvPr>
            <p:ph sz="half" idx="2"/>
          </p:nvPr>
        </p:nvSpPr>
        <p:spPr>
          <a:xfrm>
            <a:off x="5150223" y="2120899"/>
            <a:ext cx="6898341" cy="3748193"/>
          </a:xfrm>
        </p:spPr>
        <p:txBody>
          <a:bodyPr>
            <a:noAutofit/>
          </a:bodyPr>
          <a:lstStyle/>
          <a:p>
            <a:pPr>
              <a:lnSpc>
                <a:spcPct val="120000"/>
              </a:lnSpc>
              <a:spcBef>
                <a:spcPts val="0"/>
              </a:spcBef>
              <a:spcAft>
                <a:spcPts val="0"/>
              </a:spcAft>
            </a:pPr>
            <a:endParaRPr lang="en-US" sz="1300" b="1" dirty="0">
              <a:solidFill>
                <a:schemeClr val="accent1"/>
              </a:solidFill>
              <a:latin typeface="Courier New" panose="02070309020205020404" pitchFamily="49" charset="0"/>
              <a:cs typeface="Courier New" panose="02070309020205020404" pitchFamily="49" charset="0"/>
            </a:endParaRPr>
          </a:p>
          <a:p>
            <a:pPr>
              <a:lnSpc>
                <a:spcPct val="120000"/>
              </a:lnSpc>
              <a:spcBef>
                <a:spcPts val="0"/>
              </a:spcBef>
              <a:spcAft>
                <a:spcPts val="0"/>
              </a:spcAft>
            </a:pPr>
            <a:r>
              <a:rPr lang="en-US" sz="1300" b="1" dirty="0">
                <a:solidFill>
                  <a:schemeClr val="accent1"/>
                </a:solidFill>
                <a:latin typeface="Courier New" panose="02070309020205020404" pitchFamily="49" charset="0"/>
                <a:cs typeface="Courier New" panose="02070309020205020404" pitchFamily="49" charset="0"/>
              </a:rPr>
              <a:t>public Position </a:t>
            </a:r>
            <a:r>
              <a:rPr lang="en-US" sz="1300" b="1" dirty="0">
                <a:solidFill>
                  <a:srgbClr val="0070C0"/>
                </a:solidFill>
                <a:latin typeface="Courier New" panose="02070309020205020404" pitchFamily="49" charset="0"/>
                <a:cs typeface="Courier New" panose="02070309020205020404" pitchFamily="49" charset="0"/>
              </a:rPr>
              <a:t>next</a:t>
            </a:r>
            <a:r>
              <a:rPr lang="en-US" sz="1300" b="1" dirty="0">
                <a:solidFill>
                  <a:schemeClr val="tx1"/>
                </a:solidFill>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300" b="1" dirty="0">
                <a:solidFill>
                  <a:schemeClr val="tx1"/>
                </a:solidFill>
                <a:latin typeface="Courier New" panose="02070309020205020404" pitchFamily="49" charset="0"/>
                <a:cs typeface="Courier New" panose="02070309020205020404" pitchFamily="49" charset="0"/>
              </a:rPr>
              <a:t>   Position </a:t>
            </a:r>
            <a:r>
              <a:rPr lang="en-US" sz="1300" b="1" dirty="0" err="1">
                <a:solidFill>
                  <a:schemeClr val="tx1"/>
                </a:solidFill>
                <a:latin typeface="Courier New" panose="02070309020205020404" pitchFamily="49" charset="0"/>
                <a:cs typeface="Courier New" panose="02070309020205020404" pitchFamily="49" charset="0"/>
              </a:rPr>
              <a:t>nextPosition</a:t>
            </a:r>
            <a:r>
              <a:rPr lang="en-US" sz="1300" b="1" dirty="0">
                <a:solidFill>
                  <a:schemeClr val="tx1"/>
                </a:solidFill>
                <a:latin typeface="Courier New" panose="02070309020205020404" pitchFamily="49" charset="0"/>
                <a:cs typeface="Courier New" panose="02070309020205020404" pitchFamily="49" charset="0"/>
              </a:rPr>
              <a:t> = </a:t>
            </a:r>
            <a:r>
              <a:rPr lang="en-US" sz="1300" b="1" dirty="0">
                <a:solidFill>
                  <a:schemeClr val="accent1"/>
                </a:solidFill>
                <a:latin typeface="Courier New" panose="02070309020205020404" pitchFamily="49" charset="0"/>
                <a:cs typeface="Courier New" panose="02070309020205020404" pitchFamily="49" charset="0"/>
              </a:rPr>
              <a:t>new </a:t>
            </a:r>
            <a:r>
              <a:rPr lang="en-US" sz="1300" b="1" dirty="0">
                <a:solidFill>
                  <a:schemeClr val="tx1"/>
                </a:solidFill>
                <a:latin typeface="Courier New" panose="02070309020205020404" pitchFamily="49" charset="0"/>
                <a:cs typeface="Courier New" panose="02070309020205020404" pitchFamily="49" charset="0"/>
              </a:rPr>
              <a:t>Position();</a:t>
            </a:r>
          </a:p>
          <a:p>
            <a:pPr>
              <a:lnSpc>
                <a:spcPct val="120000"/>
              </a:lnSpc>
              <a:spcBef>
                <a:spcPts val="0"/>
              </a:spcBef>
              <a:spcAft>
                <a:spcPts val="0"/>
              </a:spcAft>
            </a:pPr>
            <a:r>
              <a:rPr lang="en-US" sz="1300" b="1" dirty="0">
                <a:solidFill>
                  <a:schemeClr val="accent1"/>
                </a:solidFill>
                <a:latin typeface="Courier New" panose="02070309020205020404" pitchFamily="49" charset="0"/>
                <a:cs typeface="Courier New" panose="02070309020205020404" pitchFamily="49" charset="0"/>
              </a:rPr>
              <a:t>   switch </a:t>
            </a:r>
            <a:r>
              <a:rPr lang="en-US" sz="1300" b="1" dirty="0">
                <a:solidFill>
                  <a:schemeClr val="tx1"/>
                </a:solidFill>
                <a:latin typeface="Courier New" panose="02070309020205020404" pitchFamily="49" charset="0"/>
                <a:cs typeface="Courier New" panose="02070309020205020404" pitchFamily="49" charset="0"/>
              </a:rPr>
              <a:t>(count++) {</a:t>
            </a:r>
          </a:p>
          <a:p>
            <a:pPr>
              <a:lnSpc>
                <a:spcPct val="120000"/>
              </a:lnSpc>
              <a:spcBef>
                <a:spcPts val="0"/>
              </a:spcBef>
              <a:spcAft>
                <a:spcPts val="0"/>
              </a:spcAft>
            </a:pPr>
            <a:r>
              <a:rPr lang="en-US" sz="1300" b="1" dirty="0">
                <a:solidFill>
                  <a:schemeClr val="accent1"/>
                </a:solidFill>
                <a:latin typeface="Courier New" panose="02070309020205020404" pitchFamily="49" charset="0"/>
                <a:cs typeface="Courier New" panose="02070309020205020404" pitchFamily="49" charset="0"/>
              </a:rPr>
              <a:t>      case </a:t>
            </a:r>
            <a:r>
              <a:rPr lang="en-US" sz="1300" b="1" dirty="0">
                <a:solidFill>
                  <a:schemeClr val="tx1"/>
                </a:solidFill>
                <a:latin typeface="Courier New" panose="02070309020205020404" pitchFamily="49" charset="0"/>
                <a:cs typeface="Courier New" panose="02070309020205020404" pitchFamily="49" charset="0"/>
              </a:rPr>
              <a:t>0: </a:t>
            </a:r>
            <a:r>
              <a:rPr lang="en-US" sz="1300" b="1" dirty="0" err="1">
                <a:solidFill>
                  <a:schemeClr val="tx1"/>
                </a:solidFill>
                <a:latin typeface="Courier New" panose="02070309020205020404" pitchFamily="49" charset="0"/>
                <a:cs typeface="Courier New" panose="02070309020205020404" pitchFamily="49" charset="0"/>
              </a:rPr>
              <a:t>nextPosition</a:t>
            </a:r>
            <a:r>
              <a:rPr lang="en-US" sz="1300" b="1" dirty="0">
                <a:solidFill>
                  <a:schemeClr val="tx1"/>
                </a:solidFill>
                <a:latin typeface="Courier New" panose="02070309020205020404" pitchFamily="49" charset="0"/>
                <a:cs typeface="Courier New" panose="02070309020205020404" pitchFamily="49" charset="0"/>
              </a:rPr>
              <a:t> = </a:t>
            </a:r>
            <a:r>
              <a:rPr lang="en-US" sz="1300" b="1" dirty="0">
                <a:solidFill>
                  <a:schemeClr val="accent1"/>
                </a:solidFill>
                <a:latin typeface="Courier New" panose="02070309020205020404" pitchFamily="49" charset="0"/>
                <a:cs typeface="Courier New" panose="02070309020205020404" pitchFamily="49" charset="0"/>
              </a:rPr>
              <a:t>new </a:t>
            </a:r>
            <a:r>
              <a:rPr lang="en-US" sz="1300" b="1" dirty="0">
                <a:solidFill>
                  <a:schemeClr val="tx1"/>
                </a:solidFill>
                <a:latin typeface="Courier New" panose="02070309020205020404" pitchFamily="49" charset="0"/>
                <a:cs typeface="Courier New" panose="02070309020205020404" pitchFamily="49" charset="0"/>
              </a:rPr>
              <a:t>Position (row-1, column); </a:t>
            </a:r>
            <a:r>
              <a:rPr lang="en-US" sz="1300" b="1" dirty="0">
                <a:solidFill>
                  <a:srgbClr val="C00000"/>
                </a:solidFill>
                <a:latin typeface="Courier New" panose="02070309020205020404" pitchFamily="49" charset="0"/>
                <a:cs typeface="Courier New" panose="02070309020205020404" pitchFamily="49" charset="0"/>
              </a:rPr>
              <a:t>// north</a:t>
            </a:r>
          </a:p>
          <a:p>
            <a:pPr>
              <a:lnSpc>
                <a:spcPct val="120000"/>
              </a:lnSpc>
              <a:spcBef>
                <a:spcPts val="0"/>
              </a:spcBef>
              <a:spcAft>
                <a:spcPts val="0"/>
              </a:spcAft>
            </a:pPr>
            <a:r>
              <a:rPr lang="en-US" sz="1300" b="1" dirty="0">
                <a:solidFill>
                  <a:schemeClr val="accent1"/>
                </a:solidFill>
                <a:latin typeface="Courier New" panose="02070309020205020404" pitchFamily="49" charset="0"/>
                <a:cs typeface="Courier New" panose="02070309020205020404" pitchFamily="49" charset="0"/>
              </a:rPr>
              <a:t>         break</a:t>
            </a:r>
            <a:r>
              <a:rPr lang="en-US" sz="1300" b="1" dirty="0">
                <a:solidFill>
                  <a:schemeClr val="tx1"/>
                </a:solidFill>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300" b="1" dirty="0">
                <a:solidFill>
                  <a:schemeClr val="accent1"/>
                </a:solidFill>
                <a:latin typeface="Courier New" panose="02070309020205020404" pitchFamily="49" charset="0"/>
                <a:cs typeface="Courier New" panose="02070309020205020404" pitchFamily="49" charset="0"/>
              </a:rPr>
              <a:t>      case</a:t>
            </a:r>
            <a:r>
              <a:rPr lang="en-US" sz="1300" b="1" dirty="0">
                <a:solidFill>
                  <a:schemeClr val="tx1"/>
                </a:solidFill>
                <a:latin typeface="Courier New" panose="02070309020205020404" pitchFamily="49" charset="0"/>
                <a:cs typeface="Courier New" panose="02070309020205020404" pitchFamily="49" charset="0"/>
              </a:rPr>
              <a:t> 1: </a:t>
            </a:r>
            <a:r>
              <a:rPr lang="en-US" sz="1300" b="1" dirty="0" err="1">
                <a:solidFill>
                  <a:schemeClr val="tx1"/>
                </a:solidFill>
                <a:latin typeface="Courier New" panose="02070309020205020404" pitchFamily="49" charset="0"/>
                <a:cs typeface="Courier New" panose="02070309020205020404" pitchFamily="49" charset="0"/>
              </a:rPr>
              <a:t>nextPosition</a:t>
            </a:r>
            <a:r>
              <a:rPr lang="en-US" sz="1300" b="1" dirty="0">
                <a:solidFill>
                  <a:schemeClr val="tx1"/>
                </a:solidFill>
                <a:latin typeface="Courier New" panose="02070309020205020404" pitchFamily="49" charset="0"/>
                <a:cs typeface="Courier New" panose="02070309020205020404" pitchFamily="49" charset="0"/>
              </a:rPr>
              <a:t> = </a:t>
            </a:r>
            <a:r>
              <a:rPr lang="en-US" sz="1300" b="1" dirty="0">
                <a:solidFill>
                  <a:schemeClr val="accent1"/>
                </a:solidFill>
                <a:latin typeface="Courier New" panose="02070309020205020404" pitchFamily="49" charset="0"/>
                <a:cs typeface="Courier New" panose="02070309020205020404" pitchFamily="49" charset="0"/>
              </a:rPr>
              <a:t>new </a:t>
            </a:r>
            <a:r>
              <a:rPr lang="en-US" sz="1300" b="1" dirty="0">
                <a:solidFill>
                  <a:schemeClr val="tx1"/>
                </a:solidFill>
                <a:latin typeface="Courier New" panose="02070309020205020404" pitchFamily="49" charset="0"/>
                <a:cs typeface="Courier New" panose="02070309020205020404" pitchFamily="49" charset="0"/>
              </a:rPr>
              <a:t>Position (row, column+1);</a:t>
            </a:r>
            <a:r>
              <a:rPr lang="en-US" sz="1300" b="1" dirty="0">
                <a:solidFill>
                  <a:schemeClr val="accent1"/>
                </a:solidFill>
                <a:latin typeface="Courier New" panose="02070309020205020404" pitchFamily="49" charset="0"/>
                <a:cs typeface="Courier New" panose="02070309020205020404" pitchFamily="49" charset="0"/>
              </a:rPr>
              <a:t> </a:t>
            </a:r>
            <a:r>
              <a:rPr lang="en-US" sz="1300" b="1" dirty="0">
                <a:solidFill>
                  <a:srgbClr val="C00000"/>
                </a:solidFill>
                <a:latin typeface="Courier New" panose="02070309020205020404" pitchFamily="49" charset="0"/>
                <a:cs typeface="Courier New" panose="02070309020205020404" pitchFamily="49" charset="0"/>
              </a:rPr>
              <a:t>// east</a:t>
            </a:r>
          </a:p>
          <a:p>
            <a:pPr>
              <a:lnSpc>
                <a:spcPct val="120000"/>
              </a:lnSpc>
              <a:spcBef>
                <a:spcPts val="0"/>
              </a:spcBef>
              <a:spcAft>
                <a:spcPts val="0"/>
              </a:spcAft>
            </a:pPr>
            <a:r>
              <a:rPr lang="en-US" sz="1300" b="1" dirty="0">
                <a:solidFill>
                  <a:schemeClr val="accent1"/>
                </a:solidFill>
                <a:latin typeface="Courier New" panose="02070309020205020404" pitchFamily="49" charset="0"/>
                <a:cs typeface="Courier New" panose="02070309020205020404" pitchFamily="49" charset="0"/>
              </a:rPr>
              <a:t>         break</a:t>
            </a:r>
            <a:r>
              <a:rPr lang="en-US" sz="1300" b="1" dirty="0">
                <a:solidFill>
                  <a:schemeClr val="tx1"/>
                </a:solidFill>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300" b="1" dirty="0">
                <a:solidFill>
                  <a:schemeClr val="accent1"/>
                </a:solidFill>
                <a:latin typeface="Courier New" panose="02070309020205020404" pitchFamily="49" charset="0"/>
                <a:cs typeface="Courier New" panose="02070309020205020404" pitchFamily="49" charset="0"/>
              </a:rPr>
              <a:t>      case</a:t>
            </a:r>
            <a:r>
              <a:rPr lang="en-US" sz="1300" b="1" dirty="0">
                <a:solidFill>
                  <a:schemeClr val="tx1"/>
                </a:solidFill>
                <a:latin typeface="Courier New" panose="02070309020205020404" pitchFamily="49" charset="0"/>
                <a:cs typeface="Courier New" panose="02070309020205020404" pitchFamily="49" charset="0"/>
              </a:rPr>
              <a:t> 2: </a:t>
            </a:r>
            <a:r>
              <a:rPr lang="en-US" sz="1300" b="1" dirty="0" err="1">
                <a:solidFill>
                  <a:schemeClr val="tx1"/>
                </a:solidFill>
                <a:latin typeface="Courier New" panose="02070309020205020404" pitchFamily="49" charset="0"/>
                <a:cs typeface="Courier New" panose="02070309020205020404" pitchFamily="49" charset="0"/>
              </a:rPr>
              <a:t>nextPosition</a:t>
            </a:r>
            <a:r>
              <a:rPr lang="en-US" sz="1300" b="1" dirty="0">
                <a:solidFill>
                  <a:schemeClr val="tx1"/>
                </a:solidFill>
                <a:latin typeface="Courier New" panose="02070309020205020404" pitchFamily="49" charset="0"/>
                <a:cs typeface="Courier New" panose="02070309020205020404" pitchFamily="49" charset="0"/>
              </a:rPr>
              <a:t> = </a:t>
            </a:r>
            <a:r>
              <a:rPr lang="en-US" sz="1300" b="1" dirty="0">
                <a:solidFill>
                  <a:schemeClr val="accent1"/>
                </a:solidFill>
                <a:latin typeface="Courier New" panose="02070309020205020404" pitchFamily="49" charset="0"/>
                <a:cs typeface="Courier New" panose="02070309020205020404" pitchFamily="49" charset="0"/>
              </a:rPr>
              <a:t>new </a:t>
            </a:r>
            <a:r>
              <a:rPr lang="en-US" sz="1300" b="1" dirty="0">
                <a:solidFill>
                  <a:schemeClr val="tx1"/>
                </a:solidFill>
                <a:latin typeface="Courier New" panose="02070309020205020404" pitchFamily="49" charset="0"/>
                <a:cs typeface="Courier New" panose="02070309020205020404" pitchFamily="49" charset="0"/>
              </a:rPr>
              <a:t>Position (row+1, column); </a:t>
            </a:r>
            <a:r>
              <a:rPr lang="en-US" sz="1300" b="1" dirty="0">
                <a:solidFill>
                  <a:srgbClr val="C00000"/>
                </a:solidFill>
                <a:latin typeface="Courier New" panose="02070309020205020404" pitchFamily="49" charset="0"/>
                <a:cs typeface="Courier New" panose="02070309020205020404" pitchFamily="49" charset="0"/>
              </a:rPr>
              <a:t>// south</a:t>
            </a:r>
          </a:p>
          <a:p>
            <a:pPr>
              <a:lnSpc>
                <a:spcPct val="120000"/>
              </a:lnSpc>
              <a:spcBef>
                <a:spcPts val="0"/>
              </a:spcBef>
              <a:spcAft>
                <a:spcPts val="0"/>
              </a:spcAft>
            </a:pPr>
            <a:r>
              <a:rPr lang="en-US" sz="1300" b="1" dirty="0">
                <a:solidFill>
                  <a:schemeClr val="accent1"/>
                </a:solidFill>
                <a:latin typeface="Courier New" panose="02070309020205020404" pitchFamily="49" charset="0"/>
                <a:cs typeface="Courier New" panose="02070309020205020404" pitchFamily="49" charset="0"/>
              </a:rPr>
              <a:t>         break</a:t>
            </a:r>
            <a:r>
              <a:rPr lang="en-US" sz="1300" b="1" dirty="0">
                <a:solidFill>
                  <a:schemeClr val="tx1"/>
                </a:solidFill>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300" b="1" dirty="0">
                <a:solidFill>
                  <a:schemeClr val="accent1"/>
                </a:solidFill>
                <a:latin typeface="Courier New" panose="02070309020205020404" pitchFamily="49" charset="0"/>
                <a:cs typeface="Courier New" panose="02070309020205020404" pitchFamily="49" charset="0"/>
              </a:rPr>
              <a:t>      case</a:t>
            </a:r>
            <a:r>
              <a:rPr lang="en-US" sz="1300" b="1" dirty="0">
                <a:solidFill>
                  <a:schemeClr val="tx1"/>
                </a:solidFill>
                <a:latin typeface="Courier New" panose="02070309020205020404" pitchFamily="49" charset="0"/>
                <a:cs typeface="Courier New" panose="02070309020205020404" pitchFamily="49" charset="0"/>
              </a:rPr>
              <a:t> 3: </a:t>
            </a:r>
            <a:r>
              <a:rPr lang="en-US" sz="1300" b="1" dirty="0" err="1">
                <a:solidFill>
                  <a:schemeClr val="tx1"/>
                </a:solidFill>
                <a:latin typeface="Courier New" panose="02070309020205020404" pitchFamily="49" charset="0"/>
                <a:cs typeface="Courier New" panose="02070309020205020404" pitchFamily="49" charset="0"/>
              </a:rPr>
              <a:t>nextPosition</a:t>
            </a:r>
            <a:r>
              <a:rPr lang="en-US" sz="1300" b="1" dirty="0">
                <a:solidFill>
                  <a:schemeClr val="tx1"/>
                </a:solidFill>
                <a:latin typeface="Courier New" panose="02070309020205020404" pitchFamily="49" charset="0"/>
                <a:cs typeface="Courier New" panose="02070309020205020404" pitchFamily="49" charset="0"/>
              </a:rPr>
              <a:t> = </a:t>
            </a:r>
            <a:r>
              <a:rPr lang="en-US" sz="1300" b="1" dirty="0">
                <a:solidFill>
                  <a:schemeClr val="accent1"/>
                </a:solidFill>
                <a:latin typeface="Courier New" panose="02070309020205020404" pitchFamily="49" charset="0"/>
                <a:cs typeface="Courier New" panose="02070309020205020404" pitchFamily="49" charset="0"/>
              </a:rPr>
              <a:t>new </a:t>
            </a:r>
            <a:r>
              <a:rPr lang="en-US" sz="1300" b="1" dirty="0">
                <a:solidFill>
                  <a:schemeClr val="tx1"/>
                </a:solidFill>
                <a:latin typeface="Courier New" panose="02070309020205020404" pitchFamily="49" charset="0"/>
                <a:cs typeface="Courier New" panose="02070309020205020404" pitchFamily="49" charset="0"/>
              </a:rPr>
              <a:t>Position (row, column-1); </a:t>
            </a:r>
            <a:r>
              <a:rPr lang="en-US" sz="1300" b="1" dirty="0">
                <a:solidFill>
                  <a:srgbClr val="C00000"/>
                </a:solidFill>
                <a:latin typeface="Courier New" panose="02070309020205020404" pitchFamily="49" charset="0"/>
                <a:cs typeface="Courier New" panose="02070309020205020404" pitchFamily="49" charset="0"/>
              </a:rPr>
              <a:t>// west</a:t>
            </a:r>
          </a:p>
          <a:p>
            <a:pPr>
              <a:lnSpc>
                <a:spcPct val="120000"/>
              </a:lnSpc>
              <a:spcBef>
                <a:spcPts val="0"/>
              </a:spcBef>
              <a:spcAft>
                <a:spcPts val="0"/>
              </a:spcAft>
            </a:pPr>
            <a:r>
              <a:rPr lang="en-US" sz="1300" b="1" dirty="0">
                <a:solidFill>
                  <a:schemeClr val="accent1"/>
                </a:solidFill>
                <a:latin typeface="Courier New" panose="02070309020205020404" pitchFamily="49" charset="0"/>
                <a:cs typeface="Courier New" panose="02070309020205020404" pitchFamily="49" charset="0"/>
              </a:rPr>
              <a:t>         break</a:t>
            </a:r>
            <a:r>
              <a:rPr lang="en-US" sz="1300" b="1" dirty="0">
                <a:solidFill>
                  <a:schemeClr val="tx1"/>
                </a:solidFill>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300" b="1" dirty="0">
                <a:solidFill>
                  <a:schemeClr val="accent1"/>
                </a:solidFill>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300" b="1" dirty="0">
                <a:solidFill>
                  <a:schemeClr val="accent1"/>
                </a:solidFill>
                <a:latin typeface="Courier New" panose="02070309020205020404" pitchFamily="49" charset="0"/>
                <a:cs typeface="Courier New" panose="02070309020205020404" pitchFamily="49" charset="0"/>
              </a:rPr>
              <a:t>   return </a:t>
            </a:r>
            <a:r>
              <a:rPr lang="en-US" sz="1300" b="1" dirty="0" err="1">
                <a:solidFill>
                  <a:schemeClr val="tx1"/>
                </a:solidFill>
                <a:latin typeface="Courier New" panose="02070309020205020404" pitchFamily="49" charset="0"/>
                <a:cs typeface="Courier New" panose="02070309020205020404" pitchFamily="49" charset="0"/>
              </a:rPr>
              <a:t>nextPosition</a:t>
            </a:r>
            <a:r>
              <a:rPr lang="en-US" sz="1300" b="1" dirty="0">
                <a:solidFill>
                  <a:schemeClr val="tx1"/>
                </a:solidFill>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300" b="1" dirty="0">
                <a:solidFill>
                  <a:schemeClr val="accent1"/>
                </a:solidFill>
                <a:latin typeface="Courier New" panose="02070309020205020404" pitchFamily="49" charset="0"/>
                <a:cs typeface="Courier New" panose="02070309020205020404" pitchFamily="49" charset="0"/>
              </a:rPr>
              <a:t>}</a:t>
            </a:r>
            <a:endParaRPr lang="en-US" sz="13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0107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0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70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0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70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707">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707">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707">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707">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707">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707">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707">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uiExpand="1" build="p"/>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451C-7B6C-4C56-A74A-808F187B0789}"/>
              </a:ext>
            </a:extLst>
          </p:cNvPr>
          <p:cNvSpPr>
            <a:spLocks noGrp="1"/>
          </p:cNvSpPr>
          <p:nvPr>
            <p:ph type="title"/>
          </p:nvPr>
        </p:nvSpPr>
        <p:spPr/>
        <p:txBody>
          <a:bodyPr/>
          <a:lstStyle/>
          <a:p>
            <a:r>
              <a:rPr lang="en-US" dirty="0"/>
              <a:t>ALERTS</a:t>
            </a:r>
          </a:p>
        </p:txBody>
      </p:sp>
      <p:sp>
        <p:nvSpPr>
          <p:cNvPr id="3" name="Content Placeholder 2">
            <a:extLst>
              <a:ext uri="{FF2B5EF4-FFF2-40B4-BE49-F238E27FC236}">
                <a16:creationId xmlns:a16="http://schemas.microsoft.com/office/drawing/2014/main" id="{857B3B6D-611C-426B-9E2C-131AE700E966}"/>
              </a:ext>
            </a:extLst>
          </p:cNvPr>
          <p:cNvSpPr>
            <a:spLocks noGrp="1"/>
          </p:cNvSpPr>
          <p:nvPr>
            <p:ph idx="1"/>
          </p:nvPr>
        </p:nvSpPr>
        <p:spPr/>
        <p:txBody>
          <a:bodyPr>
            <a:normAutofit/>
          </a:bodyPr>
          <a:lstStyle/>
          <a:p>
            <a:pPr lvl="1"/>
            <a:r>
              <a:rPr lang="en-US" sz="2800" dirty="0"/>
              <a:t>Read </a:t>
            </a:r>
            <a:r>
              <a:rPr lang="en-US" sz="2800" i="1" dirty="0"/>
              <a:t>Head First </a:t>
            </a:r>
            <a:r>
              <a:rPr lang="en-US" sz="2800" i="1"/>
              <a:t>Design Patterns (HFDP)</a:t>
            </a:r>
            <a:r>
              <a:rPr lang="en-US" sz="2800"/>
              <a:t>, Chapters 1-3</a:t>
            </a:r>
          </a:p>
          <a:p>
            <a:pPr lvl="1"/>
            <a:endParaRPr lang="en-US" sz="2800"/>
          </a:p>
          <a:p>
            <a:pPr lvl="1"/>
            <a:r>
              <a:rPr lang="en-US" sz="2800"/>
              <a:t>Lab 8: Due this Friday before 11:59 pm</a:t>
            </a:r>
          </a:p>
          <a:p>
            <a:pPr lvl="1"/>
            <a:r>
              <a:rPr lang="en-US" sz="2800"/>
              <a:t>Lab 9: Due next Thursday before 11:59 pm</a:t>
            </a:r>
          </a:p>
          <a:p>
            <a:pPr lvl="1"/>
            <a:r>
              <a:rPr lang="en-US" sz="2800"/>
              <a:t>Lab 10 will start to appear next week</a:t>
            </a:r>
          </a:p>
        </p:txBody>
      </p:sp>
    </p:spTree>
    <p:extLst>
      <p:ext uri="{BB962C8B-B14F-4D97-AF65-F5344CB8AC3E}">
        <p14:creationId xmlns:p14="http://schemas.microsoft.com/office/powerpoint/2010/main" val="374942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CD4EB-A43A-4E83-963E-487BA8286D23}"/>
              </a:ext>
            </a:extLst>
          </p:cNvPr>
          <p:cNvSpPr>
            <a:spLocks noGrp="1"/>
          </p:cNvSpPr>
          <p:nvPr>
            <p:ph type="title"/>
          </p:nvPr>
        </p:nvSpPr>
        <p:spPr/>
        <p:txBody>
          <a:bodyPr/>
          <a:lstStyle/>
          <a:p>
            <a:r>
              <a:rPr lang="en-US"/>
              <a:t>Next Time...</a:t>
            </a:r>
            <a:endParaRPr lang="en-US" dirty="0"/>
          </a:p>
        </p:txBody>
      </p:sp>
      <p:sp>
        <p:nvSpPr>
          <p:cNvPr id="3" name="Content Placeholder 2">
            <a:extLst>
              <a:ext uri="{FF2B5EF4-FFF2-40B4-BE49-F238E27FC236}">
                <a16:creationId xmlns:a16="http://schemas.microsoft.com/office/drawing/2014/main" id="{9DF27151-426A-4640-B9E6-D435BF233E30}"/>
              </a:ext>
            </a:extLst>
          </p:cNvPr>
          <p:cNvSpPr>
            <a:spLocks noGrp="1"/>
          </p:cNvSpPr>
          <p:nvPr>
            <p:ph idx="1"/>
          </p:nvPr>
        </p:nvSpPr>
        <p:spPr/>
        <p:txBody>
          <a:bodyPr>
            <a:normAutofit/>
          </a:bodyPr>
          <a:lstStyle/>
          <a:p>
            <a:r>
              <a:rPr lang="en-US" sz="3000" b="1" dirty="0">
                <a:solidFill>
                  <a:schemeClr val="accent4">
                    <a:lumMod val="75000"/>
                  </a:schemeClr>
                </a:solidFill>
              </a:rPr>
              <a:t>The Observer Pattern</a:t>
            </a:r>
          </a:p>
        </p:txBody>
      </p:sp>
    </p:spTree>
    <p:extLst>
      <p:ext uri="{BB962C8B-B14F-4D97-AF65-F5344CB8AC3E}">
        <p14:creationId xmlns:p14="http://schemas.microsoft.com/office/powerpoint/2010/main" val="427057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dirty="0"/>
              <a:t>Design Patterns Catalog</a:t>
            </a: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type="body" idx="1"/>
          </p:nvPr>
        </p:nvSpPr>
        <p:spPr>
          <a:xfrm>
            <a:off x="1097280" y="2054268"/>
            <a:ext cx="10058400" cy="4179264"/>
          </a:xfrm>
        </p:spPr>
        <p:txBody>
          <a:bodyPr>
            <a:normAutofit fontScale="92500" lnSpcReduction="10000"/>
          </a:bodyPr>
          <a:lstStyle/>
          <a:p>
            <a:pPr marL="0" indent="0">
              <a:buNone/>
            </a:pPr>
            <a:r>
              <a:rPr lang="en-US" sz="2400"/>
              <a:t>A Design Pattern has four essential elements</a:t>
            </a:r>
          </a:p>
          <a:p>
            <a:pPr marL="749808" lvl="1" indent="-457200">
              <a:buFont typeface="+mj-lt"/>
              <a:buAutoNum type="arabicPeriod"/>
            </a:pPr>
            <a:r>
              <a:rPr lang="en-US" sz="2200" b="1">
                <a:solidFill>
                  <a:srgbClr val="0070C0"/>
                </a:solidFill>
              </a:rPr>
              <a:t>Name</a:t>
            </a:r>
            <a:endParaRPr lang="en-US" sz="2200"/>
          </a:p>
          <a:p>
            <a:pPr marL="749808" lvl="1" indent="-457200">
              <a:buFont typeface="+mj-lt"/>
              <a:buAutoNum type="arabicPeriod"/>
            </a:pPr>
            <a:r>
              <a:rPr lang="en-US" sz="2200" b="1">
                <a:solidFill>
                  <a:srgbClr val="C00000"/>
                </a:solidFill>
              </a:rPr>
              <a:t>Problem</a:t>
            </a:r>
            <a:endParaRPr lang="en-US" sz="2200"/>
          </a:p>
          <a:p>
            <a:pPr marL="749808" lvl="1" indent="-457200">
              <a:buFont typeface="+mj-lt"/>
              <a:buAutoNum type="arabicPeriod"/>
            </a:pPr>
            <a:r>
              <a:rPr lang="en-US" sz="2200" b="1">
                <a:solidFill>
                  <a:srgbClr val="7030A0"/>
                </a:solidFill>
              </a:rPr>
              <a:t>Solution</a:t>
            </a:r>
          </a:p>
          <a:p>
            <a:pPr marL="749808" lvl="1" indent="-457200">
              <a:buFont typeface="+mj-lt"/>
              <a:buAutoNum type="arabicPeriod"/>
            </a:pPr>
            <a:r>
              <a:rPr lang="en-US" sz="2200" b="1">
                <a:solidFill>
                  <a:srgbClr val="00B050"/>
                </a:solidFill>
              </a:rPr>
              <a:t>Consequences</a:t>
            </a:r>
            <a:endParaRPr lang="en-US" sz="2200"/>
          </a:p>
          <a:p>
            <a:pPr marL="0" lvl="1" indent="0">
              <a:lnSpc>
                <a:spcPct val="110000"/>
              </a:lnSpc>
              <a:spcBef>
                <a:spcPts val="600"/>
              </a:spcBef>
              <a:spcAft>
                <a:spcPts val="0"/>
              </a:spcAft>
              <a:buNone/>
            </a:pPr>
            <a:r>
              <a:rPr lang="en-US" sz="2400"/>
              <a:t>The </a:t>
            </a:r>
            <a:r>
              <a:rPr lang="en-US" sz="2400" dirty="0"/>
              <a:t>complete Gang-of-Four (</a:t>
            </a:r>
            <a:r>
              <a:rPr lang="en-US" sz="2400" dirty="0" err="1"/>
              <a:t>GoF</a:t>
            </a:r>
            <a:r>
              <a:rPr lang="en-US" sz="2400" dirty="0"/>
              <a:t>) collection is</a:t>
            </a:r>
          </a:p>
          <a:p>
            <a:pPr marL="457200" indent="-457200">
              <a:buFont typeface="Wingdings" panose="05000000000000000000" pitchFamily="2" charset="2"/>
              <a:buChar char="§"/>
            </a:pPr>
            <a:r>
              <a:rPr lang="en-US" sz="2400" b="1" dirty="0">
                <a:solidFill>
                  <a:srgbClr val="0070C0"/>
                </a:solidFill>
              </a:rPr>
              <a:t>Creational</a:t>
            </a:r>
            <a:r>
              <a:rPr lang="en-US" sz="2400" dirty="0"/>
              <a:t>: </a:t>
            </a:r>
            <a:r>
              <a:rPr lang="en-US" sz="2400" dirty="0">
                <a:solidFill>
                  <a:schemeClr val="accent1"/>
                </a:solidFill>
              </a:rPr>
              <a:t>Abstract Factory</a:t>
            </a:r>
            <a:r>
              <a:rPr lang="en-US" sz="2400" dirty="0"/>
              <a:t>, </a:t>
            </a:r>
            <a:r>
              <a:rPr lang="en-US" sz="2400" dirty="0">
                <a:solidFill>
                  <a:schemeClr val="tx2">
                    <a:lumMod val="75000"/>
                    <a:lumOff val="25000"/>
                  </a:schemeClr>
                </a:solidFill>
              </a:rPr>
              <a:t>Builder</a:t>
            </a:r>
            <a:r>
              <a:rPr lang="en-US" sz="2400" dirty="0"/>
              <a:t>, </a:t>
            </a:r>
            <a:r>
              <a:rPr lang="en-US" sz="2400" dirty="0">
                <a:solidFill>
                  <a:schemeClr val="accent1"/>
                </a:solidFill>
              </a:rPr>
              <a:t>Factory Method</a:t>
            </a:r>
            <a:r>
              <a:rPr lang="en-US" sz="2400" dirty="0"/>
              <a:t>, </a:t>
            </a:r>
            <a:r>
              <a:rPr lang="en-US" sz="2400" dirty="0">
                <a:solidFill>
                  <a:schemeClr val="tx2">
                    <a:lumMod val="75000"/>
                    <a:lumOff val="25000"/>
                  </a:schemeClr>
                </a:solidFill>
              </a:rPr>
              <a:t>Prototype</a:t>
            </a:r>
            <a:r>
              <a:rPr lang="en-US" sz="2400" dirty="0"/>
              <a:t>, </a:t>
            </a:r>
            <a:r>
              <a:rPr lang="en-US" sz="2400" dirty="0">
                <a:solidFill>
                  <a:schemeClr val="accent1"/>
                </a:solidFill>
              </a:rPr>
              <a:t>Singleton</a:t>
            </a:r>
          </a:p>
          <a:p>
            <a:pPr marL="457200" indent="-457200">
              <a:buFont typeface="Wingdings" panose="05000000000000000000" pitchFamily="2" charset="2"/>
              <a:buChar char="§"/>
            </a:pPr>
            <a:r>
              <a:rPr lang="en-US" sz="2400" b="1" dirty="0">
                <a:solidFill>
                  <a:srgbClr val="C00000"/>
                </a:solidFill>
              </a:rPr>
              <a:t>Structural</a:t>
            </a:r>
            <a:r>
              <a:rPr lang="en-US" sz="2400" dirty="0"/>
              <a:t>: </a:t>
            </a:r>
            <a:r>
              <a:rPr lang="en-US" sz="2400" dirty="0">
                <a:solidFill>
                  <a:srgbClr val="7030A0"/>
                </a:solidFill>
              </a:rPr>
              <a:t>Adapter</a:t>
            </a:r>
            <a:r>
              <a:rPr lang="en-US" sz="2400" dirty="0"/>
              <a:t>, </a:t>
            </a:r>
            <a:r>
              <a:rPr lang="en-US" sz="2400" dirty="0">
                <a:solidFill>
                  <a:srgbClr val="00B050"/>
                </a:solidFill>
              </a:rPr>
              <a:t>Bridge</a:t>
            </a:r>
            <a:r>
              <a:rPr lang="en-US" sz="2400" dirty="0"/>
              <a:t>, </a:t>
            </a:r>
            <a:r>
              <a:rPr lang="en-US" sz="2400" dirty="0">
                <a:solidFill>
                  <a:srgbClr val="7030A0"/>
                </a:solidFill>
              </a:rPr>
              <a:t>Composite</a:t>
            </a:r>
            <a:r>
              <a:rPr lang="en-US" sz="2400" dirty="0"/>
              <a:t>, </a:t>
            </a:r>
            <a:r>
              <a:rPr lang="en-US" sz="2400" dirty="0">
                <a:solidFill>
                  <a:srgbClr val="00B050"/>
                </a:solidFill>
              </a:rPr>
              <a:t>Decorator</a:t>
            </a:r>
            <a:r>
              <a:rPr lang="en-US" sz="2400" dirty="0"/>
              <a:t>, </a:t>
            </a:r>
            <a:r>
              <a:rPr lang="en-US" sz="2400" dirty="0">
                <a:solidFill>
                  <a:srgbClr val="7030A0"/>
                </a:solidFill>
              </a:rPr>
              <a:t>Facade</a:t>
            </a:r>
            <a:r>
              <a:rPr lang="en-US" sz="2400" dirty="0"/>
              <a:t>, </a:t>
            </a:r>
            <a:r>
              <a:rPr lang="en-US" sz="2400" dirty="0">
                <a:solidFill>
                  <a:srgbClr val="00B050"/>
                </a:solidFill>
              </a:rPr>
              <a:t>Proxy</a:t>
            </a:r>
          </a:p>
          <a:p>
            <a:pPr marL="457200" indent="-457200">
              <a:buFont typeface="Wingdings" panose="05000000000000000000" pitchFamily="2" charset="2"/>
              <a:buChar char="§"/>
            </a:pPr>
            <a:r>
              <a:rPr lang="en-US" sz="2400" b="1" dirty="0">
                <a:solidFill>
                  <a:srgbClr val="00B050"/>
                </a:solidFill>
              </a:rPr>
              <a:t>Behavioral</a:t>
            </a:r>
            <a:r>
              <a:rPr lang="en-US" sz="2400" dirty="0"/>
              <a:t>: </a:t>
            </a:r>
            <a:r>
              <a:rPr lang="en-US" sz="2400" dirty="0">
                <a:solidFill>
                  <a:srgbClr val="FF0000"/>
                </a:solidFill>
              </a:rPr>
              <a:t>Chain of Responsibility</a:t>
            </a:r>
            <a:r>
              <a:rPr lang="en-US" sz="2400" dirty="0"/>
              <a:t>, </a:t>
            </a:r>
            <a:r>
              <a:rPr lang="en-US" sz="2400" dirty="0">
                <a:solidFill>
                  <a:srgbClr val="00B0F0"/>
                </a:solidFill>
              </a:rPr>
              <a:t>Command</a:t>
            </a:r>
            <a:r>
              <a:rPr lang="en-US" sz="2400" dirty="0"/>
              <a:t>, </a:t>
            </a:r>
            <a:r>
              <a:rPr lang="en-US" sz="2400" dirty="0">
                <a:solidFill>
                  <a:srgbClr val="FF0000"/>
                </a:solidFill>
              </a:rPr>
              <a:t>Interpreter</a:t>
            </a:r>
            <a:r>
              <a:rPr lang="en-US" sz="2400" dirty="0"/>
              <a:t>, </a:t>
            </a:r>
            <a:r>
              <a:rPr lang="en-US" sz="2400" dirty="0">
                <a:solidFill>
                  <a:srgbClr val="00B0F0"/>
                </a:solidFill>
              </a:rPr>
              <a:t>Iterator</a:t>
            </a:r>
            <a:r>
              <a:rPr lang="en-US" sz="2400" dirty="0"/>
              <a:t>, </a:t>
            </a:r>
            <a:r>
              <a:rPr lang="en-US" sz="2400" dirty="0">
                <a:solidFill>
                  <a:srgbClr val="FF0000"/>
                </a:solidFill>
              </a:rPr>
              <a:t>Mediator</a:t>
            </a:r>
            <a:r>
              <a:rPr lang="en-US" sz="2400" dirty="0"/>
              <a:t>,</a:t>
            </a:r>
            <a:br>
              <a:rPr lang="en-US" sz="2400" dirty="0"/>
            </a:br>
            <a:r>
              <a:rPr lang="en-US" sz="2400" dirty="0"/>
              <a:t>	</a:t>
            </a:r>
            <a:r>
              <a:rPr lang="en-US" sz="2400" dirty="0">
                <a:solidFill>
                  <a:srgbClr val="00B0F0"/>
                </a:solidFill>
              </a:rPr>
              <a:t>Memento</a:t>
            </a:r>
            <a:r>
              <a:rPr lang="en-US" sz="2400" dirty="0"/>
              <a:t>, </a:t>
            </a:r>
            <a:r>
              <a:rPr lang="en-US" sz="2400" dirty="0">
                <a:solidFill>
                  <a:srgbClr val="FF0000"/>
                </a:solidFill>
              </a:rPr>
              <a:t>Flyweight</a:t>
            </a:r>
            <a:r>
              <a:rPr lang="en-US" sz="2400" dirty="0"/>
              <a:t>, </a:t>
            </a:r>
            <a:r>
              <a:rPr lang="en-US" sz="2400" dirty="0">
                <a:solidFill>
                  <a:srgbClr val="00B0F0"/>
                </a:solidFill>
              </a:rPr>
              <a:t>Observer</a:t>
            </a:r>
            <a:r>
              <a:rPr lang="en-US" sz="2400" dirty="0"/>
              <a:t>, </a:t>
            </a:r>
            <a:r>
              <a:rPr lang="en-US" sz="2400" dirty="0">
                <a:solidFill>
                  <a:srgbClr val="FF0000"/>
                </a:solidFill>
              </a:rPr>
              <a:t>State</a:t>
            </a:r>
            <a:r>
              <a:rPr lang="en-US" sz="2400" dirty="0"/>
              <a:t>, </a:t>
            </a:r>
            <a:r>
              <a:rPr lang="en-US" sz="2400" dirty="0">
                <a:solidFill>
                  <a:srgbClr val="00B0F0"/>
                </a:solidFill>
              </a:rPr>
              <a:t>Strategy</a:t>
            </a:r>
            <a:r>
              <a:rPr lang="en-US" sz="2400" dirty="0"/>
              <a:t>, </a:t>
            </a:r>
            <a:r>
              <a:rPr lang="en-US" sz="2400" dirty="0">
                <a:solidFill>
                  <a:srgbClr val="FF0000"/>
                </a:solidFill>
              </a:rPr>
              <a:t>Template Method</a:t>
            </a:r>
            <a:r>
              <a:rPr lang="en-US" sz="2400"/>
              <a:t>, </a:t>
            </a:r>
            <a:r>
              <a:rPr lang="en-US" sz="2400">
                <a:solidFill>
                  <a:srgbClr val="00B0F0"/>
                </a:solidFill>
              </a:rPr>
              <a:t>Visitor</a:t>
            </a:r>
            <a:endParaRPr lang="en-US" sz="2400" dirty="0">
              <a:solidFill>
                <a:srgbClr val="00B0F0"/>
              </a:solidFill>
            </a:endParaRPr>
          </a:p>
        </p:txBody>
      </p:sp>
    </p:spTree>
    <p:extLst>
      <p:ext uri="{BB962C8B-B14F-4D97-AF65-F5344CB8AC3E}">
        <p14:creationId xmlns:p14="http://schemas.microsoft.com/office/powerpoint/2010/main" val="3626407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a:t>Preliminaries</a:t>
            </a:r>
            <a:endParaRPr lang="en-US" altLang="en-US" dirty="0">
              <a:solidFill>
                <a:schemeClr val="bg1">
                  <a:lumMod val="50000"/>
                </a:schemeClr>
              </a:solidFill>
            </a:endParaRP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type="body" idx="1"/>
          </p:nvPr>
        </p:nvSpPr>
        <p:spPr>
          <a:xfrm>
            <a:off x="1097280" y="2054267"/>
            <a:ext cx="10211696" cy="4252403"/>
          </a:xfrm>
        </p:spPr>
        <p:txBody>
          <a:bodyPr>
            <a:normAutofit/>
          </a:bodyPr>
          <a:lstStyle/>
          <a:p>
            <a:pPr marL="457200" indent="-457200">
              <a:buFont typeface="Wingdings" panose="05000000000000000000" pitchFamily="2" charset="2"/>
              <a:buChar char="§"/>
            </a:pPr>
            <a:r>
              <a:rPr lang="en-US" sz="2400"/>
              <a:t>Generic Types</a:t>
            </a:r>
          </a:p>
          <a:p>
            <a:pPr marL="749808" lvl="1" indent="-457200">
              <a:buFont typeface="Wingdings" panose="05000000000000000000" pitchFamily="2" charset="2"/>
              <a:buChar char="§"/>
            </a:pPr>
            <a:r>
              <a:rPr lang="en-US" sz="2000"/>
              <a:t>Arrays are a built-in generic data structure: </a:t>
            </a:r>
            <a:r>
              <a:rPr lang="en-US" sz="2000">
                <a:latin typeface="Courier New" panose="02070309020205020404" pitchFamily="49" charset="0"/>
                <a:cs typeface="Courier New" panose="02070309020205020404" pitchFamily="49" charset="0"/>
              </a:rPr>
              <a:t>int[]</a:t>
            </a:r>
            <a:r>
              <a:rPr lang="en-US" sz="2000"/>
              <a:t>, </a:t>
            </a:r>
            <a:r>
              <a:rPr lang="en-US" sz="2000">
                <a:latin typeface="Courier New" panose="02070309020205020404" pitchFamily="49" charset="0"/>
                <a:cs typeface="Courier New" panose="02070309020205020404" pitchFamily="49" charset="0"/>
              </a:rPr>
              <a:t>String[]</a:t>
            </a:r>
            <a:r>
              <a:rPr lang="en-US" sz="2000"/>
              <a:t>, </a:t>
            </a:r>
            <a:r>
              <a:rPr lang="en-US" sz="2000">
                <a:latin typeface="Courier New" panose="02070309020205020404" pitchFamily="49" charset="0"/>
                <a:cs typeface="Courier New" panose="02070309020205020404" pitchFamily="49" charset="0"/>
              </a:rPr>
              <a:t>Asteroid[]</a:t>
            </a:r>
            <a:r>
              <a:rPr lang="en-US" sz="2000"/>
              <a:t>, etc.</a:t>
            </a:r>
          </a:p>
          <a:p>
            <a:pPr marL="749808" lvl="1" indent="-457200">
              <a:buFont typeface="Wingdings" panose="05000000000000000000" pitchFamily="2" charset="2"/>
              <a:buChar char="§"/>
            </a:pPr>
            <a:r>
              <a:rPr lang="en-US" sz="2000"/>
              <a:t>User-defined classes can also be generic. This is done with a specialized syntax in the signature line of the class definition. The class is parameterized by one or more element types.</a:t>
            </a:r>
          </a:p>
          <a:p>
            <a:pPr marL="749808" lvl="1" indent="-457200">
              <a:buFont typeface="Wingdings" panose="05000000000000000000" pitchFamily="2" charset="2"/>
              <a:buChar char="§"/>
            </a:pPr>
            <a:r>
              <a:rPr lang="en-US" sz="2000">
                <a:hlinkClick r:id="rId3"/>
              </a:rPr>
              <a:t>https://docs.oracle.com/en/java/javase/16/docs/api/java.base/java/util/doc-files/coll-reference.html</a:t>
            </a:r>
            <a:endParaRPr lang="en-US" sz="2000"/>
          </a:p>
          <a:p>
            <a:pPr marL="457200" indent="-457200">
              <a:buFont typeface="Wingdings" panose="05000000000000000000" pitchFamily="2" charset="2"/>
              <a:buChar char="§"/>
            </a:pPr>
            <a:r>
              <a:rPr lang="en-US" sz="2400"/>
              <a:t>Last time we talked briefly about the Iterator pattern. Let's look at the Java API for the </a:t>
            </a:r>
            <a:r>
              <a:rPr lang="en-US" sz="2400" b="1">
                <a:solidFill>
                  <a:schemeClr val="accent6"/>
                </a:solidFill>
                <a:latin typeface="Courier New" panose="02070309020205020404" pitchFamily="49" charset="0"/>
                <a:cs typeface="Courier New" panose="02070309020205020404" pitchFamily="49" charset="0"/>
              </a:rPr>
              <a:t>Iterator</a:t>
            </a:r>
            <a:r>
              <a:rPr lang="en-US" sz="2400"/>
              <a:t> interface.</a:t>
            </a:r>
            <a:endParaRPr lang="en-US" sz="2400" dirty="0"/>
          </a:p>
        </p:txBody>
      </p:sp>
    </p:spTree>
    <p:extLst>
      <p:ext uri="{BB962C8B-B14F-4D97-AF65-F5344CB8AC3E}">
        <p14:creationId xmlns:p14="http://schemas.microsoft.com/office/powerpoint/2010/main" val="367824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dirty="0"/>
              <a:t>Strategy Pattern</a:t>
            </a:r>
            <a:r>
              <a:rPr lang="en-US" altLang="en-US" sz="3200" dirty="0">
                <a:solidFill>
                  <a:schemeClr val="bg1">
                    <a:lumMod val="50000"/>
                  </a:schemeClr>
                </a:solidFill>
              </a:rPr>
              <a:t> (HFDP, chapter 1)</a:t>
            </a:r>
            <a:endParaRPr lang="en-US" altLang="en-US" dirty="0">
              <a:solidFill>
                <a:schemeClr val="bg1">
                  <a:lumMod val="50000"/>
                </a:schemeClr>
              </a:solidFill>
            </a:endParaRP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type="body" idx="1"/>
          </p:nvPr>
        </p:nvSpPr>
        <p:spPr>
          <a:xfrm>
            <a:off x="1097280" y="2054267"/>
            <a:ext cx="10211696" cy="4252403"/>
          </a:xfrm>
        </p:spPr>
        <p:txBody>
          <a:bodyPr>
            <a:normAutofit/>
          </a:bodyPr>
          <a:lstStyle/>
          <a:p>
            <a:pPr marL="457200" indent="-457200">
              <a:buFont typeface="Wingdings" panose="05000000000000000000" pitchFamily="2" charset="2"/>
              <a:buChar char="§"/>
            </a:pPr>
            <a:r>
              <a:rPr lang="en-US" sz="2400" dirty="0"/>
              <a:t>Design an interface to represent an algorithm that may vary</a:t>
            </a:r>
          </a:p>
          <a:p>
            <a:pPr marL="749808" lvl="1" indent="-457200">
              <a:buFont typeface="Wingdings" panose="05000000000000000000" pitchFamily="2" charset="2"/>
              <a:buChar char="§"/>
            </a:pPr>
            <a:r>
              <a:rPr lang="en-US" sz="2200" dirty="0"/>
              <a:t>The algorithm itself is abstract</a:t>
            </a:r>
          </a:p>
          <a:p>
            <a:pPr marL="749808" lvl="1" indent="-457200">
              <a:buFont typeface="Wingdings" panose="05000000000000000000" pitchFamily="2" charset="2"/>
              <a:buChar char="§"/>
            </a:pPr>
            <a:r>
              <a:rPr lang="en-US" sz="2200" dirty="0"/>
              <a:t>The interface represents the strategy</a:t>
            </a:r>
          </a:p>
          <a:p>
            <a:pPr marL="457200" indent="-457200">
              <a:buFont typeface="Wingdings" panose="05000000000000000000" pitchFamily="2" charset="2"/>
              <a:buChar char="§"/>
            </a:pPr>
            <a:r>
              <a:rPr lang="en-US" sz="2400" dirty="0"/>
              <a:t>For each concrete variation, define a class that implements the interface's methods</a:t>
            </a:r>
          </a:p>
          <a:p>
            <a:pPr marL="457200" indent="-457200">
              <a:buFont typeface="Wingdings" panose="05000000000000000000" pitchFamily="2" charset="2"/>
              <a:buChar char="§"/>
            </a:pPr>
            <a:r>
              <a:rPr lang="en-US" sz="2400" dirty="0"/>
              <a:t>The client supplies its concrete object to a supplier class</a:t>
            </a:r>
          </a:p>
          <a:p>
            <a:pPr marL="457200" indent="-457200">
              <a:buFont typeface="Wingdings" panose="05000000000000000000" pitchFamily="2" charset="2"/>
              <a:buChar char="§"/>
            </a:pPr>
            <a:r>
              <a:rPr lang="en-US" sz="2400" dirty="0"/>
              <a:t>The supplier will invoke correct behavior through polymorphism</a:t>
            </a:r>
          </a:p>
        </p:txBody>
      </p:sp>
    </p:spTree>
    <p:extLst>
      <p:ext uri="{BB962C8B-B14F-4D97-AF65-F5344CB8AC3E}">
        <p14:creationId xmlns:p14="http://schemas.microsoft.com/office/powerpoint/2010/main" val="82271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dirty="0"/>
              <a:t>Strategy Pattern UML</a:t>
            </a:r>
            <a:endParaRPr lang="en-US" altLang="en-US" dirty="0">
              <a:solidFill>
                <a:schemeClr val="bg1">
                  <a:lumMod val="50000"/>
                </a:schemeClr>
              </a:solidFill>
            </a:endParaRP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type="body" idx="1"/>
          </p:nvPr>
        </p:nvSpPr>
        <p:spPr>
          <a:xfrm>
            <a:off x="1097280" y="2054267"/>
            <a:ext cx="10211696" cy="4252403"/>
          </a:xfrm>
        </p:spPr>
        <p:txBody>
          <a:bodyPr>
            <a:normAutofit/>
          </a:bodyPr>
          <a:lstStyle/>
          <a:p>
            <a:pPr marL="0" indent="0">
              <a:buNone/>
            </a:pPr>
            <a:r>
              <a:rPr lang="en-US" sz="2400" dirty="0"/>
              <a:t>Strategy is a behavioral design pattern</a:t>
            </a:r>
          </a:p>
        </p:txBody>
      </p:sp>
      <p:grpSp>
        <p:nvGrpSpPr>
          <p:cNvPr id="31" name="Group 30">
            <a:extLst>
              <a:ext uri="{FF2B5EF4-FFF2-40B4-BE49-F238E27FC236}">
                <a16:creationId xmlns:a16="http://schemas.microsoft.com/office/drawing/2014/main" id="{D63B1036-02DC-4BA8-84BC-2A7E6EB21B81}"/>
              </a:ext>
            </a:extLst>
          </p:cNvPr>
          <p:cNvGrpSpPr>
            <a:grpSpLocks/>
          </p:cNvGrpSpPr>
          <p:nvPr/>
        </p:nvGrpSpPr>
        <p:grpSpPr bwMode="auto">
          <a:xfrm>
            <a:off x="2654898" y="2978150"/>
            <a:ext cx="2054225" cy="901700"/>
            <a:chOff x="564" y="1441"/>
            <a:chExt cx="1294" cy="568"/>
          </a:xfrm>
        </p:grpSpPr>
        <p:sp>
          <p:nvSpPr>
            <p:cNvPr id="55" name="Rectangle 54">
              <a:extLst>
                <a:ext uri="{FF2B5EF4-FFF2-40B4-BE49-F238E27FC236}">
                  <a16:creationId xmlns:a16="http://schemas.microsoft.com/office/drawing/2014/main" id="{828D34C8-F400-4EEF-B358-3D88C534D89C}"/>
                </a:ext>
              </a:extLst>
            </p:cNvPr>
            <p:cNvSpPr>
              <a:spLocks noChangeArrowheads="1"/>
            </p:cNvSpPr>
            <p:nvPr/>
          </p:nvSpPr>
          <p:spPr bwMode="auto">
            <a:xfrm>
              <a:off x="568" y="1441"/>
              <a:ext cx="1266" cy="56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1"/>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0" hangingPunct="0"/>
              <a:r>
                <a:rPr lang="lt-LT" altLang="en-US" sz="2000" b="1">
                  <a:latin typeface="Arial" panose="020B0604020202020204" pitchFamily="34" charset="0"/>
                </a:rPr>
                <a:t>Context</a:t>
              </a:r>
            </a:p>
          </p:txBody>
        </p:sp>
        <p:sp>
          <p:nvSpPr>
            <p:cNvPr id="56" name="Line 6">
              <a:extLst>
                <a:ext uri="{FF2B5EF4-FFF2-40B4-BE49-F238E27FC236}">
                  <a16:creationId xmlns:a16="http://schemas.microsoft.com/office/drawing/2014/main" id="{B6827D5D-C39A-4114-93F4-3451184236E0}"/>
                </a:ext>
              </a:extLst>
            </p:cNvPr>
            <p:cNvSpPr>
              <a:spLocks noChangeShapeType="1"/>
            </p:cNvSpPr>
            <p:nvPr/>
          </p:nvSpPr>
          <p:spPr bwMode="auto">
            <a:xfrm>
              <a:off x="564" y="1677"/>
              <a:ext cx="127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endParaRPr lang="en-US"/>
            </a:p>
          </p:txBody>
        </p:sp>
        <p:sp>
          <p:nvSpPr>
            <p:cNvPr id="57" name="Rectangle 56">
              <a:extLst>
                <a:ext uri="{FF2B5EF4-FFF2-40B4-BE49-F238E27FC236}">
                  <a16:creationId xmlns:a16="http://schemas.microsoft.com/office/drawing/2014/main" id="{551CC844-98B5-41C1-BC0B-F07BA4229BD6}"/>
                </a:ext>
              </a:extLst>
            </p:cNvPr>
            <p:cNvSpPr>
              <a:spLocks noChangeArrowheads="1"/>
            </p:cNvSpPr>
            <p:nvPr/>
          </p:nvSpPr>
          <p:spPr bwMode="auto">
            <a:xfrm>
              <a:off x="581" y="1725"/>
              <a:ext cx="127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0" hangingPunct="0">
                <a:spcBef>
                  <a:spcPct val="50000"/>
                </a:spcBef>
              </a:pPr>
              <a:r>
                <a:rPr lang="lt-LT" altLang="en-US" sz="1600" b="1">
                  <a:latin typeface="Arial" panose="020B0604020202020204" pitchFamily="34" charset="0"/>
                </a:rPr>
                <a:t>contextInterface()</a:t>
              </a:r>
            </a:p>
          </p:txBody>
        </p:sp>
      </p:grpSp>
      <p:sp>
        <p:nvSpPr>
          <p:cNvPr id="32" name="Line 8">
            <a:extLst>
              <a:ext uri="{FF2B5EF4-FFF2-40B4-BE49-F238E27FC236}">
                <a16:creationId xmlns:a16="http://schemas.microsoft.com/office/drawing/2014/main" id="{0F5F426E-CA27-4BF7-868E-27CF084F59AC}"/>
              </a:ext>
            </a:extLst>
          </p:cNvPr>
          <p:cNvSpPr>
            <a:spLocks noChangeShapeType="1"/>
          </p:cNvSpPr>
          <p:nvPr/>
        </p:nvSpPr>
        <p:spPr bwMode="auto">
          <a:xfrm>
            <a:off x="8176223" y="3917950"/>
            <a:ext cx="0" cy="58102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endParaRPr lang="en-US"/>
          </a:p>
        </p:txBody>
      </p:sp>
      <p:sp>
        <p:nvSpPr>
          <p:cNvPr id="33" name="AutoShape 9">
            <a:extLst>
              <a:ext uri="{FF2B5EF4-FFF2-40B4-BE49-F238E27FC236}">
                <a16:creationId xmlns:a16="http://schemas.microsoft.com/office/drawing/2014/main" id="{482024B2-30CB-4A12-87CD-1290497DF44C}"/>
              </a:ext>
            </a:extLst>
          </p:cNvPr>
          <p:cNvSpPr>
            <a:spLocks noChangeArrowheads="1"/>
          </p:cNvSpPr>
          <p:nvPr/>
        </p:nvSpPr>
        <p:spPr bwMode="auto">
          <a:xfrm>
            <a:off x="7989645" y="3917485"/>
            <a:ext cx="355600" cy="279400"/>
          </a:xfrm>
          <a:prstGeom prst="triangle">
            <a:avLst>
              <a:gd name="adj" fmla="val 49995"/>
            </a:avLst>
          </a:prstGeom>
          <a:solidFill>
            <a:schemeClr val="bg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endParaRPr lang="en-US"/>
          </a:p>
        </p:txBody>
      </p:sp>
      <p:sp>
        <p:nvSpPr>
          <p:cNvPr id="34" name="Line 10">
            <a:extLst>
              <a:ext uri="{FF2B5EF4-FFF2-40B4-BE49-F238E27FC236}">
                <a16:creationId xmlns:a16="http://schemas.microsoft.com/office/drawing/2014/main" id="{785AA3F8-187B-484E-9B55-CB8D989263F2}"/>
              </a:ext>
            </a:extLst>
          </p:cNvPr>
          <p:cNvSpPr>
            <a:spLocks noChangeShapeType="1"/>
          </p:cNvSpPr>
          <p:nvPr/>
        </p:nvSpPr>
        <p:spPr bwMode="auto">
          <a:xfrm>
            <a:off x="9062048" y="4511675"/>
            <a:ext cx="0" cy="512763"/>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endParaRPr lang="en-US"/>
          </a:p>
        </p:txBody>
      </p:sp>
      <p:sp>
        <p:nvSpPr>
          <p:cNvPr id="35" name="Freeform 11">
            <a:extLst>
              <a:ext uri="{FF2B5EF4-FFF2-40B4-BE49-F238E27FC236}">
                <a16:creationId xmlns:a16="http://schemas.microsoft.com/office/drawing/2014/main" id="{6D4B8789-82E6-4762-8799-CFBAA766D0F0}"/>
              </a:ext>
            </a:extLst>
          </p:cNvPr>
          <p:cNvSpPr>
            <a:spLocks/>
          </p:cNvSpPr>
          <p:nvPr/>
        </p:nvSpPr>
        <p:spPr bwMode="auto">
          <a:xfrm>
            <a:off x="4710711" y="3054350"/>
            <a:ext cx="344487" cy="230188"/>
          </a:xfrm>
          <a:custGeom>
            <a:avLst/>
            <a:gdLst>
              <a:gd name="T0" fmla="*/ 0 w 217"/>
              <a:gd name="T1" fmla="*/ 72 h 145"/>
              <a:gd name="T2" fmla="*/ 108 w 217"/>
              <a:gd name="T3" fmla="*/ 0 h 145"/>
              <a:gd name="T4" fmla="*/ 216 w 217"/>
              <a:gd name="T5" fmla="*/ 72 h 145"/>
              <a:gd name="T6" fmla="*/ 108 w 217"/>
              <a:gd name="T7" fmla="*/ 144 h 145"/>
              <a:gd name="T8" fmla="*/ 0 w 217"/>
              <a:gd name="T9" fmla="*/ 72 h 145"/>
            </a:gdLst>
            <a:ahLst/>
            <a:cxnLst>
              <a:cxn ang="0">
                <a:pos x="T0" y="T1"/>
              </a:cxn>
              <a:cxn ang="0">
                <a:pos x="T2" y="T3"/>
              </a:cxn>
              <a:cxn ang="0">
                <a:pos x="T4" y="T5"/>
              </a:cxn>
              <a:cxn ang="0">
                <a:pos x="T6" y="T7"/>
              </a:cxn>
              <a:cxn ang="0">
                <a:pos x="T8" y="T9"/>
              </a:cxn>
            </a:cxnLst>
            <a:rect l="0" t="0" r="r" b="b"/>
            <a:pathLst>
              <a:path w="217" h="145">
                <a:moveTo>
                  <a:pt x="0" y="72"/>
                </a:moveTo>
                <a:lnTo>
                  <a:pt x="108" y="0"/>
                </a:lnTo>
                <a:lnTo>
                  <a:pt x="216" y="72"/>
                </a:lnTo>
                <a:lnTo>
                  <a:pt x="108" y="144"/>
                </a:lnTo>
                <a:lnTo>
                  <a:pt x="0" y="72"/>
                </a:lnTo>
              </a:path>
            </a:pathLst>
          </a:custGeom>
          <a:solidFill>
            <a:schemeClr val="bg2"/>
          </a:solidFill>
          <a:ln w="254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endParaRPr lang="en-US"/>
          </a:p>
        </p:txBody>
      </p:sp>
      <p:sp>
        <p:nvSpPr>
          <p:cNvPr id="36" name="Line 12">
            <a:extLst>
              <a:ext uri="{FF2B5EF4-FFF2-40B4-BE49-F238E27FC236}">
                <a16:creationId xmlns:a16="http://schemas.microsoft.com/office/drawing/2014/main" id="{EB23388D-0D36-47DB-8B07-E8E4EEB1994B}"/>
              </a:ext>
            </a:extLst>
          </p:cNvPr>
          <p:cNvSpPr>
            <a:spLocks noChangeShapeType="1"/>
          </p:cNvSpPr>
          <p:nvPr/>
        </p:nvSpPr>
        <p:spPr bwMode="auto">
          <a:xfrm>
            <a:off x="3747098" y="4527550"/>
            <a:ext cx="531495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endParaRPr lang="en-US"/>
          </a:p>
        </p:txBody>
      </p:sp>
      <p:sp>
        <p:nvSpPr>
          <p:cNvPr id="37" name="Line 13">
            <a:extLst>
              <a:ext uri="{FF2B5EF4-FFF2-40B4-BE49-F238E27FC236}">
                <a16:creationId xmlns:a16="http://schemas.microsoft.com/office/drawing/2014/main" id="{1B5C7093-418B-4A28-B246-74A78A744411}"/>
              </a:ext>
            </a:extLst>
          </p:cNvPr>
          <p:cNvSpPr>
            <a:spLocks noChangeShapeType="1"/>
          </p:cNvSpPr>
          <p:nvPr/>
        </p:nvSpPr>
        <p:spPr bwMode="auto">
          <a:xfrm>
            <a:off x="5061548" y="3171825"/>
            <a:ext cx="1955800" cy="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endParaRPr lang="en-US"/>
          </a:p>
        </p:txBody>
      </p:sp>
      <p:sp>
        <p:nvSpPr>
          <p:cNvPr id="38" name="Rectangle 37">
            <a:extLst>
              <a:ext uri="{FF2B5EF4-FFF2-40B4-BE49-F238E27FC236}">
                <a16:creationId xmlns:a16="http://schemas.microsoft.com/office/drawing/2014/main" id="{CF78B6A4-8775-47BC-879B-37A4B1F73728}"/>
              </a:ext>
            </a:extLst>
          </p:cNvPr>
          <p:cNvSpPr>
            <a:spLocks noChangeArrowheads="1"/>
          </p:cNvSpPr>
          <p:nvPr/>
        </p:nvSpPr>
        <p:spPr bwMode="auto">
          <a:xfrm>
            <a:off x="7033223" y="2978150"/>
            <a:ext cx="2284413" cy="9017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1"/>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0" hangingPunct="0"/>
            <a:r>
              <a:rPr lang="lt-LT" altLang="en-US" sz="2000" i="1">
                <a:latin typeface="Arial" panose="020B0604020202020204" pitchFamily="34" charset="0"/>
              </a:rPr>
              <a:t>Strategy</a:t>
            </a:r>
          </a:p>
        </p:txBody>
      </p:sp>
      <p:sp>
        <p:nvSpPr>
          <p:cNvPr id="39" name="Line 15">
            <a:extLst>
              <a:ext uri="{FF2B5EF4-FFF2-40B4-BE49-F238E27FC236}">
                <a16:creationId xmlns:a16="http://schemas.microsoft.com/office/drawing/2014/main" id="{362194AD-AD92-4052-9F63-9184923077A2}"/>
              </a:ext>
            </a:extLst>
          </p:cNvPr>
          <p:cNvSpPr>
            <a:spLocks noChangeShapeType="1"/>
          </p:cNvSpPr>
          <p:nvPr/>
        </p:nvSpPr>
        <p:spPr bwMode="auto">
          <a:xfrm>
            <a:off x="7026873" y="3352800"/>
            <a:ext cx="229711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endParaRPr lang="en-US"/>
          </a:p>
        </p:txBody>
      </p:sp>
      <p:sp>
        <p:nvSpPr>
          <p:cNvPr id="40" name="Rectangle 39">
            <a:extLst>
              <a:ext uri="{FF2B5EF4-FFF2-40B4-BE49-F238E27FC236}">
                <a16:creationId xmlns:a16="http://schemas.microsoft.com/office/drawing/2014/main" id="{5245BF73-2924-4A19-9299-9E0BD2FB973A}"/>
              </a:ext>
            </a:extLst>
          </p:cNvPr>
          <p:cNvSpPr>
            <a:spLocks noChangeArrowheads="1"/>
          </p:cNvSpPr>
          <p:nvPr/>
        </p:nvSpPr>
        <p:spPr bwMode="auto">
          <a:xfrm>
            <a:off x="7053861" y="3429000"/>
            <a:ext cx="2152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0" hangingPunct="0">
              <a:spcBef>
                <a:spcPct val="50000"/>
              </a:spcBef>
            </a:pPr>
            <a:r>
              <a:rPr lang="lt-LT" altLang="en-US" sz="1600" i="1">
                <a:latin typeface="Arial" panose="020B0604020202020204" pitchFamily="34" charset="0"/>
              </a:rPr>
              <a:t>algorithmInterface()</a:t>
            </a:r>
          </a:p>
        </p:txBody>
      </p:sp>
      <p:grpSp>
        <p:nvGrpSpPr>
          <p:cNvPr id="41" name="Group 40">
            <a:extLst>
              <a:ext uri="{FF2B5EF4-FFF2-40B4-BE49-F238E27FC236}">
                <a16:creationId xmlns:a16="http://schemas.microsoft.com/office/drawing/2014/main" id="{42349ACD-D00F-415E-8C1B-A397F01BFC57}"/>
              </a:ext>
            </a:extLst>
          </p:cNvPr>
          <p:cNvGrpSpPr>
            <a:grpSpLocks/>
          </p:cNvGrpSpPr>
          <p:nvPr/>
        </p:nvGrpSpPr>
        <p:grpSpPr bwMode="auto">
          <a:xfrm>
            <a:off x="7863486" y="5027613"/>
            <a:ext cx="2297112" cy="901700"/>
            <a:chOff x="3845" y="2732"/>
            <a:chExt cx="1447" cy="568"/>
          </a:xfrm>
        </p:grpSpPr>
        <p:sp>
          <p:nvSpPr>
            <p:cNvPr id="52" name="Rectangle 51">
              <a:extLst>
                <a:ext uri="{FF2B5EF4-FFF2-40B4-BE49-F238E27FC236}">
                  <a16:creationId xmlns:a16="http://schemas.microsoft.com/office/drawing/2014/main" id="{9A9D3C2C-D5D0-45FF-A748-D9105475A4D2}"/>
                </a:ext>
              </a:extLst>
            </p:cNvPr>
            <p:cNvSpPr>
              <a:spLocks noChangeArrowheads="1"/>
            </p:cNvSpPr>
            <p:nvPr/>
          </p:nvSpPr>
          <p:spPr bwMode="auto">
            <a:xfrm>
              <a:off x="3849" y="2732"/>
              <a:ext cx="1439" cy="56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1"/>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0" hangingPunct="0"/>
              <a:r>
                <a:rPr lang="lt-LT" altLang="en-US" sz="1800" b="1">
                  <a:latin typeface="Arial" panose="020B0604020202020204" pitchFamily="34" charset="0"/>
                </a:rPr>
                <a:t>ConcreteStrategyC</a:t>
              </a:r>
            </a:p>
          </p:txBody>
        </p:sp>
        <p:sp>
          <p:nvSpPr>
            <p:cNvPr id="53" name="Line 19">
              <a:extLst>
                <a:ext uri="{FF2B5EF4-FFF2-40B4-BE49-F238E27FC236}">
                  <a16:creationId xmlns:a16="http://schemas.microsoft.com/office/drawing/2014/main" id="{53D804F0-4A1F-42E6-B0B8-324BA4B243D5}"/>
                </a:ext>
              </a:extLst>
            </p:cNvPr>
            <p:cNvSpPr>
              <a:spLocks noChangeShapeType="1"/>
            </p:cNvSpPr>
            <p:nvPr/>
          </p:nvSpPr>
          <p:spPr bwMode="auto">
            <a:xfrm>
              <a:off x="3845" y="2968"/>
              <a:ext cx="144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endParaRPr lang="en-US"/>
            </a:p>
          </p:txBody>
        </p:sp>
        <p:sp>
          <p:nvSpPr>
            <p:cNvPr id="54" name="Rectangle 53">
              <a:extLst>
                <a:ext uri="{FF2B5EF4-FFF2-40B4-BE49-F238E27FC236}">
                  <a16:creationId xmlns:a16="http://schemas.microsoft.com/office/drawing/2014/main" id="{B53E71DC-DBA2-489C-A4B2-C065A367EF0E}"/>
                </a:ext>
              </a:extLst>
            </p:cNvPr>
            <p:cNvSpPr>
              <a:spLocks noChangeArrowheads="1"/>
            </p:cNvSpPr>
            <p:nvPr/>
          </p:nvSpPr>
          <p:spPr bwMode="auto">
            <a:xfrm>
              <a:off x="3862" y="3016"/>
              <a:ext cx="13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0" hangingPunct="0">
                <a:spcBef>
                  <a:spcPct val="50000"/>
                </a:spcBef>
              </a:pPr>
              <a:r>
                <a:rPr lang="lt-LT" altLang="en-US" sz="1600" b="1">
                  <a:latin typeface="Arial" panose="020B0604020202020204" pitchFamily="34" charset="0"/>
                </a:rPr>
                <a:t>algorithmInterface()</a:t>
              </a:r>
            </a:p>
          </p:txBody>
        </p:sp>
      </p:grpSp>
      <p:grpSp>
        <p:nvGrpSpPr>
          <p:cNvPr id="42" name="Group 41">
            <a:extLst>
              <a:ext uri="{FF2B5EF4-FFF2-40B4-BE49-F238E27FC236}">
                <a16:creationId xmlns:a16="http://schemas.microsoft.com/office/drawing/2014/main" id="{0945C9F9-2AE7-46BC-A7D1-0CDCC606D545}"/>
              </a:ext>
            </a:extLst>
          </p:cNvPr>
          <p:cNvGrpSpPr>
            <a:grpSpLocks/>
          </p:cNvGrpSpPr>
          <p:nvPr/>
        </p:nvGrpSpPr>
        <p:grpSpPr bwMode="auto">
          <a:xfrm>
            <a:off x="5315548" y="5035550"/>
            <a:ext cx="2297113" cy="901700"/>
            <a:chOff x="2240" y="2737"/>
            <a:chExt cx="1447" cy="568"/>
          </a:xfrm>
        </p:grpSpPr>
        <p:sp>
          <p:nvSpPr>
            <p:cNvPr id="49" name="Rectangle 48">
              <a:extLst>
                <a:ext uri="{FF2B5EF4-FFF2-40B4-BE49-F238E27FC236}">
                  <a16:creationId xmlns:a16="http://schemas.microsoft.com/office/drawing/2014/main" id="{A7425772-0B92-4FC7-9AD9-1607D7F4ECF4}"/>
                </a:ext>
              </a:extLst>
            </p:cNvPr>
            <p:cNvSpPr>
              <a:spLocks noChangeArrowheads="1"/>
            </p:cNvSpPr>
            <p:nvPr/>
          </p:nvSpPr>
          <p:spPr bwMode="auto">
            <a:xfrm>
              <a:off x="2244" y="2737"/>
              <a:ext cx="1439" cy="56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1"/>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0" hangingPunct="0"/>
              <a:r>
                <a:rPr lang="lt-LT" altLang="en-US" sz="1800" b="1">
                  <a:latin typeface="Arial" panose="020B0604020202020204" pitchFamily="34" charset="0"/>
                </a:rPr>
                <a:t>ConcreteStrategyB</a:t>
              </a:r>
            </a:p>
          </p:txBody>
        </p:sp>
        <p:sp>
          <p:nvSpPr>
            <p:cNvPr id="50" name="Line 23">
              <a:extLst>
                <a:ext uri="{FF2B5EF4-FFF2-40B4-BE49-F238E27FC236}">
                  <a16:creationId xmlns:a16="http://schemas.microsoft.com/office/drawing/2014/main" id="{DFF812F4-730C-4C11-93CC-4900BE1CB388}"/>
                </a:ext>
              </a:extLst>
            </p:cNvPr>
            <p:cNvSpPr>
              <a:spLocks noChangeShapeType="1"/>
            </p:cNvSpPr>
            <p:nvPr/>
          </p:nvSpPr>
          <p:spPr bwMode="auto">
            <a:xfrm>
              <a:off x="2240" y="2973"/>
              <a:ext cx="144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endParaRPr lang="en-US"/>
            </a:p>
          </p:txBody>
        </p:sp>
        <p:sp>
          <p:nvSpPr>
            <p:cNvPr id="51" name="Rectangle 50">
              <a:extLst>
                <a:ext uri="{FF2B5EF4-FFF2-40B4-BE49-F238E27FC236}">
                  <a16:creationId xmlns:a16="http://schemas.microsoft.com/office/drawing/2014/main" id="{3E962A59-6E27-4703-A42F-F3DD0F4D2043}"/>
                </a:ext>
              </a:extLst>
            </p:cNvPr>
            <p:cNvSpPr>
              <a:spLocks noChangeArrowheads="1"/>
            </p:cNvSpPr>
            <p:nvPr/>
          </p:nvSpPr>
          <p:spPr bwMode="auto">
            <a:xfrm>
              <a:off x="2257" y="3021"/>
              <a:ext cx="13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0" hangingPunct="0">
                <a:spcBef>
                  <a:spcPct val="50000"/>
                </a:spcBef>
              </a:pPr>
              <a:r>
                <a:rPr lang="lt-LT" altLang="en-US" sz="1600" b="1">
                  <a:latin typeface="Arial" panose="020B0604020202020204" pitchFamily="34" charset="0"/>
                </a:rPr>
                <a:t>algorithmInterface()</a:t>
              </a:r>
            </a:p>
          </p:txBody>
        </p:sp>
      </p:grpSp>
      <p:grpSp>
        <p:nvGrpSpPr>
          <p:cNvPr id="43" name="Group 42">
            <a:extLst>
              <a:ext uri="{FF2B5EF4-FFF2-40B4-BE49-F238E27FC236}">
                <a16:creationId xmlns:a16="http://schemas.microsoft.com/office/drawing/2014/main" id="{A911A7AE-43E9-4DFB-BB7F-1460B2248DDD}"/>
              </a:ext>
            </a:extLst>
          </p:cNvPr>
          <p:cNvGrpSpPr>
            <a:grpSpLocks/>
          </p:cNvGrpSpPr>
          <p:nvPr/>
        </p:nvGrpSpPr>
        <p:grpSpPr bwMode="auto">
          <a:xfrm>
            <a:off x="2767611" y="5043488"/>
            <a:ext cx="2297112" cy="901700"/>
            <a:chOff x="635" y="2742"/>
            <a:chExt cx="1447" cy="568"/>
          </a:xfrm>
        </p:grpSpPr>
        <p:sp>
          <p:nvSpPr>
            <p:cNvPr id="46" name="Rectangle 45">
              <a:extLst>
                <a:ext uri="{FF2B5EF4-FFF2-40B4-BE49-F238E27FC236}">
                  <a16:creationId xmlns:a16="http://schemas.microsoft.com/office/drawing/2014/main" id="{213D844E-2904-47F9-93B6-1F05E9EA4DB8}"/>
                </a:ext>
              </a:extLst>
            </p:cNvPr>
            <p:cNvSpPr>
              <a:spLocks noChangeArrowheads="1"/>
            </p:cNvSpPr>
            <p:nvPr/>
          </p:nvSpPr>
          <p:spPr bwMode="auto">
            <a:xfrm>
              <a:off x="639" y="2742"/>
              <a:ext cx="1439" cy="56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1"/>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0" hangingPunct="0"/>
              <a:r>
                <a:rPr lang="lt-LT" altLang="en-US" sz="1800" b="1">
                  <a:latin typeface="Arial" panose="020B0604020202020204" pitchFamily="34" charset="0"/>
                </a:rPr>
                <a:t>ConcreteStrategyA</a:t>
              </a:r>
            </a:p>
          </p:txBody>
        </p:sp>
        <p:sp>
          <p:nvSpPr>
            <p:cNvPr id="47" name="Line 27">
              <a:extLst>
                <a:ext uri="{FF2B5EF4-FFF2-40B4-BE49-F238E27FC236}">
                  <a16:creationId xmlns:a16="http://schemas.microsoft.com/office/drawing/2014/main" id="{9D8B2198-EAEA-4E7B-95DF-5DDA97F0BDB0}"/>
                </a:ext>
              </a:extLst>
            </p:cNvPr>
            <p:cNvSpPr>
              <a:spLocks noChangeShapeType="1"/>
            </p:cNvSpPr>
            <p:nvPr/>
          </p:nvSpPr>
          <p:spPr bwMode="auto">
            <a:xfrm>
              <a:off x="635" y="2978"/>
              <a:ext cx="144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endParaRPr lang="en-US"/>
            </a:p>
          </p:txBody>
        </p:sp>
        <p:sp>
          <p:nvSpPr>
            <p:cNvPr id="48" name="Rectangle 47">
              <a:extLst>
                <a:ext uri="{FF2B5EF4-FFF2-40B4-BE49-F238E27FC236}">
                  <a16:creationId xmlns:a16="http://schemas.microsoft.com/office/drawing/2014/main" id="{D1E3DF24-EF3E-45F0-B795-C7B0321C1AB9}"/>
                </a:ext>
              </a:extLst>
            </p:cNvPr>
            <p:cNvSpPr>
              <a:spLocks noChangeArrowheads="1"/>
            </p:cNvSpPr>
            <p:nvPr/>
          </p:nvSpPr>
          <p:spPr bwMode="auto">
            <a:xfrm>
              <a:off x="652" y="3026"/>
              <a:ext cx="13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0" hangingPunct="0">
                <a:spcBef>
                  <a:spcPct val="50000"/>
                </a:spcBef>
              </a:pPr>
              <a:r>
                <a:rPr lang="lt-LT" altLang="en-US" sz="1600" b="1">
                  <a:latin typeface="Arial" panose="020B0604020202020204" pitchFamily="34" charset="0"/>
                </a:rPr>
                <a:t>algorithmInterface()</a:t>
              </a:r>
            </a:p>
          </p:txBody>
        </p:sp>
      </p:grpSp>
      <p:sp>
        <p:nvSpPr>
          <p:cNvPr id="44" name="Line 29">
            <a:extLst>
              <a:ext uri="{FF2B5EF4-FFF2-40B4-BE49-F238E27FC236}">
                <a16:creationId xmlns:a16="http://schemas.microsoft.com/office/drawing/2014/main" id="{F3157228-8466-4778-AAEC-02EEBD3135E6}"/>
              </a:ext>
            </a:extLst>
          </p:cNvPr>
          <p:cNvSpPr>
            <a:spLocks noChangeShapeType="1"/>
          </p:cNvSpPr>
          <p:nvPr/>
        </p:nvSpPr>
        <p:spPr bwMode="auto">
          <a:xfrm>
            <a:off x="6441086" y="4518025"/>
            <a:ext cx="0" cy="512763"/>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endParaRPr lang="en-US"/>
          </a:p>
        </p:txBody>
      </p:sp>
      <p:sp>
        <p:nvSpPr>
          <p:cNvPr id="45" name="Line 30">
            <a:extLst>
              <a:ext uri="{FF2B5EF4-FFF2-40B4-BE49-F238E27FC236}">
                <a16:creationId xmlns:a16="http://schemas.microsoft.com/office/drawing/2014/main" id="{33A17A39-3EC3-46EE-B1BD-DA056D7D3997}"/>
              </a:ext>
            </a:extLst>
          </p:cNvPr>
          <p:cNvSpPr>
            <a:spLocks noChangeShapeType="1"/>
          </p:cNvSpPr>
          <p:nvPr/>
        </p:nvSpPr>
        <p:spPr bwMode="auto">
          <a:xfrm>
            <a:off x="3762973" y="4524375"/>
            <a:ext cx="0" cy="512763"/>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endParaRPr lang="en-US"/>
          </a:p>
        </p:txBody>
      </p:sp>
    </p:spTree>
    <p:extLst>
      <p:ext uri="{BB962C8B-B14F-4D97-AF65-F5344CB8AC3E}">
        <p14:creationId xmlns:p14="http://schemas.microsoft.com/office/powerpoint/2010/main" val="427240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dirty="0"/>
              <a:t>Strategy Pattern Example</a:t>
            </a:r>
            <a:endParaRPr lang="en-US" altLang="en-US" dirty="0">
              <a:solidFill>
                <a:schemeClr val="bg1">
                  <a:lumMod val="50000"/>
                </a:schemeClr>
              </a:solidFill>
            </a:endParaRP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type="body" idx="1"/>
          </p:nvPr>
        </p:nvSpPr>
        <p:spPr>
          <a:xfrm>
            <a:off x="1097280" y="2054267"/>
            <a:ext cx="10211696" cy="4252403"/>
          </a:xfrm>
        </p:spPr>
        <p:txBody>
          <a:bodyPr>
            <a:normAutofit/>
          </a:bodyPr>
          <a:lstStyle/>
          <a:p>
            <a:pPr marL="457200" indent="-457200">
              <a:buFont typeface="Wingdings" panose="05000000000000000000" pitchFamily="2" charset="2"/>
              <a:buChar char="§"/>
            </a:pPr>
            <a:r>
              <a:rPr lang="en-US" sz="2400" dirty="0"/>
              <a:t>Java AWT/Swing layout managers</a:t>
            </a:r>
          </a:p>
          <a:p>
            <a:pPr marL="749808" lvl="1" indent="-457200">
              <a:buFont typeface="Wingdings" panose="05000000000000000000" pitchFamily="2" charset="2"/>
              <a:buChar char="§"/>
            </a:pPr>
            <a:r>
              <a:rPr lang="en-US" sz="2200" dirty="0"/>
              <a:t>The interface is </a:t>
            </a:r>
            <a:r>
              <a:rPr lang="en-US" sz="2200" dirty="0" err="1"/>
              <a:t>java.awt.LayoutManager</a:t>
            </a:r>
            <a:endParaRPr lang="en-US" sz="2200" dirty="0"/>
          </a:p>
          <a:p>
            <a:pPr marL="749808" lvl="1" indent="-457200">
              <a:buFont typeface="Wingdings" panose="05000000000000000000" pitchFamily="2" charset="2"/>
              <a:buChar char="§"/>
            </a:pPr>
            <a:r>
              <a:rPr lang="en-US" sz="2200" dirty="0"/>
              <a:t>The supplier (context) is a </a:t>
            </a:r>
            <a:r>
              <a:rPr lang="en-US" sz="2200" dirty="0" err="1"/>
              <a:t>java.awt.Container</a:t>
            </a:r>
            <a:endParaRPr lang="en-US" sz="2200" dirty="0"/>
          </a:p>
          <a:p>
            <a:pPr marL="749808" lvl="1" indent="-457200">
              <a:buFont typeface="Wingdings" panose="05000000000000000000" pitchFamily="2" charset="2"/>
              <a:buChar char="§"/>
            </a:pPr>
            <a:r>
              <a:rPr lang="en-US" sz="2200" dirty="0"/>
              <a:t>The client gives the container an object created from one of </a:t>
            </a:r>
            <a:r>
              <a:rPr lang="en-US" sz="2200" dirty="0" err="1"/>
              <a:t>LayoutManager's</a:t>
            </a:r>
            <a:r>
              <a:rPr lang="en-US" sz="2200" dirty="0"/>
              <a:t> implementing classes</a:t>
            </a:r>
          </a:p>
          <a:p>
            <a:pPr marL="749808" lvl="1" indent="-457200">
              <a:buFont typeface="Wingdings" panose="05000000000000000000" pitchFamily="2" charset="2"/>
              <a:buChar char="§"/>
            </a:pPr>
            <a:r>
              <a:rPr lang="en-US" sz="2200" dirty="0"/>
              <a:t>The container invokes layout behaviors when required by calling methods specified in the interface. Through polymorphism, the method supplied by the client through its object is invoked.</a:t>
            </a:r>
          </a:p>
          <a:p>
            <a:pPr marL="914400" indent="0">
              <a:buNone/>
            </a:pPr>
            <a:r>
              <a:rPr lang="en-US" dirty="0" err="1">
                <a:latin typeface="Courier New" panose="02070309020205020404" pitchFamily="49" charset="0"/>
                <a:cs typeface="Courier New" panose="02070309020205020404" pitchFamily="49" charset="0"/>
              </a:rPr>
              <a:t>jp</a:t>
            </a:r>
            <a:r>
              <a:rPr lang="en-US" dirty="0">
                <a:latin typeface="Courier New" panose="02070309020205020404" pitchFamily="49" charset="0"/>
                <a:cs typeface="Courier New" panose="02070309020205020404" pitchFamily="49" charset="0"/>
              </a:rPr>
              <a:t> = </a:t>
            </a:r>
            <a:r>
              <a:rPr lang="en-US" dirty="0">
                <a:solidFill>
                  <a:schemeClr val="accent1"/>
                </a:solidFill>
                <a:latin typeface="Courier New" panose="02070309020205020404" pitchFamily="49" charset="0"/>
                <a:cs typeface="Courier New" panose="02070309020205020404" pitchFamily="49" charset="0"/>
              </a:rPr>
              <a:t>new</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JPanel</a:t>
            </a:r>
            <a:r>
              <a:rPr lang="en-US" dirty="0">
                <a:latin typeface="Courier New" panose="02070309020205020404" pitchFamily="49" charset="0"/>
                <a:cs typeface="Courier New" panose="02070309020205020404" pitchFamily="49" charset="0"/>
              </a:rPr>
              <a:t>(</a:t>
            </a:r>
            <a:r>
              <a:rPr lang="en-US" dirty="0">
                <a:solidFill>
                  <a:schemeClr val="accent1"/>
                </a:solidFill>
                <a:latin typeface="Courier New" panose="02070309020205020404" pitchFamily="49" charset="0"/>
                <a:cs typeface="Courier New" panose="02070309020205020404" pitchFamily="49" charset="0"/>
              </a:rPr>
              <a:t>new</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GridLayout</a:t>
            </a:r>
            <a:r>
              <a:rPr lang="en-US" dirty="0">
                <a:latin typeface="Courier New" panose="02070309020205020404" pitchFamily="49" charset="0"/>
                <a:cs typeface="Courier New" panose="02070309020205020404" pitchFamily="49" charset="0"/>
              </a:rPr>
              <a:t>(1,1);</a:t>
            </a:r>
            <a:br>
              <a:rPr lang="en-US" sz="2400"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jp.add</a:t>
            </a:r>
            <a:r>
              <a:rPr lang="en-US" dirty="0">
                <a:latin typeface="Courier New" panose="02070309020205020404" pitchFamily="49" charset="0"/>
                <a:cs typeface="Courier New" panose="02070309020205020404" pitchFamily="49" charset="0"/>
              </a:rPr>
              <a:t>(</a:t>
            </a:r>
            <a:r>
              <a:rPr lang="en-US" dirty="0">
                <a:solidFill>
                  <a:schemeClr val="accent1"/>
                </a:solidFill>
                <a:latin typeface="Courier New" panose="02070309020205020404" pitchFamily="49" charset="0"/>
                <a:cs typeface="Courier New" panose="02070309020205020404" pitchFamily="49" charset="0"/>
              </a:rPr>
              <a:t>new</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JLabel</a:t>
            </a:r>
            <a:r>
              <a:rPr lang="en-US" dirty="0">
                <a:latin typeface="Courier New" panose="02070309020205020404" pitchFamily="49" charset="0"/>
                <a:cs typeface="Courier New" panose="02070309020205020404" pitchFamily="49" charset="0"/>
              </a:rPr>
              <a:t>(</a:t>
            </a:r>
            <a:r>
              <a:rPr lang="en-US" dirty="0">
                <a:solidFill>
                  <a:srgbClr val="00B050"/>
                </a:solidFill>
                <a:latin typeface="Courier New" panose="02070309020205020404" pitchFamily="49" charset="0"/>
                <a:cs typeface="Courier New" panose="02070309020205020404" pitchFamily="49" charset="0"/>
              </a:rPr>
              <a:t>"Name"</a:t>
            </a: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54008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7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0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dirty="0"/>
              <a:t>Strategy Pattern Example</a:t>
            </a:r>
            <a:endParaRPr lang="en-US" altLang="en-US" dirty="0">
              <a:solidFill>
                <a:schemeClr val="bg1">
                  <a:lumMod val="50000"/>
                </a:schemeClr>
              </a:solidFill>
            </a:endParaRP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type="body" idx="1"/>
          </p:nvPr>
        </p:nvSpPr>
        <p:spPr>
          <a:xfrm>
            <a:off x="1097280" y="2054267"/>
            <a:ext cx="10211696" cy="4252403"/>
          </a:xfrm>
        </p:spPr>
        <p:txBody>
          <a:bodyPr>
            <a:normAutofit/>
          </a:bodyPr>
          <a:lstStyle/>
          <a:p>
            <a:pPr marL="457200" indent="-457200">
              <a:buFont typeface="Wingdings" panose="05000000000000000000" pitchFamily="2" charset="2"/>
              <a:buChar char="§"/>
            </a:pPr>
            <a:r>
              <a:rPr lang="en-US" sz="2400" dirty="0"/>
              <a:t>Backtracking: the strategy of trying to reach a goal by a sequence of chosen positions, with re-tracing in reverse order of positions that cannot lead to the goal</a:t>
            </a:r>
          </a:p>
          <a:p>
            <a:pPr marL="457200" indent="-457200">
              <a:buFont typeface="Wingdings" panose="05000000000000000000" pitchFamily="2" charset="2"/>
              <a:buChar char="§"/>
            </a:pPr>
            <a:r>
              <a:rPr lang="en-US" sz="2400" dirty="0"/>
              <a:t>Can you think of examples of situations (contexts) where backtracking would be a useful strategy?</a:t>
            </a:r>
          </a:p>
          <a:p>
            <a:pPr marL="457200" indent="-457200">
              <a:buFont typeface="Wingdings" panose="05000000000000000000" pitchFamily="2" charset="2"/>
              <a:buChar char="§"/>
            </a:pPr>
            <a:r>
              <a:rPr lang="en-US" sz="2400" dirty="0"/>
              <a:t>What is the abstraction </a:t>
            </a:r>
            <a:r>
              <a:rPr lang="en-US" sz="2400"/>
              <a:t>here?</a:t>
            </a:r>
          </a:p>
          <a:p>
            <a:pPr marL="749808" lvl="1" indent="-457200">
              <a:buFont typeface="Wingdings" panose="05000000000000000000" pitchFamily="2" charset="2"/>
              <a:buChar char="§"/>
            </a:pPr>
            <a:r>
              <a:rPr lang="en-US" sz="2200"/>
              <a:t>The idea of backtracking doesn't change (is invariant) with the context. It is the context that is abstract.</a:t>
            </a:r>
          </a:p>
        </p:txBody>
      </p:sp>
    </p:spTree>
    <p:extLst>
      <p:ext uri="{BB962C8B-B14F-4D97-AF65-F5344CB8AC3E}">
        <p14:creationId xmlns:p14="http://schemas.microsoft.com/office/powerpoint/2010/main" val="300510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dirty="0"/>
              <a:t>Backtracking</a:t>
            </a:r>
            <a:endParaRPr lang="en-US" altLang="en-US" dirty="0">
              <a:solidFill>
                <a:schemeClr val="bg1">
                  <a:lumMod val="50000"/>
                </a:schemeClr>
              </a:solidFill>
            </a:endParaRP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type="body" idx="1"/>
          </p:nvPr>
        </p:nvSpPr>
        <p:spPr>
          <a:xfrm>
            <a:off x="1097280" y="2054267"/>
            <a:ext cx="10211696" cy="4252403"/>
          </a:xfrm>
        </p:spPr>
        <p:txBody>
          <a:bodyPr>
            <a:normAutofit/>
          </a:bodyPr>
          <a:lstStyle/>
          <a:p>
            <a:pPr marL="457200" indent="-457200">
              <a:buFont typeface="Wingdings" panose="05000000000000000000" pitchFamily="2" charset="2"/>
              <a:buChar char="§"/>
            </a:pPr>
            <a:r>
              <a:rPr lang="en-US" sz="2400" dirty="0"/>
              <a:t>We will implement a Backtracking algorithm that is agnostic with respect to the application domain and problem. This will be available in a </a:t>
            </a:r>
            <a:r>
              <a:rPr lang="en-US" sz="2400" dirty="0" err="1">
                <a:solidFill>
                  <a:srgbClr val="0070C0"/>
                </a:solidFill>
                <a:latin typeface="Courier New" panose="02070309020205020404" pitchFamily="49" charset="0"/>
                <a:cs typeface="Courier New" panose="02070309020205020404" pitchFamily="49" charset="0"/>
              </a:rPr>
              <a:t>BackTrack</a:t>
            </a:r>
            <a:r>
              <a:rPr lang="en-US" sz="2400" dirty="0"/>
              <a:t> class.</a:t>
            </a:r>
          </a:p>
          <a:p>
            <a:pPr marL="457200" indent="-457200">
              <a:buFont typeface="Wingdings" panose="05000000000000000000" pitchFamily="2" charset="2"/>
              <a:buChar char="§"/>
            </a:pPr>
            <a:r>
              <a:rPr lang="en-US" sz="2400" dirty="0"/>
              <a:t>The application will be required to provide a set of methods that the backtracking algorithm can use that have consistent, reliable interfaces, but that behave based on the application domain and context. This will be in the form of a Java interface called </a:t>
            </a:r>
            <a:r>
              <a:rPr lang="en-US" sz="2400" dirty="0">
                <a:solidFill>
                  <a:srgbClr val="0070C0"/>
                </a:solidFill>
                <a:latin typeface="Courier New" panose="02070309020205020404" pitchFamily="49" charset="0"/>
                <a:cs typeface="Courier New" panose="02070309020205020404" pitchFamily="49" charset="0"/>
              </a:rPr>
              <a:t>Application</a:t>
            </a:r>
            <a:r>
              <a:rPr lang="en-US" sz="2400" dirty="0"/>
              <a:t>.</a:t>
            </a:r>
          </a:p>
          <a:p>
            <a:pPr marL="457200" indent="-457200">
              <a:buFont typeface="Wingdings" panose="05000000000000000000" pitchFamily="2" charset="2"/>
              <a:buChar char="§"/>
            </a:pPr>
            <a:r>
              <a:rPr lang="en-US" sz="2400" dirty="0"/>
              <a:t>Also requires the concept of a position. This is a location in the space that is being searched and is represented by a </a:t>
            </a:r>
            <a:r>
              <a:rPr lang="en-US" sz="2400" dirty="0">
                <a:solidFill>
                  <a:srgbClr val="0070C0"/>
                </a:solidFill>
                <a:latin typeface="Courier New" panose="02070309020205020404" pitchFamily="49" charset="0"/>
                <a:cs typeface="Courier New" panose="02070309020205020404" pitchFamily="49" charset="0"/>
              </a:rPr>
              <a:t>Position</a:t>
            </a:r>
            <a:r>
              <a:rPr lang="en-US" sz="2400" dirty="0"/>
              <a:t> class.</a:t>
            </a:r>
          </a:p>
        </p:txBody>
      </p:sp>
    </p:spTree>
    <p:extLst>
      <p:ext uri="{BB962C8B-B14F-4D97-AF65-F5344CB8AC3E}">
        <p14:creationId xmlns:p14="http://schemas.microsoft.com/office/powerpoint/2010/main" val="282138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5027</TotalTime>
  <Words>1784</Words>
  <Application>Microsoft Office PowerPoint</Application>
  <PresentationFormat>Widescreen</PresentationFormat>
  <Paragraphs>259</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Courier New</vt:lpstr>
      <vt:lpstr>Georgia Pro Cond Light</vt:lpstr>
      <vt:lpstr>Speak Pro</vt:lpstr>
      <vt:lpstr>Wingdings</vt:lpstr>
      <vt:lpstr>RetrospectVTI</vt:lpstr>
      <vt:lpstr>COMP 2000 Object-Oriented Design</vt:lpstr>
      <vt:lpstr>ALERTS</vt:lpstr>
      <vt:lpstr>Design Patterns Catalog</vt:lpstr>
      <vt:lpstr>Preliminaries</vt:lpstr>
      <vt:lpstr>Strategy Pattern (HFDP, chapter 1)</vt:lpstr>
      <vt:lpstr>Strategy Pattern UML</vt:lpstr>
      <vt:lpstr>Strategy Pattern Example</vt:lpstr>
      <vt:lpstr>Strategy Pattern Example</vt:lpstr>
      <vt:lpstr>Backtracking</vt:lpstr>
      <vt:lpstr>interface Application</vt:lpstr>
      <vt:lpstr>class BackTrack</vt:lpstr>
      <vt:lpstr>Trying to find the goal</vt:lpstr>
      <vt:lpstr>This is clever in its simplicity !!!</vt:lpstr>
      <vt:lpstr>Amazing!</vt:lpstr>
      <vt:lpstr>Amazing!</vt:lpstr>
      <vt:lpstr>Amazing!</vt:lpstr>
      <vt:lpstr>Amazing!</vt:lpstr>
      <vt:lpstr>Amazing!</vt:lpstr>
      <vt:lpstr>Amazing!</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 2000 Object-Oriented Design</dc:title>
  <dc:creator>Stucki, David</dc:creator>
  <cp:lastModifiedBy>David Stucki</cp:lastModifiedBy>
  <cp:revision>179</cp:revision>
  <dcterms:created xsi:type="dcterms:W3CDTF">2021-02-01T03:59:21Z</dcterms:created>
  <dcterms:modified xsi:type="dcterms:W3CDTF">2024-03-16T19:23:37Z</dcterms:modified>
</cp:coreProperties>
</file>