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66" r:id="rId5"/>
    <p:sldId id="311" r:id="rId6"/>
    <p:sldId id="518" r:id="rId7"/>
    <p:sldId id="519" r:id="rId8"/>
    <p:sldId id="520" r:id="rId9"/>
    <p:sldId id="521" r:id="rId10"/>
    <p:sldId id="522" r:id="rId11"/>
    <p:sldId id="523" r:id="rId12"/>
    <p:sldId id="525" r:id="rId13"/>
    <p:sldId id="526" r:id="rId14"/>
    <p:sldId id="527" r:id="rId15"/>
    <p:sldId id="355" r:id="rId16"/>
    <p:sldId id="280" r:id="rId17"/>
    <p:sldId id="348" r:id="rId18"/>
    <p:sldId id="349" r:id="rId19"/>
    <p:sldId id="350" r:id="rId20"/>
    <p:sldId id="351" r:id="rId21"/>
    <p:sldId id="352" r:id="rId22"/>
    <p:sldId id="3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49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9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51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08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5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3D27-52A4-48FD-B023-254810DE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Helpful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3479-B5AF-487E-B49F-FACAFECE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4853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Minimize </a:t>
            </a:r>
            <a:r>
              <a:rPr lang="en-US" sz="2400"/>
              <a:t>the use of </a:t>
            </a:r>
            <a:r>
              <a:rPr lang="en-US" sz="2400" dirty="0"/>
              <a:t>unrequested informational pop-ups; use persistent window with status message area instead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 not interrupt user with problems you can address yourself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 and use consistent conventions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Disable unavailable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 not request information until it is 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Avoid jargon in labeling widgets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Avoid modal dialogs that prevent interaction with the rest of the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Take the attitude that the software is at fault when something goes wrong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action words to label buttons rather than a generic Yes, OK,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E0A05-7356-42F3-9006-34A9BC3F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30" y="0"/>
            <a:ext cx="4591050" cy="1876425"/>
          </a:xfrm>
          <a:prstGeom prst="rect">
            <a:avLst/>
          </a:prstGeom>
        </p:spPr>
      </p:pic>
      <p:pic>
        <p:nvPicPr>
          <p:cNvPr id="4100" name="Picture 4" descr="Windows Idiot Error Message Box | Funny Pinoy Jokes ATBP">
            <a:extLst>
              <a:ext uri="{FF2B5EF4-FFF2-40B4-BE49-F238E27FC236}">
                <a16:creationId xmlns:a16="http://schemas.microsoft.com/office/drawing/2014/main" id="{6248F240-E5DC-445C-BB31-34DD64EA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28" y="2574218"/>
            <a:ext cx="42862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worst, or best, error messages you've ever received ...">
            <a:extLst>
              <a:ext uri="{FF2B5EF4-FFF2-40B4-BE49-F238E27FC236}">
                <a16:creationId xmlns:a16="http://schemas.microsoft.com/office/drawing/2014/main" id="{00846A3C-7843-4A58-8C21-7383BFFB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76" y="3006802"/>
            <a:ext cx="4286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14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timeline&#10;&#10;Description automatically generated">
            <a:extLst>
              <a:ext uri="{FF2B5EF4-FFF2-40B4-BE49-F238E27FC236}">
                <a16:creationId xmlns:a16="http://schemas.microsoft.com/office/drawing/2014/main" id="{C03A6331-3F9E-43A6-8A00-CDD43F7C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539" y="643467"/>
            <a:ext cx="4065521" cy="51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71CA09-9149-442B-B689-A380FF26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129" y="643468"/>
            <a:ext cx="4385140" cy="51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3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Design Patterns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8"/>
            <a:ext cx="10058400" cy="411793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“Each pattern describes a problem </a:t>
            </a:r>
            <a:r>
              <a:rPr lang="en-US" sz="2400" b="1" dirty="0">
                <a:solidFill>
                  <a:schemeClr val="accent5"/>
                </a:solidFill>
              </a:rPr>
              <a:t>which occurs over and over again </a:t>
            </a:r>
            <a:r>
              <a:rPr lang="en-US" sz="2400" dirty="0">
                <a:solidFill>
                  <a:srgbClr val="002060"/>
                </a:solidFill>
              </a:rPr>
              <a:t>in our environment, and then describes the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core of the solution </a:t>
            </a:r>
            <a:r>
              <a:rPr lang="en-US" sz="2400" dirty="0">
                <a:solidFill>
                  <a:srgbClr val="002060"/>
                </a:solidFill>
              </a:rPr>
              <a:t>to that problem, in such a way that you can </a:t>
            </a:r>
            <a:r>
              <a:rPr lang="en-US" sz="2400" b="1" dirty="0">
                <a:solidFill>
                  <a:schemeClr val="accent3"/>
                </a:solidFill>
              </a:rPr>
              <a:t>use this solution a million times over, without ever doing it the same way twice</a:t>
            </a:r>
            <a:r>
              <a:rPr lang="en-US" sz="2400" dirty="0">
                <a:solidFill>
                  <a:srgbClr val="002060"/>
                </a:solidFill>
              </a:rPr>
              <a:t>”</a:t>
            </a:r>
          </a:p>
          <a:p>
            <a:pPr marL="201168" lvl="1" indent="0">
              <a:buNone/>
              <a:tabLst>
                <a:tab pos="9829800" algn="r"/>
              </a:tabLst>
            </a:pPr>
            <a:r>
              <a:rPr lang="en-US" sz="2000" dirty="0"/>
              <a:t>	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—Christopher Alexander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“A design pattern </a:t>
            </a:r>
            <a:r>
              <a:rPr lang="en-US" sz="2400" b="1" dirty="0">
                <a:solidFill>
                  <a:schemeClr val="accent3"/>
                </a:solidFill>
              </a:rPr>
              <a:t>names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b="1" dirty="0">
                <a:solidFill>
                  <a:schemeClr val="accent5"/>
                </a:solidFill>
              </a:rPr>
              <a:t>abstracts</a:t>
            </a:r>
            <a:r>
              <a:rPr lang="en-US" sz="2400" dirty="0">
                <a:solidFill>
                  <a:srgbClr val="002060"/>
                </a:solidFill>
              </a:rPr>
              <a:t>, and </a:t>
            </a:r>
            <a:r>
              <a:rPr lang="en-US" sz="2400" b="1" dirty="0">
                <a:solidFill>
                  <a:schemeClr val="accent2"/>
                </a:solidFill>
              </a:rPr>
              <a:t>identifies</a:t>
            </a:r>
            <a:r>
              <a:rPr lang="en-US" sz="2400" dirty="0">
                <a:solidFill>
                  <a:srgbClr val="002060"/>
                </a:solidFill>
              </a:rPr>
              <a:t> key aspects of a common design structure that makes it useful for creating a reusable object-oriented design.”</a:t>
            </a:r>
          </a:p>
          <a:p>
            <a:pPr marL="201168" lvl="1" indent="0">
              <a:buNone/>
              <a:tabLst>
                <a:tab pos="9829800" algn="r"/>
              </a:tabLst>
            </a:pPr>
            <a:r>
              <a:rPr lang="en-US" sz="2000" dirty="0"/>
              <a:t>	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—Gang of Four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	(Design Patterns: Elements of Reusable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	Object-Oriented Software)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Design Patterns?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8"/>
            <a:ext cx="10058400" cy="411793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Patterns are a form of "best practices" for Object-Oriented Design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They solve commonly occurring problems using existing well known and tested approaches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They enable more efficient communication by giving standard terminology to design problems and scenarios.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 dirty="0"/>
              <a:t>For example, it is easier to say </a:t>
            </a:r>
            <a:r>
              <a:rPr lang="en-US" sz="2200" b="1" dirty="0">
                <a:solidFill>
                  <a:srgbClr val="00B050"/>
                </a:solidFill>
              </a:rPr>
              <a:t>"Let's use an Adapter"</a:t>
            </a:r>
            <a:r>
              <a:rPr lang="en-US" sz="2200" dirty="0"/>
              <a:t> than to say </a:t>
            </a:r>
            <a:r>
              <a:rPr lang="en-US" sz="2200" b="1" dirty="0">
                <a:solidFill>
                  <a:srgbClr val="C00000"/>
                </a:solidFill>
              </a:rPr>
              <a:t>"Let's use a superclass with a getter method and then subclass that with classes that reference instances of the client-supplied classes..."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E7D07-A100-49F7-B4A4-E44D7DD1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472" y="204742"/>
            <a:ext cx="3900208" cy="16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Design Patterns Structure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8"/>
            <a:ext cx="10058400" cy="411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Design Pattern has four essential elements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200" b="1" dirty="0">
                <a:solidFill>
                  <a:srgbClr val="0070C0"/>
                </a:solidFill>
              </a:rPr>
              <a:t>Name</a:t>
            </a:r>
            <a:r>
              <a:rPr lang="en-US" sz="2200" dirty="0"/>
              <a:t>: something simple yet descriptive we can use to refer to it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</a:rPr>
              <a:t>Problem</a:t>
            </a:r>
            <a:r>
              <a:rPr lang="en-US" sz="2200" dirty="0"/>
              <a:t>: what is the situation and the context where the pattern applies?</a:t>
            </a:r>
            <a:br>
              <a:rPr lang="en-US" sz="2200" dirty="0"/>
            </a:br>
            <a:r>
              <a:rPr lang="en-US" sz="2200" dirty="0"/>
              <a:t>		what conditions should be met before this pattern is used?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200" b="1" dirty="0">
                <a:solidFill>
                  <a:srgbClr val="7030A0"/>
                </a:solidFill>
              </a:rPr>
              <a:t>Solution</a:t>
            </a:r>
            <a:r>
              <a:rPr lang="en-US" sz="2200" dirty="0"/>
              <a:t>: a description of the elements that make up the design pattern</a:t>
            </a:r>
            <a:br>
              <a:rPr lang="en-US" sz="2200" dirty="0"/>
            </a:br>
            <a:r>
              <a:rPr lang="en-US" sz="2200" dirty="0"/>
              <a:t>		focus is on relationships, responsibilities, and collaborations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200" b="1" dirty="0">
                <a:solidFill>
                  <a:srgbClr val="00B050"/>
                </a:solidFill>
              </a:rPr>
              <a:t>Consequences</a:t>
            </a:r>
            <a:r>
              <a:rPr lang="en-US" sz="2200" dirty="0"/>
              <a:t>: the results and trade-offs of using the pattern</a:t>
            </a:r>
            <a:br>
              <a:rPr lang="en-US" sz="2200" dirty="0"/>
            </a:br>
            <a:r>
              <a:rPr lang="en-US" sz="2200" dirty="0"/>
              <a:t>		including impacts on reusability, portability, and extensibility</a:t>
            </a:r>
          </a:p>
        </p:txBody>
      </p:sp>
    </p:spTree>
    <p:extLst>
      <p:ext uri="{BB962C8B-B14F-4D97-AF65-F5344CB8AC3E}">
        <p14:creationId xmlns:p14="http://schemas.microsoft.com/office/powerpoint/2010/main" val="36713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Design Patterns Types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8"/>
            <a:ext cx="10058400" cy="411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Design Patterns fall into three broad categories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Creational</a:t>
            </a:r>
            <a:r>
              <a:rPr lang="en-US" sz="2400" dirty="0"/>
              <a:t>: having to do with class and object creation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Structural</a:t>
            </a:r>
            <a:r>
              <a:rPr lang="en-US" sz="2400" dirty="0"/>
              <a:t>: having to do with class and object composition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</a:rPr>
              <a:t>Behavioral</a:t>
            </a:r>
            <a:r>
              <a:rPr lang="en-US" sz="2400" dirty="0"/>
              <a:t>: having to do with communication between objects</a:t>
            </a:r>
          </a:p>
        </p:txBody>
      </p:sp>
    </p:spTree>
    <p:extLst>
      <p:ext uri="{BB962C8B-B14F-4D97-AF65-F5344CB8AC3E}">
        <p14:creationId xmlns:p14="http://schemas.microsoft.com/office/powerpoint/2010/main" val="147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Design Patterns Catalog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8"/>
            <a:ext cx="10058400" cy="4346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complete Gang-of-Four (</a:t>
            </a:r>
            <a:r>
              <a:rPr lang="en-US" sz="2400" dirty="0" err="1"/>
              <a:t>GoF</a:t>
            </a:r>
            <a:r>
              <a:rPr lang="en-US" sz="2400" dirty="0"/>
              <a:t>) collection 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Creational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Abstract Factory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Builder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Factory Method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Prototype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Singleton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Structural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7030A0"/>
                </a:solidFill>
              </a:rPr>
              <a:t>Adapter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Bridge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Composite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Decorator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Facade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Proxy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</a:rPr>
              <a:t>Behavioral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Chain of Responsibility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Command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Interpreter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Iterator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Mediator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00B0F0"/>
                </a:solidFill>
              </a:rPr>
              <a:t>Memento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Flyweight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Observer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State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Strategy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Template Method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Visitor</a:t>
            </a:r>
          </a:p>
          <a:p>
            <a:pPr marL="0" indent="0">
              <a:buNone/>
            </a:pPr>
            <a:r>
              <a:rPr lang="en-US" sz="2400" dirty="0"/>
              <a:t>Only a few have been added since...</a:t>
            </a:r>
          </a:p>
          <a:p>
            <a:pPr marL="0" indent="0">
              <a:buNone/>
            </a:pPr>
            <a:r>
              <a:rPr lang="en-US" sz="2400" dirty="0"/>
              <a:t>You will recognize some of these from previous experience with the Java API</a:t>
            </a:r>
          </a:p>
          <a:p>
            <a:pPr marL="0" indent="0">
              <a:buNone/>
            </a:pPr>
            <a:r>
              <a:rPr lang="en-US" sz="2400" dirty="0"/>
              <a:t>We will study selected patterns from all three categories</a:t>
            </a:r>
          </a:p>
        </p:txBody>
      </p:sp>
    </p:spTree>
    <p:extLst>
      <p:ext uri="{BB962C8B-B14F-4D97-AF65-F5344CB8AC3E}">
        <p14:creationId xmlns:p14="http://schemas.microsoft.com/office/powerpoint/2010/main" val="36264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Iterator Pattern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 (light intro)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does this sound familiar?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Java allows iteration over collections using the </a:t>
            </a:r>
            <a:r>
              <a:rPr lang="en-US" sz="2400" i="1" dirty="0"/>
              <a:t>foreach</a:t>
            </a:r>
            <a:r>
              <a:rPr lang="en-US" sz="2400" dirty="0"/>
              <a:t> version of the for loop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The Java Collection Framework (JCF) uses this pattern extensively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 dirty="0"/>
              <a:t>Each collection type has an </a:t>
            </a:r>
            <a:r>
              <a:rPr lang="en-US" sz="2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iterator()</a:t>
            </a:r>
            <a:r>
              <a:rPr lang="en-US" sz="2200" dirty="0"/>
              <a:t> method and implements the </a:t>
            </a:r>
            <a:r>
              <a:rPr lang="en-US" sz="2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2200" dirty="0"/>
              <a:t> interface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(COMP 2100 will explore deeply why this matters)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Suppose you have a collection of objects and you want clients to be able to iterate over the collection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 dirty="0"/>
              <a:t>Simultaneously?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 dirty="0"/>
              <a:t>Without knowing anything about how the collection is implemented</a:t>
            </a:r>
          </a:p>
        </p:txBody>
      </p:sp>
    </p:spTree>
    <p:extLst>
      <p:ext uri="{BB962C8B-B14F-4D97-AF65-F5344CB8AC3E}">
        <p14:creationId xmlns:p14="http://schemas.microsoft.com/office/powerpoint/2010/main" val="34373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More Design Patterns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ALERTS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400">
                <a:solidFill>
                  <a:srgbClr val="FFFFFF"/>
                </a:solidFill>
              </a:rPr>
              <a:t>Have a good weekend!</a:t>
            </a:r>
          </a:p>
          <a:p>
            <a:pPr marL="201168" lvl="1" indent="0">
              <a:buNone/>
            </a:pPr>
            <a:endParaRPr lang="en-US" sz="2400">
              <a:solidFill>
                <a:srgbClr val="FFFFFF"/>
              </a:solidFill>
            </a:endParaRPr>
          </a:p>
          <a:p>
            <a:pPr marL="201168" lvl="1" indent="0">
              <a:buNone/>
            </a:pPr>
            <a:r>
              <a:rPr lang="en-US" sz="2400">
                <a:solidFill>
                  <a:srgbClr val="FFFFFF"/>
                </a:solidFill>
              </a:rPr>
              <a:t>No class on Monday</a:t>
            </a:r>
          </a:p>
        </p:txBody>
      </p:sp>
      <p:pic>
        <p:nvPicPr>
          <p:cNvPr id="5" name="Picture 4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2A7B3A40-E48E-E29A-1ABB-A6A8C23B5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8" r="23276" b="1"/>
          <a:stretch/>
        </p:blipFill>
        <p:spPr>
          <a:xfrm rot="5400000">
            <a:off x="4994147" y="-339851"/>
            <a:ext cx="6858000" cy="75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2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User Interface Design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3" y="2407436"/>
            <a:ext cx="5289779" cy="34616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/>
              <a:t>Designing from Both Sides of the Screen</a:t>
            </a:r>
            <a:r>
              <a:rPr lang="en-US" sz="2400" b="1" dirty="0"/>
              <a:t>,</a:t>
            </a:r>
            <a:br>
              <a:rPr lang="en-US" sz="2400" b="1" dirty="0"/>
            </a:br>
            <a:r>
              <a:rPr lang="en-US" sz="2400" b="1" dirty="0">
                <a:solidFill>
                  <a:schemeClr val="accent1"/>
                </a:solidFill>
              </a:rPr>
              <a:t>Ellen Isaacs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400" b="1" dirty="0">
                <a:solidFill>
                  <a:srgbClr val="00B0F0"/>
                </a:solidFill>
              </a:rPr>
              <a:t>Alan </a:t>
            </a:r>
            <a:r>
              <a:rPr lang="en-US" sz="2400" b="1" dirty="0" err="1">
                <a:solidFill>
                  <a:srgbClr val="00B0F0"/>
                </a:solidFill>
              </a:rPr>
              <a:t>Walendowski</a:t>
            </a:r>
            <a:endParaRPr lang="en-US" sz="2400" b="1" i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Issacs</a:t>
            </a:r>
            <a:r>
              <a:rPr lang="en-US" sz="2400" b="1" dirty="0"/>
              <a:t> is an Interaction Designer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in front of the screen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Walendowski</a:t>
            </a:r>
            <a:r>
              <a:rPr lang="en-US" sz="2400" b="1" dirty="0"/>
              <a:t> is a Software Engineer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behind the screen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75DB52-BE6F-43D3-8A64-0666DD69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346" y="-1"/>
            <a:ext cx="5589262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56F8-D0CC-460C-8BE2-CF1119D9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5E8E-89DB-40A9-83CE-A4B5AFB28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Principles of Human-Computer Interaction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/>
                </a:solidFill>
              </a:rPr>
              <a:t>On Being a Butler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4"/>
                </a:solidFill>
              </a:rPr>
              <a:t>Don't Impose: Respect Physical Effort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3"/>
                </a:solidFill>
              </a:rPr>
              <a:t>Don't Impose: Respect Mental Effort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Be Helpful</a:t>
            </a:r>
          </a:p>
        </p:txBody>
      </p:sp>
    </p:spTree>
    <p:extLst>
      <p:ext uri="{BB962C8B-B14F-4D97-AF65-F5344CB8AC3E}">
        <p14:creationId xmlns:p14="http://schemas.microsoft.com/office/powerpoint/2010/main" val="4594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70B8-32DD-45A0-BCA3-68D8427D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3770-5656-4E89-A124-1BB8C6459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 you know about them?</a:t>
            </a:r>
          </a:p>
          <a:p>
            <a:r>
              <a:rPr lang="en-US" sz="2400" dirty="0"/>
              <a:t>Imagine the </a:t>
            </a:r>
            <a:r>
              <a:rPr lang="en-US" sz="2400" b="1" dirty="0">
                <a:solidFill>
                  <a:srgbClr val="0070C0"/>
                </a:solidFill>
              </a:rPr>
              <a:t>UI is the butler </a:t>
            </a:r>
            <a:r>
              <a:rPr lang="en-US" sz="2400" dirty="0"/>
              <a:t>and the </a:t>
            </a:r>
            <a:r>
              <a:rPr lang="en-US" sz="2400" b="1" dirty="0">
                <a:solidFill>
                  <a:srgbClr val="C00000"/>
                </a:solidFill>
              </a:rPr>
              <a:t>user is the employer...</a:t>
            </a:r>
          </a:p>
          <a:p>
            <a:r>
              <a:rPr lang="en-US" sz="2400" dirty="0"/>
              <a:t>There are stereotypes of an effective relationship between them that can help with design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9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82FA-0B17-4D0E-B7A9-736EB9BA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Effective Butler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8F5D-2EBC-4BDE-BB03-267432EA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 lnSpcReduction="10000"/>
          </a:bodyPr>
          <a:lstStyle/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Always available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Prepared to perform requested tasks with no complaints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Able to find ways to deal with problems without bothering employer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Reluctant to interrupt with suggestions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Attentive to past behavior to anticipate (but not initiate) future behavior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Courteous and respectful at all times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Willing to learn to collaborate with employer</a:t>
            </a:r>
          </a:p>
        </p:txBody>
      </p:sp>
    </p:spTree>
    <p:extLst>
      <p:ext uri="{BB962C8B-B14F-4D97-AF65-F5344CB8AC3E}">
        <p14:creationId xmlns:p14="http://schemas.microsoft.com/office/powerpoint/2010/main" val="36998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0251-B3A1-4F1C-8BC8-1E8CBD5B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Effective Employer: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6033-4B36-4CFE-A888-62D1EDE2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Observes what the butler does well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Learns through experience the best way to request things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400" dirty="0"/>
              <a:t>Learns to collaborate with the butler</a:t>
            </a:r>
          </a:p>
        </p:txBody>
      </p:sp>
    </p:spTree>
    <p:extLst>
      <p:ext uri="{BB962C8B-B14F-4D97-AF65-F5344CB8AC3E}">
        <p14:creationId xmlns:p14="http://schemas.microsoft.com/office/powerpoint/2010/main" val="4227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3D27-52A4-48FD-B023-254810DE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Physical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3479-B5AF-487E-B49F-FACAFECE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632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basic metric of physical effort is </a:t>
            </a:r>
            <a:r>
              <a:rPr lang="en-US" sz="2400" b="1" dirty="0">
                <a:solidFill>
                  <a:srgbClr val="FF0000"/>
                </a:solidFill>
              </a:rPr>
              <a:t>mouse clicks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Expend great effort to minimize clicks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Implement features that will save lots of user cumulative effort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 not ask for confirmation for actions that can easily be undone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frequently used features the easiest to access, even at the cost of making infrequently used features less accessible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Remember user-customizations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Consider the effects of repetitive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Design a task so that it can be performed using only one input device</a:t>
            </a:r>
          </a:p>
        </p:txBody>
      </p:sp>
      <p:pic>
        <p:nvPicPr>
          <p:cNvPr id="3074" name="Picture 2" descr="Network Tuts: 7 Funny Microsoft Windows Dialog Boxes">
            <a:extLst>
              <a:ext uri="{FF2B5EF4-FFF2-40B4-BE49-F238E27FC236}">
                <a16:creationId xmlns:a16="http://schemas.microsoft.com/office/drawing/2014/main" id="{FCE564B4-DCDB-4B9E-A916-9EA16555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42" y="112808"/>
            <a:ext cx="37719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3D27-52A4-48FD-B023-254810DE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Mental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3479-B5AF-487E-B49F-FACAFECE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632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One of the important factors in mental effort is </a:t>
            </a:r>
            <a:r>
              <a:rPr lang="en-US" sz="2400" b="1" dirty="0">
                <a:solidFill>
                  <a:srgbClr val="FF0000"/>
                </a:solidFill>
              </a:rPr>
              <a:t>user 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Minimize the number of visual elements on the screen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Most common tasks should be visible and less common ones hidden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Acknowledge each user request and show progress for long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Allow user to interrupt tasks that may take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both sound and visual components to indicate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Provide user preferences to modify appearance, rather than to modify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Follow interaction conventions for the implementation platform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BAB81F-75C8-4B0E-93B7-DB26880A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0"/>
            <a:ext cx="936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bile UX Design: Key Principles - UX Planet">
            <a:extLst>
              <a:ext uri="{FF2B5EF4-FFF2-40B4-BE49-F238E27FC236}">
                <a16:creationId xmlns:a16="http://schemas.microsoft.com/office/drawing/2014/main" id="{D9C93909-F127-4BF4-8610-BDB9DA49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7" y="0"/>
            <a:ext cx="10764406" cy="68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17693</TotalTime>
  <Words>979</Words>
  <Application>Microsoft Office PowerPoint</Application>
  <PresentationFormat>Widescreen</PresentationFormat>
  <Paragraphs>111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Courier New</vt:lpstr>
      <vt:lpstr>Georgia Pro Cond Light</vt:lpstr>
      <vt:lpstr>Speak Pro</vt:lpstr>
      <vt:lpstr>Times New Roman</vt:lpstr>
      <vt:lpstr>Wingdings</vt:lpstr>
      <vt:lpstr>RetrospectVTI</vt:lpstr>
      <vt:lpstr>COMP 2000 Object-Oriented Design</vt:lpstr>
      <vt:lpstr>ALERTS</vt:lpstr>
      <vt:lpstr>User Interface Design</vt:lpstr>
      <vt:lpstr>The Goal</vt:lpstr>
      <vt:lpstr>Butlers</vt:lpstr>
      <vt:lpstr>An Effective Butler is:</vt:lpstr>
      <vt:lpstr>An Effective Employer:</vt:lpstr>
      <vt:lpstr>Respect Physical Effort</vt:lpstr>
      <vt:lpstr>Respect Mental Effort</vt:lpstr>
      <vt:lpstr>Be Helpful</vt:lpstr>
      <vt:lpstr>PowerPoint Presentation</vt:lpstr>
      <vt:lpstr>PowerPoint Presentation</vt:lpstr>
      <vt:lpstr>Design Patterns</vt:lpstr>
      <vt:lpstr>Why Design Patterns?</vt:lpstr>
      <vt:lpstr>Design Patterns Structure</vt:lpstr>
      <vt:lpstr>Design Patterns Types</vt:lpstr>
      <vt:lpstr>Design Patterns Catalog</vt:lpstr>
      <vt:lpstr>Iterator Pattern (light intro)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Stucki, David</cp:lastModifiedBy>
  <cp:revision>77</cp:revision>
  <dcterms:created xsi:type="dcterms:W3CDTF">2021-02-01T03:59:21Z</dcterms:created>
  <dcterms:modified xsi:type="dcterms:W3CDTF">2023-03-24T02:14:56Z</dcterms:modified>
</cp:coreProperties>
</file>