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66" r:id="rId5"/>
    <p:sldId id="479" r:id="rId6"/>
    <p:sldId id="471" r:id="rId7"/>
    <p:sldId id="472" r:id="rId8"/>
    <p:sldId id="473" r:id="rId9"/>
    <p:sldId id="603" r:id="rId10"/>
    <p:sldId id="605" r:id="rId11"/>
    <p:sldId id="606" r:id="rId12"/>
    <p:sldId id="604" r:id="rId13"/>
    <p:sldId id="3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8D6"/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3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3/10/2024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3/10/2024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3/10/2024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/>
              <a:t>David J Stucki</a:t>
            </a:r>
          </a:p>
          <a:p>
            <a:r>
              <a:rPr lang="en-US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>
                <a:solidFill>
                  <a:schemeClr val="accent4">
                    <a:lumMod val="75000"/>
                  </a:schemeClr>
                </a:solidFill>
              </a:rPr>
              <a:t>Return to User Interface Design</a:t>
            </a: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17787"/>
          </a:xfrm>
        </p:spPr>
        <p:txBody>
          <a:bodyPr>
            <a:normAutofit/>
          </a:bodyPr>
          <a:lstStyle/>
          <a:p>
            <a:pPr lvl="1"/>
            <a:r>
              <a:rPr lang="en-US" sz="2800"/>
              <a:t>Read Chapter 9 from </a:t>
            </a:r>
            <a:r>
              <a:rPr lang="en-US" sz="2800" b="1" i="1">
                <a:solidFill>
                  <a:srgbClr val="0070C0"/>
                </a:solidFill>
              </a:rPr>
              <a:t>The Object-Oriented Thought Process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Lab 8, due next Friday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158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Implementations of </a:t>
            </a:r>
            <a:r>
              <a:rPr lang="en-US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List&lt;E&gt;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92379" cy="376089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tx1"/>
                </a:solidFill>
              </a:rPr>
              <a:t>Last time we looked at the code for </a:t>
            </a:r>
            <a:r>
              <a:rPr lang="en-US" sz="2400" spc="-50">
                <a:solidFill>
                  <a:schemeClr val="accent1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AbstractList&lt;E&gt;</a:t>
            </a:r>
            <a:r>
              <a:rPr lang="en-US" sz="240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tx1"/>
                </a:solidFill>
              </a:rPr>
              <a:t>Let's peek for a minute at the code for </a:t>
            </a:r>
            <a:r>
              <a:rPr lang="en-US" sz="2400" spc="-50">
                <a:solidFill>
                  <a:schemeClr val="accent1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List&lt;E&gt;</a:t>
            </a:r>
            <a:r>
              <a:rPr lang="en-US" sz="2400">
                <a:solidFill>
                  <a:schemeClr val="tx1"/>
                </a:solidFill>
              </a:rPr>
              <a:t>...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tx1"/>
                </a:solidFill>
                <a:cs typeface="Courier New" panose="02070309020205020404" pitchFamily="49" charset="0"/>
              </a:rPr>
              <a:t>The actual source code for the JCF can be a little confusing to read for several reasons: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US" sz="2400">
                <a:solidFill>
                  <a:schemeClr val="accent3"/>
                </a:solidFill>
                <a:cs typeface="Courier New" panose="02070309020205020404" pitchFamily="49" charset="0"/>
              </a:rPr>
              <a:t>It is cluttered with all the JavaDocs comments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US" sz="2400">
                <a:solidFill>
                  <a:schemeClr val="accent6"/>
                </a:solidFill>
                <a:cs typeface="Courier New" panose="02070309020205020404" pitchFamily="49" charset="0"/>
              </a:rPr>
              <a:t>The methods are not grouped in meaningful ways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US" sz="2400">
                <a:solidFill>
                  <a:schemeClr val="accent2"/>
                </a:solidFill>
                <a:cs typeface="Courier New" panose="02070309020205020404" pitchFamily="49" charset="0"/>
              </a:rPr>
              <a:t>It uses a lot of private methods that delegate common tasks</a:t>
            </a:r>
          </a:p>
          <a:p>
            <a:pPr marL="932688" lvl="2" indent="-457200">
              <a:buFont typeface="+mj-lt"/>
              <a:buAutoNum type="arabicPeriod"/>
            </a:pPr>
            <a:r>
              <a:rPr lang="en-US" sz="2400">
                <a:solidFill>
                  <a:schemeClr val="accent5"/>
                </a:solidFill>
                <a:cs typeface="Courier New" panose="02070309020205020404" pitchFamily="49" charset="0"/>
              </a:rPr>
              <a:t>It is trying to be as general as possible, so includes advanced features and methods that can distract from the main abstraction.</a:t>
            </a:r>
          </a:p>
        </p:txBody>
      </p:sp>
    </p:spTree>
    <p:extLst>
      <p:ext uri="{BB962C8B-B14F-4D97-AF65-F5344CB8AC3E}">
        <p14:creationId xmlns:p14="http://schemas.microsoft.com/office/powerpoint/2010/main" val="23311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ArrayList&lt;E&gt;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92379" cy="422569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>
                <a:solidFill>
                  <a:schemeClr val="tx1"/>
                </a:solidFill>
              </a:rPr>
              <a:t>So what are the main ideas?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b="1">
                <a:solidFill>
                  <a:schemeClr val="accent1">
                    <a:lumMod val="75000"/>
                  </a:schemeClr>
                </a:solidFill>
              </a:rPr>
              <a:t>An ArrayList HAS-An array</a:t>
            </a:r>
            <a:r>
              <a:rPr lang="en-US" sz="2600">
                <a:solidFill>
                  <a:schemeClr val="tx1"/>
                </a:solidFill>
              </a:rPr>
              <a:t>: a private instance variable that is a reference to an instantiated array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The </a:t>
            </a:r>
            <a:r>
              <a:rPr lang="en-US" sz="2600" b="1">
                <a:solidFill>
                  <a:srgbClr val="00B0F0"/>
                </a:solidFill>
              </a:rPr>
              <a:t>capacity</a:t>
            </a:r>
            <a:r>
              <a:rPr lang="en-US" sz="2600">
                <a:solidFill>
                  <a:schemeClr val="tx1"/>
                </a:solidFill>
              </a:rPr>
              <a:t> of the ArrayList is the length of the array, while the </a:t>
            </a:r>
            <a:r>
              <a:rPr lang="en-US" sz="2600" b="1">
                <a:solidFill>
                  <a:srgbClr val="92D050"/>
                </a:solidFill>
              </a:rPr>
              <a:t>size</a:t>
            </a:r>
            <a:r>
              <a:rPr lang="en-US" sz="2600">
                <a:solidFill>
                  <a:schemeClr val="tx1"/>
                </a:solidFill>
              </a:rPr>
              <a:t> of the ArrayList is the number of elements it contains (which is always less than or equal to the capacity).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Adding an element when </a:t>
            </a:r>
            <a:r>
              <a:rPr lang="en-US" sz="2600" b="1">
                <a:solidFill>
                  <a:srgbClr val="92D050"/>
                </a:solidFill>
              </a:rPr>
              <a:t>size</a:t>
            </a:r>
            <a:r>
              <a:rPr lang="en-US" sz="2600">
                <a:solidFill>
                  <a:schemeClr val="tx1"/>
                </a:solidFill>
              </a:rPr>
              <a:t> == </a:t>
            </a:r>
            <a:r>
              <a:rPr lang="en-US" sz="2600" b="1">
                <a:solidFill>
                  <a:srgbClr val="00B0F0"/>
                </a:solidFill>
              </a:rPr>
              <a:t>capacity</a:t>
            </a:r>
            <a:r>
              <a:rPr lang="en-US" sz="2600">
                <a:solidFill>
                  <a:schemeClr val="tx1"/>
                </a:solidFill>
              </a:rPr>
              <a:t> causes the array to be replaced with a larger one (with all the elements copied over)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Similarly, removing an element (below some threshold) may cause the array to be resized to a smaller one.</a:t>
            </a:r>
            <a:endParaRPr lang="en-US" sz="26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8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LinkedList&lt;E&gt;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92379" cy="416197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An alternative to using arrays is the idea of a </a:t>
            </a:r>
            <a:r>
              <a:rPr lang="en-US" sz="2600" b="1">
                <a:solidFill>
                  <a:srgbClr val="C00000"/>
                </a:solidFill>
              </a:rPr>
              <a:t>dynamic data structure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A</a:t>
            </a:r>
            <a:r>
              <a:rPr lang="en-US" sz="2600" b="1">
                <a:solidFill>
                  <a:schemeClr val="tx1"/>
                </a:solidFill>
              </a:rPr>
              <a:t> </a:t>
            </a:r>
            <a:r>
              <a:rPr lang="en-US" sz="2600" b="1">
                <a:solidFill>
                  <a:srgbClr val="92D050"/>
                </a:solidFill>
              </a:rPr>
              <a:t>linked list </a:t>
            </a:r>
            <a:r>
              <a:rPr lang="en-US" sz="2600">
                <a:solidFill>
                  <a:schemeClr val="tx1"/>
                </a:solidFill>
              </a:rPr>
              <a:t>is one of the simplest examples of a dynamic data structure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A good visual image for a linked list is a cargo train. Each car in the train carries some cargo (data) but also has a coupler (link) that allows it to be connected to the next car in the train.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The final element of the list will have a null value for its coupler to mark the end of the list.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>
                <a:solidFill>
                  <a:schemeClr val="tx1"/>
                </a:solidFill>
              </a:rPr>
              <a:t>Often lists are doubly linked, so that each node points at both the next and the previous node in the list.</a:t>
            </a:r>
          </a:p>
        </p:txBody>
      </p:sp>
    </p:spTree>
    <p:extLst>
      <p:ext uri="{BB962C8B-B14F-4D97-AF65-F5344CB8AC3E}">
        <p14:creationId xmlns:p14="http://schemas.microsoft.com/office/powerpoint/2010/main" val="29929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Representation of Linked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30680"/>
            <a:ext cx="10292379" cy="4334493"/>
          </a:xfrm>
          <a:solidFill>
            <a:schemeClr val="tx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private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static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class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4EC9B0"/>
                </a:solidFill>
                <a:latin typeface="Consolas" panose="020B0609020204030204" pitchFamily="49" charset="0"/>
              </a:rPr>
              <a:t>Node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US" sz="2400">
                <a:solidFill>
                  <a:srgbClr val="4EC9B0"/>
                </a:solidFill>
                <a:latin typeface="Consolas" panose="020B0609020204030204" pitchFamily="49" charset="0"/>
              </a:rPr>
              <a:t>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&gt; {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    </a:t>
            </a:r>
            <a:r>
              <a:rPr lang="en-US" sz="2400">
                <a:solidFill>
                  <a:srgbClr val="4EC9B0"/>
                </a:solidFill>
                <a:latin typeface="Consolas" panose="020B0609020204030204" pitchFamily="49" charset="0"/>
              </a:rPr>
              <a:t>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 item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    </a:t>
            </a:r>
            <a:r>
              <a:rPr lang="en-US" sz="2400">
                <a:solidFill>
                  <a:srgbClr val="4EC9B0"/>
                </a:solidFill>
                <a:latin typeface="Consolas" panose="020B0609020204030204" pitchFamily="49" charset="0"/>
              </a:rPr>
              <a:t>Node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US" sz="2400">
                <a:solidFill>
                  <a:srgbClr val="4EC9B0"/>
                </a:solidFill>
                <a:latin typeface="Consolas" panose="020B0609020204030204" pitchFamily="49" charset="0"/>
              </a:rPr>
              <a:t>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&gt; next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    </a:t>
            </a:r>
            <a:r>
              <a:rPr lang="en-US" sz="2400">
                <a:solidFill>
                  <a:srgbClr val="4EC9B0"/>
                </a:solidFill>
                <a:latin typeface="Consolas" panose="020B0609020204030204" pitchFamily="49" charset="0"/>
              </a:rPr>
              <a:t>Node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US" sz="2400">
                <a:solidFill>
                  <a:srgbClr val="4EC9B0"/>
                </a:solidFill>
                <a:latin typeface="Consolas" panose="020B0609020204030204" pitchFamily="49" charset="0"/>
              </a:rPr>
              <a:t>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&gt; prev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    </a:t>
            </a:r>
            <a:r>
              <a:rPr lang="en-US" sz="2400">
                <a:solidFill>
                  <a:srgbClr val="DCDCAA"/>
                </a:solidFill>
                <a:latin typeface="Consolas" panose="020B0609020204030204" pitchFamily="49" charset="0"/>
              </a:rPr>
              <a:t>Node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2400">
                <a:solidFill>
                  <a:srgbClr val="4EC9B0"/>
                </a:solidFill>
                <a:latin typeface="Consolas" panose="020B0609020204030204" pitchFamily="49" charset="0"/>
              </a:rPr>
              <a:t>Node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US" sz="2400">
                <a:solidFill>
                  <a:srgbClr val="4EC9B0"/>
                </a:solidFill>
                <a:latin typeface="Consolas" panose="020B0609020204030204" pitchFamily="49" charset="0"/>
              </a:rPr>
              <a:t>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&gt; prev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,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4EC9B0"/>
                </a:solidFill>
                <a:latin typeface="Consolas" panose="020B0609020204030204" pitchFamily="49" charset="0"/>
              </a:rPr>
              <a:t>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 element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,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4EC9B0"/>
                </a:solidFill>
                <a:latin typeface="Consolas" panose="020B0609020204030204" pitchFamily="49" charset="0"/>
              </a:rPr>
              <a:t>Node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US" sz="2400">
                <a:solidFill>
                  <a:srgbClr val="4EC9B0"/>
                </a:solidFill>
                <a:latin typeface="Consolas" panose="020B0609020204030204" pitchFamily="49" charset="0"/>
              </a:rPr>
              <a:t>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&gt; next) {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        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.item = element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        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.next = next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        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this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.prev = prev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    }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}</a:t>
            </a:r>
          </a:p>
        </p:txBody>
      </p:sp>
    </p:spTree>
    <p:extLst>
      <p:ext uri="{BB962C8B-B14F-4D97-AF65-F5344CB8AC3E}">
        <p14:creationId xmlns:p14="http://schemas.microsoft.com/office/powerpoint/2010/main" val="337438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LinkedList&lt;E&gt;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24" y="2030680"/>
            <a:ext cx="10837422" cy="4334493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4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400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class</a:t>
            </a:r>
            <a:r>
              <a:rPr lang="en-US" sz="2400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LinkedList</a:t>
            </a:r>
            <a:r>
              <a:rPr lang="en-US" sz="2400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sz="2400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extends</a:t>
            </a:r>
            <a:r>
              <a:rPr lang="en-US" sz="2400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AbstractSequentialList</a:t>
            </a:r>
            <a:r>
              <a:rPr lang="en-US" sz="2400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sz="2400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 {</a:t>
            </a:r>
            <a:endParaRPr lang="en-US" sz="2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2400" b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2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2400">
                <a:solidFill>
                  <a:srgbClr val="4EC9B0"/>
                </a:solidFill>
                <a:latin typeface="Consolas" panose="020B0609020204030204" pitchFamily="49" charset="0"/>
              </a:rPr>
              <a:t>Node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US" sz="2400">
                <a:solidFill>
                  <a:srgbClr val="4EC9B0"/>
                </a:solidFill>
                <a:latin typeface="Consolas" panose="020B0609020204030204" pitchFamily="49" charset="0"/>
              </a:rPr>
              <a:t>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&gt; first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2400">
                <a:solidFill>
                  <a:srgbClr val="4EC9B0"/>
                </a:solidFill>
                <a:latin typeface="Consolas" panose="020B0609020204030204" pitchFamily="49" charset="0"/>
              </a:rPr>
              <a:t>Node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&lt;</a:t>
            </a:r>
            <a:r>
              <a:rPr lang="en-US" sz="2400">
                <a:solidFill>
                  <a:srgbClr val="4EC9B0"/>
                </a:solidFill>
                <a:latin typeface="Consolas" panose="020B0609020204030204" pitchFamily="49" charset="0"/>
              </a:rPr>
              <a:t>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&gt; last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   </a:t>
            </a:r>
            <a:r>
              <a:rPr lang="en-US" sz="2400" b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LinkedList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() {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       </a:t>
            </a:r>
            <a:r>
              <a:rPr lang="en-US" sz="2400" b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 = 0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       first = null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       last = null</a:t>
            </a:r>
            <a:r>
              <a:rPr lang="en-US" sz="2400">
                <a:solidFill>
                  <a:srgbClr val="569CD6"/>
                </a:solidFill>
                <a:latin typeface="Consolas" panose="020B0609020204030204" pitchFamily="49" charset="0"/>
              </a:rPr>
              <a:t>;</a:t>
            </a:r>
            <a:endParaRPr lang="en-US" sz="240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    }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D4D4D4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410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2466-A447-4875-8230-3CE2E791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LinkedList&lt;E&gt;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95C-FE67-47A3-8928-FC9F9A8C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292379" cy="41619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>
                <a:solidFill>
                  <a:schemeClr val="tx1"/>
                </a:solidFill>
              </a:rPr>
              <a:t>The list (23, 47, 58) would look like this: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4748A0-CFCB-40FF-8B66-1EF5A9CED519}"/>
              </a:ext>
            </a:extLst>
          </p:cNvPr>
          <p:cNvSpPr/>
          <p:nvPr/>
        </p:nvSpPr>
        <p:spPr>
          <a:xfrm>
            <a:off x="1389413" y="2731325"/>
            <a:ext cx="2660073" cy="807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4332C2-42C5-426A-B7BC-D15135EF3FCB}"/>
              </a:ext>
            </a:extLst>
          </p:cNvPr>
          <p:cNvSpPr/>
          <p:nvPr/>
        </p:nvSpPr>
        <p:spPr>
          <a:xfrm>
            <a:off x="1615044" y="3111335"/>
            <a:ext cx="558140" cy="317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33F27C-C75E-4756-9126-8D7D345975C9}"/>
              </a:ext>
            </a:extLst>
          </p:cNvPr>
          <p:cNvSpPr txBox="1"/>
          <p:nvPr/>
        </p:nvSpPr>
        <p:spPr>
          <a:xfrm>
            <a:off x="1615044" y="273132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size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E3A3C8-5B10-4EF8-87FB-ABB1DEF8BCF9}"/>
              </a:ext>
            </a:extLst>
          </p:cNvPr>
          <p:cNvSpPr/>
          <p:nvPr/>
        </p:nvSpPr>
        <p:spPr>
          <a:xfrm>
            <a:off x="2376399" y="3111335"/>
            <a:ext cx="558140" cy="317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1E910B-C9F8-4DBB-8C12-745CA9F88725}"/>
              </a:ext>
            </a:extLst>
          </p:cNvPr>
          <p:cNvSpPr txBox="1"/>
          <p:nvPr/>
        </p:nvSpPr>
        <p:spPr>
          <a:xfrm>
            <a:off x="2376399" y="273132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first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A76097-13FC-4B7A-B6FC-C1D538D6982F}"/>
              </a:ext>
            </a:extLst>
          </p:cNvPr>
          <p:cNvSpPr/>
          <p:nvPr/>
        </p:nvSpPr>
        <p:spPr>
          <a:xfrm>
            <a:off x="3137754" y="3100657"/>
            <a:ext cx="558140" cy="317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781644-A66D-453A-A377-69634641F454}"/>
              </a:ext>
            </a:extLst>
          </p:cNvPr>
          <p:cNvSpPr txBox="1"/>
          <p:nvPr/>
        </p:nvSpPr>
        <p:spPr>
          <a:xfrm>
            <a:off x="3137754" y="2720647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last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010CB0-9767-40EF-BDC9-F67CAF06C4C6}"/>
              </a:ext>
            </a:extLst>
          </p:cNvPr>
          <p:cNvSpPr/>
          <p:nvPr/>
        </p:nvSpPr>
        <p:spPr>
          <a:xfrm>
            <a:off x="1389413" y="4285013"/>
            <a:ext cx="2660073" cy="807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8F41DB-E06C-4CFC-AA8C-06580A99079E}"/>
              </a:ext>
            </a:extLst>
          </p:cNvPr>
          <p:cNvSpPr/>
          <p:nvPr/>
        </p:nvSpPr>
        <p:spPr>
          <a:xfrm>
            <a:off x="1615044" y="4665023"/>
            <a:ext cx="558140" cy="317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BEEA7F-FDBD-4EE5-9041-E9F02E96E5A4}"/>
              </a:ext>
            </a:extLst>
          </p:cNvPr>
          <p:cNvSpPr txBox="1"/>
          <p:nvPr/>
        </p:nvSpPr>
        <p:spPr>
          <a:xfrm>
            <a:off x="1615044" y="4285013"/>
            <a:ext cx="57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prev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FA9D4D-1420-474E-8686-B582F65FA6E2}"/>
              </a:ext>
            </a:extLst>
          </p:cNvPr>
          <p:cNvSpPr/>
          <p:nvPr/>
        </p:nvSpPr>
        <p:spPr>
          <a:xfrm>
            <a:off x="2376399" y="4665023"/>
            <a:ext cx="558140" cy="317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3A32CA-3C9E-47E5-BDED-C465068F3661}"/>
              </a:ext>
            </a:extLst>
          </p:cNvPr>
          <p:cNvSpPr txBox="1"/>
          <p:nvPr/>
        </p:nvSpPr>
        <p:spPr>
          <a:xfrm>
            <a:off x="2376399" y="428501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item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6330B4-ABBE-4C8D-9B9A-D31DDE80EAE5}"/>
              </a:ext>
            </a:extLst>
          </p:cNvPr>
          <p:cNvSpPr/>
          <p:nvPr/>
        </p:nvSpPr>
        <p:spPr>
          <a:xfrm>
            <a:off x="3137754" y="4654345"/>
            <a:ext cx="558140" cy="317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F6C249-D6FF-496D-835A-95F29B453EE3}"/>
              </a:ext>
            </a:extLst>
          </p:cNvPr>
          <p:cNvSpPr txBox="1"/>
          <p:nvPr/>
        </p:nvSpPr>
        <p:spPr>
          <a:xfrm>
            <a:off x="3137754" y="427433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next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E2846A-A6C6-4763-9181-B4BBCB96A860}"/>
              </a:ext>
            </a:extLst>
          </p:cNvPr>
          <p:cNvSpPr/>
          <p:nvPr/>
        </p:nvSpPr>
        <p:spPr>
          <a:xfrm>
            <a:off x="4680725" y="4285013"/>
            <a:ext cx="2660073" cy="807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B5E5D1-F495-4D68-99E0-F0D9C1E983BC}"/>
              </a:ext>
            </a:extLst>
          </p:cNvPr>
          <p:cNvSpPr/>
          <p:nvPr/>
        </p:nvSpPr>
        <p:spPr>
          <a:xfrm>
            <a:off x="4906356" y="4665023"/>
            <a:ext cx="558140" cy="317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280D86-A75D-4AEB-ABD2-648FC051A3A7}"/>
              </a:ext>
            </a:extLst>
          </p:cNvPr>
          <p:cNvSpPr txBox="1"/>
          <p:nvPr/>
        </p:nvSpPr>
        <p:spPr>
          <a:xfrm>
            <a:off x="4906356" y="4285013"/>
            <a:ext cx="57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prev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851B32-C047-4659-99E9-997A50418962}"/>
              </a:ext>
            </a:extLst>
          </p:cNvPr>
          <p:cNvSpPr/>
          <p:nvPr/>
        </p:nvSpPr>
        <p:spPr>
          <a:xfrm>
            <a:off x="5667711" y="4665023"/>
            <a:ext cx="558140" cy="317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C25D1B-11FA-4F4B-98F7-D745FEDEBF39}"/>
              </a:ext>
            </a:extLst>
          </p:cNvPr>
          <p:cNvSpPr txBox="1"/>
          <p:nvPr/>
        </p:nvSpPr>
        <p:spPr>
          <a:xfrm>
            <a:off x="5667711" y="428501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item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123186-A894-49F5-9244-64B8F44C8ADB}"/>
              </a:ext>
            </a:extLst>
          </p:cNvPr>
          <p:cNvSpPr/>
          <p:nvPr/>
        </p:nvSpPr>
        <p:spPr>
          <a:xfrm>
            <a:off x="6429066" y="4654345"/>
            <a:ext cx="558140" cy="317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7EB238-D17E-4565-8F57-B037D44FCE9E}"/>
              </a:ext>
            </a:extLst>
          </p:cNvPr>
          <p:cNvSpPr txBox="1"/>
          <p:nvPr/>
        </p:nvSpPr>
        <p:spPr>
          <a:xfrm>
            <a:off x="6429066" y="427433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next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A388F6-356F-4208-BC5C-18CC4475F4D4}"/>
              </a:ext>
            </a:extLst>
          </p:cNvPr>
          <p:cNvSpPr/>
          <p:nvPr/>
        </p:nvSpPr>
        <p:spPr>
          <a:xfrm>
            <a:off x="7972037" y="4285013"/>
            <a:ext cx="2660073" cy="807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F484DD-040A-4373-BD8E-DF492D60B0DB}"/>
              </a:ext>
            </a:extLst>
          </p:cNvPr>
          <p:cNvSpPr/>
          <p:nvPr/>
        </p:nvSpPr>
        <p:spPr>
          <a:xfrm>
            <a:off x="8197668" y="4665023"/>
            <a:ext cx="558140" cy="317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07747F-86D5-4C9D-843F-D1F03EB27D33}"/>
              </a:ext>
            </a:extLst>
          </p:cNvPr>
          <p:cNvSpPr txBox="1"/>
          <p:nvPr/>
        </p:nvSpPr>
        <p:spPr>
          <a:xfrm>
            <a:off x="8197668" y="4285013"/>
            <a:ext cx="57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prev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DED018-A8AE-43C1-A459-4478CB8642B4}"/>
              </a:ext>
            </a:extLst>
          </p:cNvPr>
          <p:cNvSpPr/>
          <p:nvPr/>
        </p:nvSpPr>
        <p:spPr>
          <a:xfrm>
            <a:off x="8959023" y="4665023"/>
            <a:ext cx="558140" cy="317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885FB6-2261-4F96-9424-7CB68E8A60D4}"/>
              </a:ext>
            </a:extLst>
          </p:cNvPr>
          <p:cNvSpPr txBox="1"/>
          <p:nvPr/>
        </p:nvSpPr>
        <p:spPr>
          <a:xfrm>
            <a:off x="8959023" y="428501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item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6B55DCF-1FD5-4CE6-855D-064EA26B3E42}"/>
              </a:ext>
            </a:extLst>
          </p:cNvPr>
          <p:cNvSpPr/>
          <p:nvPr/>
        </p:nvSpPr>
        <p:spPr>
          <a:xfrm>
            <a:off x="9720378" y="4654345"/>
            <a:ext cx="558140" cy="317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FDE384-2CFB-4E6C-BD74-EE740E0C7C70}"/>
              </a:ext>
            </a:extLst>
          </p:cNvPr>
          <p:cNvSpPr txBox="1"/>
          <p:nvPr/>
        </p:nvSpPr>
        <p:spPr>
          <a:xfrm>
            <a:off x="9720378" y="427433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next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E4AAF4E-B0E1-4874-877E-95CA8B94244B}"/>
              </a:ext>
            </a:extLst>
          </p:cNvPr>
          <p:cNvCxnSpPr/>
          <p:nvPr/>
        </p:nvCxnSpPr>
        <p:spPr>
          <a:xfrm flipH="1">
            <a:off x="2150768" y="3253839"/>
            <a:ext cx="509305" cy="1031174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88B4AD9-49DC-4ADB-A7AE-13EFDEF7FAF5}"/>
              </a:ext>
            </a:extLst>
          </p:cNvPr>
          <p:cNvCxnSpPr>
            <a:cxnSpLocks/>
          </p:cNvCxnSpPr>
          <p:nvPr/>
        </p:nvCxnSpPr>
        <p:spPr>
          <a:xfrm>
            <a:off x="3425653" y="3277343"/>
            <a:ext cx="5349289" cy="916339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1D6EF77-91C5-45BD-B7E3-CDBA4CD95EE8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3395065" y="4688774"/>
            <a:ext cx="1285660" cy="135081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187242B-716B-4DE7-8544-F7CEF62964BF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708136" y="4688774"/>
            <a:ext cx="1263901" cy="135082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C00D40E-EB36-4B56-9DE1-7717FC6E1E57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10008277" y="4688774"/>
            <a:ext cx="1064423" cy="135082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15D31D6-B89F-4BE1-AA53-7D306B25259F}"/>
              </a:ext>
            </a:extLst>
          </p:cNvPr>
          <p:cNvSpPr txBox="1"/>
          <p:nvPr/>
        </p:nvSpPr>
        <p:spPr>
          <a:xfrm>
            <a:off x="11072700" y="450410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null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5D41B07-6B09-4924-9A8F-E2C95BABD435}"/>
              </a:ext>
            </a:extLst>
          </p:cNvPr>
          <p:cNvSpPr txBox="1"/>
          <p:nvPr/>
        </p:nvSpPr>
        <p:spPr>
          <a:xfrm>
            <a:off x="365190" y="450410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null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7F36610-5C87-4435-AD57-5B3B1C4D8CE9}"/>
              </a:ext>
            </a:extLst>
          </p:cNvPr>
          <p:cNvCxnSpPr>
            <a:cxnSpLocks/>
            <a:endCxn id="62" idx="3"/>
          </p:cNvCxnSpPr>
          <p:nvPr/>
        </p:nvCxnSpPr>
        <p:spPr>
          <a:xfrm flipH="1" flipV="1">
            <a:off x="883281" y="4688774"/>
            <a:ext cx="999626" cy="90652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FB9541B-F45D-4E0D-BE5B-B05D66D81ABD}"/>
              </a:ext>
            </a:extLst>
          </p:cNvPr>
          <p:cNvCxnSpPr>
            <a:cxnSpLocks/>
          </p:cNvCxnSpPr>
          <p:nvPr/>
        </p:nvCxnSpPr>
        <p:spPr>
          <a:xfrm flipH="1">
            <a:off x="4049486" y="4858284"/>
            <a:ext cx="1135940" cy="58638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5FCD4F5-C11F-44A2-8169-2F85C2B202F3}"/>
              </a:ext>
            </a:extLst>
          </p:cNvPr>
          <p:cNvCxnSpPr>
            <a:cxnSpLocks/>
          </p:cNvCxnSpPr>
          <p:nvPr/>
        </p:nvCxnSpPr>
        <p:spPr>
          <a:xfrm flipH="1">
            <a:off x="7340086" y="4823855"/>
            <a:ext cx="1146220" cy="91332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loud 75">
            <a:extLst>
              <a:ext uri="{FF2B5EF4-FFF2-40B4-BE49-F238E27FC236}">
                <a16:creationId xmlns:a16="http://schemas.microsoft.com/office/drawing/2014/main" id="{547AAF66-71BB-43AB-A3FC-29EE7102B4BC}"/>
              </a:ext>
            </a:extLst>
          </p:cNvPr>
          <p:cNvSpPr/>
          <p:nvPr/>
        </p:nvSpPr>
        <p:spPr>
          <a:xfrm>
            <a:off x="2057248" y="5485908"/>
            <a:ext cx="1233335" cy="76800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77" name="Cloud 76">
            <a:extLst>
              <a:ext uri="{FF2B5EF4-FFF2-40B4-BE49-F238E27FC236}">
                <a16:creationId xmlns:a16="http://schemas.microsoft.com/office/drawing/2014/main" id="{8BA3A71A-AE8A-402C-8712-D41BE5B259F6}"/>
              </a:ext>
            </a:extLst>
          </p:cNvPr>
          <p:cNvSpPr/>
          <p:nvPr/>
        </p:nvSpPr>
        <p:spPr>
          <a:xfrm>
            <a:off x="5348560" y="5463376"/>
            <a:ext cx="1233335" cy="76800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47</a:t>
            </a:r>
          </a:p>
        </p:txBody>
      </p:sp>
      <p:sp>
        <p:nvSpPr>
          <p:cNvPr id="78" name="Cloud 77">
            <a:extLst>
              <a:ext uri="{FF2B5EF4-FFF2-40B4-BE49-F238E27FC236}">
                <a16:creationId xmlns:a16="http://schemas.microsoft.com/office/drawing/2014/main" id="{780FF66B-8FFD-4661-80E1-DFD7AE846FB4}"/>
              </a:ext>
            </a:extLst>
          </p:cNvPr>
          <p:cNvSpPr/>
          <p:nvPr/>
        </p:nvSpPr>
        <p:spPr>
          <a:xfrm>
            <a:off x="8621425" y="5463375"/>
            <a:ext cx="1233335" cy="76800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58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88E84AD-93D2-4BE5-9952-5C595F57540E}"/>
              </a:ext>
            </a:extLst>
          </p:cNvPr>
          <p:cNvCxnSpPr>
            <a:cxnSpLocks/>
            <a:endCxn id="76" idx="3"/>
          </p:cNvCxnSpPr>
          <p:nvPr/>
        </p:nvCxnSpPr>
        <p:spPr>
          <a:xfrm>
            <a:off x="2662065" y="4813177"/>
            <a:ext cx="11851" cy="716642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56AB48F-DB10-41DF-9A2F-2D4E194FFAE9}"/>
              </a:ext>
            </a:extLst>
          </p:cNvPr>
          <p:cNvCxnSpPr>
            <a:cxnSpLocks/>
            <a:endCxn id="77" idx="3"/>
          </p:cNvCxnSpPr>
          <p:nvPr/>
        </p:nvCxnSpPr>
        <p:spPr>
          <a:xfrm>
            <a:off x="5933718" y="4813177"/>
            <a:ext cx="31510" cy="69411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78DDFDC-AA5C-40A9-80ED-790709AECF6F}"/>
              </a:ext>
            </a:extLst>
          </p:cNvPr>
          <p:cNvCxnSpPr>
            <a:cxnSpLocks/>
            <a:endCxn id="78" idx="3"/>
          </p:cNvCxnSpPr>
          <p:nvPr/>
        </p:nvCxnSpPr>
        <p:spPr>
          <a:xfrm>
            <a:off x="9225031" y="4822888"/>
            <a:ext cx="13062" cy="684398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85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0A6AF-DE23-4F6A-8254-9B15547A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Linked List Source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8C2C6-C502-402A-8C7F-57727502F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>
                <a:solidFill>
                  <a:schemeClr val="tx1"/>
                </a:solidFill>
              </a:rPr>
              <a:t>Let's look at the (</a:t>
            </a:r>
            <a:r>
              <a:rPr lang="en-US" sz="2800" b="1">
                <a:solidFill>
                  <a:srgbClr val="0070C0"/>
                </a:solidFill>
              </a:rPr>
              <a:t>edited</a:t>
            </a:r>
            <a:r>
              <a:rPr lang="en-US" sz="2800">
                <a:solidFill>
                  <a:schemeClr val="tx1"/>
                </a:solidFill>
              </a:rPr>
              <a:t>) Java source file for </a:t>
            </a:r>
            <a:r>
              <a:rPr lang="en-US" sz="2800" spc="-50">
                <a:solidFill>
                  <a:schemeClr val="accent1"/>
                </a:solidFill>
                <a:latin typeface="Courier New" panose="02070309020205020404" pitchFamily="49" charset="0"/>
                <a:ea typeface="+mj-ea"/>
                <a:cs typeface="Courier New" panose="02070309020205020404" pitchFamily="49" charset="0"/>
              </a:rPr>
              <a:t>LinkedList&lt;E&gt;</a:t>
            </a:r>
            <a:endParaRPr lang="en-US" sz="4600" spc="-50">
              <a:solidFill>
                <a:schemeClr val="accent1"/>
              </a:solidFill>
              <a:latin typeface="Courier New" panose="02070309020205020404" pitchFamily="49" charset="0"/>
              <a:ea typeface="+mj-ea"/>
              <a:cs typeface="Courier New" panose="02070309020205020404" pitchFamily="49" charset="0"/>
            </a:endParaRP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075529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8553</TotalTime>
  <Words>557</Words>
  <Application>Microsoft Office PowerPoint</Application>
  <PresentationFormat>Widescreen</PresentationFormat>
  <Paragraphs>77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Consolas</vt:lpstr>
      <vt:lpstr>Courier New</vt:lpstr>
      <vt:lpstr>Georgia Pro Cond Light</vt:lpstr>
      <vt:lpstr>Speak Pro</vt:lpstr>
      <vt:lpstr>Wingdings</vt:lpstr>
      <vt:lpstr>RetrospectVTI</vt:lpstr>
      <vt:lpstr>COMP 2000 Object-Oriented Design</vt:lpstr>
      <vt:lpstr>ALERTS</vt:lpstr>
      <vt:lpstr>Implementations of List&lt;E&gt;</vt:lpstr>
      <vt:lpstr>ArrayList&lt;E&gt;</vt:lpstr>
      <vt:lpstr>LinkedList&lt;E&gt;</vt:lpstr>
      <vt:lpstr>The Representation of Linked Nodes</vt:lpstr>
      <vt:lpstr>LinkedList&lt;E&gt;</vt:lpstr>
      <vt:lpstr>LinkedList&lt;E&gt;</vt:lpstr>
      <vt:lpstr>Linked List Source Code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288</cp:revision>
  <dcterms:created xsi:type="dcterms:W3CDTF">2021-02-01T03:59:21Z</dcterms:created>
  <dcterms:modified xsi:type="dcterms:W3CDTF">2024-03-10T23:11:28Z</dcterms:modified>
</cp:coreProperties>
</file>