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6" r:id="rId5"/>
    <p:sldId id="311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606" r:id="rId15"/>
    <p:sldId id="471" r:id="rId16"/>
    <p:sldId id="601" r:id="rId17"/>
    <p:sldId id="472" r:id="rId18"/>
    <p:sldId id="473" r:id="rId19"/>
    <p:sldId id="602" r:id="rId20"/>
    <p:sldId id="603" r:id="rId21"/>
    <p:sldId id="604" r:id="rId22"/>
    <p:sldId id="6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9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9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5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9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08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85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uml.m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6D80-A386-4159-82FE-7628323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Build a Class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D057-BCBE-483D-92A8-DC1BF3EB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>
              <a:hlinkClick r:id="rId2"/>
            </a:endParaRPr>
          </a:p>
          <a:p>
            <a:r>
              <a:rPr lang="en-US" sz="3600">
                <a:hlinkClick r:id="rId2"/>
              </a:rPr>
              <a:t>yuml.me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506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6D80-A386-4159-82FE-7628323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nested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D057-BCBE-483D-92A8-DC1BF3EB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Time to return to our discussion of the JCF...</a:t>
            </a:r>
          </a:p>
        </p:txBody>
      </p:sp>
    </p:spTree>
    <p:extLst>
      <p:ext uri="{BB962C8B-B14F-4D97-AF65-F5344CB8AC3E}">
        <p14:creationId xmlns:p14="http://schemas.microsoft.com/office/powerpoint/2010/main" val="91644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Collection&lt;E&gt;</a:t>
            </a:r>
            <a:r>
              <a:rPr lang="en-US"/>
              <a:t>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Collects together and specifies the methods that all collections have in common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add​(E e)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clear()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contains​(Object o)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Iterator&lt;E&gt; iterator()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remove​(Object o)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</p:txBody>
      </p:sp>
    </p:spTree>
    <p:extLst>
      <p:ext uri="{BB962C8B-B14F-4D97-AF65-F5344CB8AC3E}">
        <p14:creationId xmlns:p14="http://schemas.microsoft.com/office/powerpoint/2010/main" val="23311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Documents and Settings\Administrator\My Documents\Koffman\PPTs\JPEGS\JWCL233_Koffman JPG files\ch02\w0053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205" y="101401"/>
            <a:ext cx="9079590" cy="66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CF05AC-6EBD-49DA-B1B6-B0C96FBF92A1}"/>
              </a:ext>
            </a:extLst>
          </p:cNvPr>
          <p:cNvSpPr/>
          <p:nvPr/>
        </p:nvSpPr>
        <p:spPr>
          <a:xfrm>
            <a:off x="1103971" y="1739590"/>
            <a:ext cx="452234" cy="22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A6F1D-A031-4604-A4D1-EE8DFDB21070}"/>
              </a:ext>
            </a:extLst>
          </p:cNvPr>
          <p:cNvSpPr/>
          <p:nvPr/>
        </p:nvSpPr>
        <p:spPr>
          <a:xfrm>
            <a:off x="10635795" y="1780478"/>
            <a:ext cx="604634" cy="1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A4DE8-C899-4CE6-A6FA-21028566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16" y="2103203"/>
            <a:ext cx="986635" cy="228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DD6E1-62BE-4021-BBF2-3F16D3DE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49" y="4534170"/>
            <a:ext cx="986635" cy="22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18DCA-2FF9-44B1-B987-44710A86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72" y="5464291"/>
            <a:ext cx="986635" cy="22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90A36-1810-4171-BF1C-BD33F542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15" y="3325868"/>
            <a:ext cx="986635" cy="22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Features of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Collections grow (and shrink) as needed. In other words, they are dynamically sized.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Collections contain references to elements (objects)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Collections have at least two constructors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Parameterless: creates empty collection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 collection parameter: constructs a clone of the parameter value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In general collections are unordered, unless implementing the </a:t>
            </a:r>
            <a:r>
              <a:rPr lang="en-US" sz="28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>
                <a:solidFill>
                  <a:schemeClr val="tx1"/>
                </a:solidFill>
              </a:rPr>
              <a:t> interface</a:t>
            </a:r>
            <a:endParaRPr lang="en-US" sz="28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Classes that implement the </a:t>
            </a:r>
            <a:r>
              <a:rPr lang="en-US" sz="2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Collection&lt;E&gt;</a:t>
            </a:r>
            <a:r>
              <a:rPr lang="en-US" sz="2600">
                <a:solidFill>
                  <a:schemeClr val="tx1"/>
                </a:solidFill>
              </a:rPr>
              <a:t> interface should also extend the </a:t>
            </a:r>
            <a:r>
              <a:rPr lang="en-US" sz="2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AbstractCollection&lt;E&gt;</a:t>
            </a:r>
            <a:r>
              <a:rPr lang="en-US" sz="2600">
                <a:solidFill>
                  <a:schemeClr val="tx1"/>
                </a:solidFill>
              </a:rPr>
              <a:t> class, which implements most of the methods of the interface</a:t>
            </a:r>
            <a:endParaRPr lang="en-US" sz="2600" b="1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new class should only need to implement: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add(E e)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size()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iterator()</a:t>
            </a:r>
            <a:r>
              <a:rPr lang="en-US" sz="2400">
                <a:solidFill>
                  <a:schemeClr val="tx1"/>
                </a:solidFill>
              </a:rPr>
              <a:t>	and the inner class that implements </a:t>
            </a:r>
            <a:r>
              <a:rPr lang="en-US" sz="24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Iterator&lt;E&gt;</a:t>
            </a:r>
          </a:p>
        </p:txBody>
      </p:sp>
    </p:spTree>
    <p:extLst>
      <p:ext uri="{BB962C8B-B14F-4D97-AF65-F5344CB8AC3E}">
        <p14:creationId xmlns:p14="http://schemas.microsoft.com/office/powerpoint/2010/main" val="2992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F047-86DD-41EF-9937-31B0965E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Arrays			vs.		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F8DD-F5F6-4E03-86DF-01F0969C0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What is an array?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What properties do arrays have?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Sequential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Indexed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Contiguous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Homegeneous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Statically sized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32578-1F3C-43B4-9EB7-6D625386F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899"/>
            <a:ext cx="4639736" cy="414608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What is a List?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What properties do Lists have?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Sequential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Indexed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Homogeneous</a:t>
            </a:r>
          </a:p>
          <a:p>
            <a:pPr marL="749808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Dynamically sized</a:t>
            </a:r>
          </a:p>
          <a:p>
            <a:r>
              <a:rPr lang="en-US" sz="2400"/>
              <a:t>Lists are further removed from the computer architecture.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List&lt;E&gt;</a:t>
            </a:r>
            <a:r>
              <a:rPr lang="en-US"/>
              <a:t>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In addition to the methods inherited from Collection&lt;E&gt; it also has: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add​(int index, E element)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get(</a:t>
            </a: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remove(</a:t>
            </a: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set(int index, E element)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Classes that implement the </a:t>
            </a:r>
            <a:r>
              <a:rPr lang="en-US" sz="28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List&lt;E&gt;</a:t>
            </a:r>
            <a:r>
              <a:rPr lang="en-US" sz="2800">
                <a:solidFill>
                  <a:schemeClr val="tx1"/>
                </a:solidFill>
              </a:rPr>
              <a:t> interface should also extend the </a:t>
            </a:r>
            <a:r>
              <a:rPr lang="en-US" sz="28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AbstractList&lt;E&gt;</a:t>
            </a:r>
            <a:r>
              <a:rPr lang="en-US" sz="2800">
                <a:solidFill>
                  <a:schemeClr val="tx1"/>
                </a:solidFill>
              </a:rPr>
              <a:t> class, which implements all the methods of </a:t>
            </a:r>
            <a:r>
              <a:rPr lang="en-US" sz="28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List&lt;E&gt;</a:t>
            </a:r>
            <a:r>
              <a:rPr lang="en-US" sz="2800">
                <a:solidFill>
                  <a:schemeClr val="tx1"/>
                </a:solidFill>
              </a:rPr>
              <a:t>, except the four listed above and </a:t>
            </a:r>
            <a:r>
              <a:rPr lang="en-US" sz="2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size()</a:t>
            </a:r>
          </a:p>
        </p:txBody>
      </p:sp>
    </p:spTree>
    <p:extLst>
      <p:ext uri="{BB962C8B-B14F-4D97-AF65-F5344CB8AC3E}">
        <p14:creationId xmlns:p14="http://schemas.microsoft.com/office/powerpoint/2010/main" val="33743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6AF-DE23-4F6A-8254-9B15547A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JCF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C2C6-C502-402A-8C7F-57727502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Let's look at the Java source files for some of these components of the JCF...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0755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Finish the JCF</a:t>
            </a:r>
          </a:p>
        </p:txBody>
      </p:sp>
    </p:spTree>
    <p:extLst>
      <p:ext uri="{BB962C8B-B14F-4D97-AF65-F5344CB8AC3E}">
        <p14:creationId xmlns:p14="http://schemas.microsoft.com/office/powerpoint/2010/main" val="338898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8 is due next Friday, 3/22, before 11:59pm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/>
              <a:t>Questions?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Now that spring break is over, let's remind ourselves of where we left off...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Class Notation: Relationships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9751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Association</a:t>
            </a:r>
          </a:p>
          <a:p>
            <a:pPr lvl="1"/>
            <a:r>
              <a:rPr lang="en-US" altLang="en-US" sz="2000" dirty="0"/>
              <a:t>One class must know about another in order to do its work (e.g., a model and a view, or a client and a server)</a:t>
            </a:r>
          </a:p>
          <a:p>
            <a:pPr lvl="1"/>
            <a:r>
              <a:rPr lang="en-US" altLang="en-US" sz="2000" dirty="0"/>
              <a:t>A straight line</a:t>
            </a:r>
          </a:p>
          <a:p>
            <a:r>
              <a:rPr lang="en-US" altLang="en-US" sz="2400" b="1" dirty="0">
                <a:solidFill>
                  <a:schemeClr val="accent6"/>
                </a:solidFill>
              </a:rPr>
              <a:t>Aggregation</a:t>
            </a:r>
          </a:p>
          <a:p>
            <a:pPr lvl="1"/>
            <a:r>
              <a:rPr lang="en-US" altLang="en-US" sz="2000" dirty="0"/>
              <a:t>Where one class is the element type of a collection (students in a course)</a:t>
            </a:r>
          </a:p>
          <a:p>
            <a:pPr lvl="1"/>
            <a:r>
              <a:rPr lang="en-US" altLang="en-US" sz="2000" dirty="0"/>
              <a:t>A line with an open diamond on the collection end</a:t>
            </a:r>
          </a:p>
          <a:p>
            <a:pPr lvl="1"/>
            <a:r>
              <a:rPr lang="en-US" altLang="en-US" sz="2000" dirty="0"/>
              <a:t>Weak 'HAS-A' relationship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E7FEC-1DF0-4286-95F6-A3B87E30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9751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accent3"/>
                </a:solidFill>
              </a:rPr>
              <a:t>Composition</a:t>
            </a:r>
          </a:p>
          <a:p>
            <a:pPr lvl="1"/>
            <a:r>
              <a:rPr lang="en-US" altLang="en-US" sz="2000" dirty="0"/>
              <a:t>Where one class represents an essential part of another class (a fuel pump in a car)</a:t>
            </a:r>
          </a:p>
          <a:p>
            <a:pPr lvl="1"/>
            <a:r>
              <a:rPr lang="en-US" altLang="en-US" sz="2000" dirty="0"/>
              <a:t>A line with a solid diamond on the collection end</a:t>
            </a:r>
          </a:p>
          <a:p>
            <a:pPr lvl="1"/>
            <a:r>
              <a:rPr lang="en-US" altLang="en-US" sz="2000" dirty="0"/>
              <a:t>Strong 'HAS-A'</a:t>
            </a:r>
          </a:p>
          <a:p>
            <a:r>
              <a:rPr lang="en-US" altLang="en-US" sz="2400" b="1" dirty="0">
                <a:solidFill>
                  <a:schemeClr val="accent5"/>
                </a:solidFill>
              </a:rPr>
              <a:t>Inheritance</a:t>
            </a:r>
          </a:p>
          <a:p>
            <a:pPr lvl="1"/>
            <a:r>
              <a:rPr lang="en-US" altLang="en-US" sz="2000" dirty="0"/>
              <a:t>Generalization/Specialization</a:t>
            </a:r>
          </a:p>
          <a:p>
            <a:pPr lvl="1"/>
            <a:r>
              <a:rPr lang="en-US" altLang="en-US" sz="2000" dirty="0"/>
              <a:t>Super-class and Sub-class</a:t>
            </a:r>
          </a:p>
          <a:p>
            <a:pPr lvl="1"/>
            <a:r>
              <a:rPr lang="en-US" altLang="en-US" sz="2000" dirty="0"/>
              <a:t>An open triangle pointing at super-class</a:t>
            </a:r>
          </a:p>
        </p:txBody>
      </p:sp>
    </p:spTree>
    <p:extLst>
      <p:ext uri="{BB962C8B-B14F-4D97-AF65-F5344CB8AC3E}">
        <p14:creationId xmlns:p14="http://schemas.microsoft.com/office/powerpoint/2010/main" val="18365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Associations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975100"/>
          </a:xfrm>
          <a:noFill/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Binary Association</a:t>
            </a:r>
          </a:p>
          <a:p>
            <a:r>
              <a:rPr lang="en-US" altLang="en-US" dirty="0"/>
              <a:t>Both entities “Know About” each other</a:t>
            </a:r>
          </a:p>
          <a:p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E7FEC-1DF0-4286-95F6-A3B87E30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052601" cy="39751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Unary Association</a:t>
            </a:r>
          </a:p>
          <a:p>
            <a:pPr eaLnBrk="1" hangingPunct="1"/>
            <a:r>
              <a:rPr lang="en-US" altLang="en-US" dirty="0"/>
              <a:t>A knows about B, but B knows nothing about 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C43B00-CE1F-4466-A728-4056B454CA0E}"/>
              </a:ext>
            </a:extLst>
          </p:cNvPr>
          <p:cNvGrpSpPr/>
          <p:nvPr/>
        </p:nvGrpSpPr>
        <p:grpSpPr>
          <a:xfrm>
            <a:off x="1036320" y="3429000"/>
            <a:ext cx="5059680" cy="2238375"/>
            <a:chOff x="1524000" y="2409825"/>
            <a:chExt cx="5791200" cy="2238375"/>
          </a:xfrm>
        </p:grpSpPr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D6634BBF-0DC2-47FB-A4CE-E18B35867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09825"/>
              <a:ext cx="36957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4D351254-CE60-4236-8649-D6B02DD54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124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B2171E2C-1BE1-4922-BD2C-9DB2BA77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657600"/>
              <a:ext cx="1752600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131C71D4-16F5-41A3-8335-532235B5A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9624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myB.service</a:t>
              </a:r>
              <a:r>
                <a:rPr lang="en-US" altLang="en-US" sz="1400" dirty="0"/>
                <a:t>();</a:t>
              </a: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E2016E37-4F61-4E60-B172-62720BE3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657600"/>
              <a:ext cx="2133600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BF9B380F-41A0-448D-9EEF-02C2D12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962400"/>
              <a:ext cx="198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myA.doSomething</a:t>
              </a:r>
              <a:r>
                <a:rPr lang="en-US" altLang="en-US" sz="1400" dirty="0"/>
                <a:t>();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A6FB6B9-3A34-4A62-B846-C4CB32407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3276600"/>
              <a:ext cx="762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38C796-0CB4-4979-8270-3A4A68AE8E3D}"/>
              </a:ext>
            </a:extLst>
          </p:cNvPr>
          <p:cNvGrpSpPr/>
          <p:nvPr/>
        </p:nvGrpSpPr>
        <p:grpSpPr>
          <a:xfrm>
            <a:off x="6515942" y="3428999"/>
            <a:ext cx="4851742" cy="2121717"/>
            <a:chOff x="1524000" y="2413000"/>
            <a:chExt cx="6844173" cy="2362199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9F2BA9D-9246-4948-A464-4F6A5AEBD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13000"/>
              <a:ext cx="42767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6BAA0923-51A6-4C1D-9307-295B83C92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717800"/>
              <a:ext cx="8382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B1FC26ED-6C6D-4F0A-A273-2D9FF1FD3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4" y="4054475"/>
              <a:ext cx="3202449" cy="65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/>
                <a:t>Arrow points in direction</a:t>
              </a:r>
            </a:p>
            <a:p>
              <a:pPr eaLnBrk="1" hangingPunct="1"/>
              <a:r>
                <a:rPr lang="en-US" altLang="en-US" sz="1600" dirty="0"/>
                <a:t>of the dependency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39CA440B-0CCB-436F-8FCD-79D93EA48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251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FDECB1B2-A34B-4FF2-B4C5-AAC04F2E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784599"/>
              <a:ext cx="2047877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98173991-1144-4B50-AB96-F3D6BCFA5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089400"/>
              <a:ext cx="1971677" cy="34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myB.service</a:t>
              </a:r>
              <a:r>
                <a:rPr lang="en-US" altLang="en-US" sz="1400" dirty="0"/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Aggregation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2108201"/>
            <a:ext cx="10208030" cy="376089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Aggregation is an association with a "collection-member" relationship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5FF940-F013-4486-9BC3-6C9A358D5BBD}"/>
              </a:ext>
            </a:extLst>
          </p:cNvPr>
          <p:cNvGrpSpPr/>
          <p:nvPr/>
        </p:nvGrpSpPr>
        <p:grpSpPr>
          <a:xfrm>
            <a:off x="2901675" y="2902527"/>
            <a:ext cx="6599238" cy="3076575"/>
            <a:chOff x="1524000" y="2362200"/>
            <a:chExt cx="6599238" cy="307657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A9FDC23-5C56-49E7-A5D0-9343DEE16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362200"/>
              <a:ext cx="43815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CAC4A599-745A-415A-8B2A-9CB7642B4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251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0FC7881D-F721-4F93-BB81-F4EC4D87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784600"/>
              <a:ext cx="2209800" cy="10160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A60788FF-3FF4-45DC-963D-F617C4A5A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006850"/>
              <a:ext cx="1905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void doSomething()</a:t>
              </a:r>
              <a:br>
                <a:rPr lang="en-US" altLang="en-US" sz="1600"/>
              </a:br>
              <a:r>
                <a:rPr lang="en-US" altLang="en-US" sz="1600"/>
                <a:t>   aModule.service();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72C57B9-4F20-4388-B518-2FC566D4F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886200"/>
              <a:ext cx="3475038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Hollow diamond on</a:t>
              </a:r>
            </a:p>
            <a:p>
              <a:pPr eaLnBrk="1" hangingPunct="1"/>
              <a:r>
                <a:rPr lang="en-US" altLang="en-US"/>
                <a:t>the Collection side</a:t>
              </a:r>
            </a:p>
            <a:p>
              <a:pPr eaLnBrk="1" hangingPunct="1"/>
              <a:endParaRPr lang="en-US" altLang="en-US"/>
            </a:p>
            <a:p>
              <a:pPr eaLnBrk="1" hangingPunct="1"/>
              <a:r>
                <a:rPr lang="en-US" altLang="en-US"/>
                <a:t>No sole ownership implied</a:t>
              </a: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4C2A3516-4737-4DED-A6BB-C719D83D7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9600" y="2743200"/>
              <a:ext cx="3810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92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Composition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2108201"/>
            <a:ext cx="10208030" cy="3760891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Composition is Aggregation with: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/>
              <a:t>Lifetime Control (owner controls construction, destruction)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/>
              <a:t>Part object may belong to only one whole object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A9680-53CB-4573-9302-C7F1D7395717}"/>
              </a:ext>
            </a:extLst>
          </p:cNvPr>
          <p:cNvGrpSpPr/>
          <p:nvPr/>
        </p:nvGrpSpPr>
        <p:grpSpPr>
          <a:xfrm>
            <a:off x="3990109" y="3268133"/>
            <a:ext cx="7315200" cy="2971800"/>
            <a:chOff x="457200" y="3200400"/>
            <a:chExt cx="7315200" cy="2971800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44A399B9-59E9-46B6-8089-F2331AFF7B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765489"/>
                </p:ext>
              </p:extLst>
            </p:nvPr>
          </p:nvGraphicFramePr>
          <p:xfrm>
            <a:off x="1219200" y="3200400"/>
            <a:ext cx="655320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4553712" imgH="1125055" progId="Visio.Drawing.11">
                    <p:embed/>
                  </p:oleObj>
                </mc:Choice>
                <mc:Fallback>
                  <p:oleObj name="Visio" r:id="rId3" imgW="4553712" imgH="1125055" progId="Visio.Drawing.11">
                    <p:embed/>
                    <p:pic>
                      <p:nvPicPr>
                        <p:cNvPr id="2050" name="Object 5">
                          <a:extLst>
                            <a:ext uri="{FF2B5EF4-FFF2-40B4-BE49-F238E27FC236}">
                              <a16:creationId xmlns:a16="http://schemas.microsoft.com/office/drawing/2014/main" id="{AAF0C00C-FE9A-4DCF-A9B3-510F032D48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200400"/>
                          <a:ext cx="6553200" cy="161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8A9BC933-80FE-48C5-B98E-98483BCFE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29114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Filled diamond on side of the Collection</a:t>
              </a: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0DDE6990-14F7-477C-8FA1-756D14664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4200" y="4038600"/>
              <a:ext cx="3810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86804E13-1153-4D0B-82B7-78228A564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00" y="4114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83A79E64-19B6-44C9-A634-378731F4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4648200"/>
              <a:ext cx="2209800" cy="15240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DA860305-8D36-43C0-89E5-CEB40A755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724400"/>
              <a:ext cx="19050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 members[0] = </a:t>
              </a:r>
              <a:br>
                <a:rPr lang="en-US" altLang="en-US" sz="1600" dirty="0"/>
              </a:br>
              <a:r>
                <a:rPr lang="en-US" altLang="en-US" sz="1600" dirty="0"/>
                <a:t>    new Employee();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delete members[0];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8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Inheritance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B031A-4C0F-412D-AB67-457EDACBF5FE}"/>
              </a:ext>
            </a:extLst>
          </p:cNvPr>
          <p:cNvGrpSpPr/>
          <p:nvPr/>
        </p:nvGrpSpPr>
        <p:grpSpPr>
          <a:xfrm>
            <a:off x="3657600" y="2209800"/>
            <a:ext cx="5349875" cy="3657600"/>
            <a:chOff x="3657600" y="2209800"/>
            <a:chExt cx="5349875" cy="3657600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947B56F-632D-48E0-B542-BDA46A740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09800"/>
              <a:ext cx="18954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688AC868-22B1-488C-8C8C-D9037513A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0" y="4495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E325AFA9-3E74-4ED0-85C0-61793F33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029200"/>
              <a:ext cx="2057400" cy="8382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A03570AA-101B-465D-A813-8FB9A8054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5105400"/>
              <a:ext cx="190500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class B() extends 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…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FAF18B5-C458-479A-A4B9-ECAEC51A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667000"/>
              <a:ext cx="291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Base Class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6D6E9332-E701-45F5-B3A9-A5151221F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8800" y="25908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2895C078-F438-4A12-8A7D-D4970CB43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191000"/>
              <a:ext cx="291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Derived Class</a:t>
              </a: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75ACD230-8466-4077-8096-3AD683B4F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8800" y="41148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1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Multiplicities</a:t>
            </a:r>
          </a:p>
        </p:txBody>
      </p: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F4C43394-C361-460F-95DD-C6E2DE53D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502110"/>
              </p:ext>
            </p:extLst>
          </p:nvPr>
        </p:nvGraphicFramePr>
        <p:xfrm>
          <a:off x="2202180" y="2108200"/>
          <a:ext cx="7848600" cy="32464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Multiplicities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zero or one instance. The notation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. . 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indicates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instances.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0..*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 or 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limit on the number of instances (including none).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exactly one instance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1..*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 least one instance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7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 Diagram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ED4299-999C-4228-9378-672E440A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635" y="1967345"/>
            <a:ext cx="8749889" cy="4336473"/>
          </a:xfrm>
          <a:noFill/>
        </p:spPr>
      </p:pic>
    </p:spTree>
    <p:extLst>
      <p:ext uri="{BB962C8B-B14F-4D97-AF65-F5344CB8AC3E}">
        <p14:creationId xmlns:p14="http://schemas.microsoft.com/office/powerpoint/2010/main" val="19286468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710</Words>
  <Application>Microsoft Office PowerPoint</Application>
  <PresentationFormat>Widescreen</PresentationFormat>
  <Paragraphs>128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Courier New</vt:lpstr>
      <vt:lpstr>Georgia Pro Cond Light</vt:lpstr>
      <vt:lpstr>Speak Pro</vt:lpstr>
      <vt:lpstr>Times New Roman</vt:lpstr>
      <vt:lpstr>Wingdings</vt:lpstr>
      <vt:lpstr>RetrospectVTI</vt:lpstr>
      <vt:lpstr>Visio</vt:lpstr>
      <vt:lpstr>COMP 2000 Object-Oriented Design</vt:lpstr>
      <vt:lpstr>ALERTS</vt:lpstr>
      <vt:lpstr>UML Class Notation: Relationships</vt:lpstr>
      <vt:lpstr>Associations</vt:lpstr>
      <vt:lpstr>Aggregation</vt:lpstr>
      <vt:lpstr>Composition</vt:lpstr>
      <vt:lpstr>Inheritance</vt:lpstr>
      <vt:lpstr>UML Multiplicities</vt:lpstr>
      <vt:lpstr>Class Diagram Example</vt:lpstr>
      <vt:lpstr>Let's Build a Class Diagram</vt:lpstr>
      <vt:lpstr>End nested detour</vt:lpstr>
      <vt:lpstr>The Collection&lt;E&gt; Interface</vt:lpstr>
      <vt:lpstr>PowerPoint Presentation</vt:lpstr>
      <vt:lpstr>Common Features of Collections</vt:lpstr>
      <vt:lpstr>Implementing Collections</vt:lpstr>
      <vt:lpstr>Arrays   vs.  Lists</vt:lpstr>
      <vt:lpstr>The List&lt;E&gt; Interface</vt:lpstr>
      <vt:lpstr>JCF Source Code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151</cp:revision>
  <dcterms:created xsi:type="dcterms:W3CDTF">2021-02-01T03:59:21Z</dcterms:created>
  <dcterms:modified xsi:type="dcterms:W3CDTF">2024-03-10T23:08:49Z</dcterms:modified>
</cp:coreProperties>
</file>