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sldIdLst>
    <p:sldId id="266" r:id="rId5"/>
    <p:sldId id="311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80" r:id="rId15"/>
    <p:sldId id="257" r:id="rId16"/>
    <p:sldId id="362" r:id="rId17"/>
    <p:sldId id="305" r:id="rId18"/>
    <p:sldId id="320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4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8D6"/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3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0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755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190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080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2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85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F5169EE4-9DE9-4D63-BB0E-AF1C0AD89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5BDF9A-BAA2-4E81-A515-2F90041E497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2688EFFC-DE5A-4860-8C9A-F66C580F4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B670435-89C0-4B6B-A5BF-0CDAE57DF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2364BE-2502-426D-A2FD-65820AA610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F393D-93D5-40AB-B4DC-45C838FE2A4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6247864E-3564-4673-969B-189636748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520D23D-0F79-4F3E-B4EC-BD5F63982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E58978-9616-460C-8A82-D2451C87E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337C7-E2E4-4737-80DB-65920B914EB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5B2BB1DE-55D5-4431-97A7-1666AF3D0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79F5F76-14BA-4FA8-BD9A-F9749F826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3545017F-6992-4390-B5F9-1AB4F10BC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15AF0B-099B-4C88-9611-03325D2D418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35D1BACC-BDE6-448D-8263-4350FFDABE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F7AE455D-A36B-4108-9B9C-0F50FF838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73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041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695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3719C279-D90B-49FE-B929-06456BAA9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533E55-4B63-4544-BB78-9CC06067FF19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B8A4644-752B-4473-AB2E-C41347AA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4E33ADF-BF03-46B6-9283-F0A18576A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99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2/24/2024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2/24/2024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2/24/2024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se/8/docs/api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uml.m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tinfowler.com/bliki/InversionOfControl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math.otterbein.edu/home/java/j2sdk1.5/docs/guide/collections/reference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/>
              <a:t>David J Stucki</a:t>
            </a:r>
          </a:p>
          <a:p>
            <a:r>
              <a:rPr lang="en-US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Java Collections Framework (</a:t>
            </a:r>
            <a:r>
              <a:rPr lang="en-US">
                <a:solidFill>
                  <a:schemeClr val="tx1"/>
                </a:solidFill>
                <a:hlinkClick r:id="rId2"/>
              </a:rPr>
              <a:t>JCF</a:t>
            </a:r>
            <a:r>
              <a:rPr lang="en-US">
                <a:solidFill>
                  <a:schemeClr val="tx1"/>
                </a:solidFill>
              </a:rPr>
              <a:t>)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897120" cy="4178300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>
                <a:solidFill>
                  <a:srgbClr val="00B050"/>
                </a:solidFill>
              </a:rPr>
              <a:t>Abstract Implementations</a:t>
            </a:r>
            <a:r>
              <a:rPr lang="en-US" sz="3200"/>
              <a:t>: Partial implementations of the Collection Interfaces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Hooks that a client can use to implement custom concrete collection classes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Implements the more mundane aspects of the interface so the client doesn’t have to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All the concrete implementations on the previous slide extend one of these</a:t>
            </a:r>
          </a:p>
          <a:p>
            <a:r>
              <a:rPr lang="en-US" sz="3200" b="1">
                <a:solidFill>
                  <a:srgbClr val="C00000"/>
                </a:solidFill>
              </a:rPr>
              <a:t>Algorithms</a:t>
            </a:r>
            <a:r>
              <a:rPr lang="en-US" sz="3200"/>
              <a:t>: Common operations that a client might wish to perform over a collection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Implemented as static methods in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Collections </a:t>
            </a:r>
            <a:r>
              <a:rPr lang="en-US" sz="3200"/>
              <a:t>class (note the plural)</a:t>
            </a:r>
            <a:endParaRPr lang="en-US" sz="31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E4346-FB48-4DFE-9DDC-B69A5057A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8560" y="2120900"/>
            <a:ext cx="5425440" cy="4178300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Infrastructure</a:t>
            </a:r>
            <a:endParaRPr lang="en-US" sz="3200"/>
          </a:p>
          <a:p>
            <a:pPr lvl="1"/>
            <a:r>
              <a:rPr lang="en-US" sz="3200"/>
              <a:t>Iteration: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sz="3200"/>
              <a:t> and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ListIterator</a:t>
            </a:r>
          </a:p>
          <a:p>
            <a:pPr lvl="1"/>
            <a:r>
              <a:rPr lang="en-US" sz="3200"/>
              <a:t>Ordering: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Comparable</a:t>
            </a:r>
            <a:r>
              <a:rPr lang="en-US" sz="3200"/>
              <a:t> and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Comparator</a:t>
            </a:r>
          </a:p>
          <a:p>
            <a:pPr lvl="1"/>
            <a:r>
              <a:rPr lang="en-US" sz="3200"/>
              <a:t>Runtime Exceptions: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UnsupportedOperationException</a:t>
            </a:r>
            <a:r>
              <a:rPr lang="en-US" sz="3200"/>
              <a:t> and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ConcurrentModificationException</a:t>
            </a:r>
          </a:p>
          <a:p>
            <a:pPr lvl="1"/>
            <a:r>
              <a:rPr lang="en-US" sz="3200"/>
              <a:t>Performance: </a:t>
            </a:r>
          </a:p>
          <a:p>
            <a:pPr lvl="2"/>
            <a:r>
              <a:rPr lang="en-US" sz="2800"/>
              <a:t>RandomAccess, a “marker interface” that an implementation can use to “advertise” fast (e.g. constant time) random access</a:t>
            </a:r>
          </a:p>
          <a:p>
            <a:pPr lvl="1"/>
            <a:r>
              <a:rPr lang="en-US" sz="3200" b="1">
                <a:solidFill>
                  <a:srgbClr val="FF0000"/>
                </a:solidFill>
              </a:rPr>
              <a:t>Array Utilities</a:t>
            </a:r>
            <a:r>
              <a:rPr lang="en-US" sz="3200"/>
              <a:t>: Common operations that a client might wish to perform over an array</a:t>
            </a:r>
          </a:p>
          <a:p>
            <a:pPr lvl="2"/>
            <a:r>
              <a:rPr lang="en-US" sz="2800"/>
              <a:t>Implemented as static methods in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99647-55D8-4BEA-803B-9937D425ECD6}"/>
              </a:ext>
            </a:extLst>
          </p:cNvPr>
          <p:cNvSpPr txBox="1"/>
          <p:nvPr/>
        </p:nvSpPr>
        <p:spPr>
          <a:xfrm>
            <a:off x="1097280" y="1077806"/>
            <a:ext cx="999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</a:rPr>
              <a:t>JCF consists of</a:t>
            </a:r>
            <a:r>
              <a:rPr lang="en-US" sz="2200">
                <a:solidFill>
                  <a:schemeClr val="tx1"/>
                </a:solidFill>
              </a:rPr>
              <a:t>: collection interfaces, general purpose implementations,</a:t>
            </a:r>
          </a:p>
          <a:p>
            <a:r>
              <a:rPr lang="en-US" sz="2200" b="1">
                <a:solidFill>
                  <a:srgbClr val="00B050"/>
                </a:solidFill>
              </a:rPr>
              <a:t>abstract implementations</a:t>
            </a:r>
            <a:r>
              <a:rPr lang="en-US" sz="2200">
                <a:solidFill>
                  <a:schemeClr val="tx1"/>
                </a:solidFill>
              </a:rPr>
              <a:t>, </a:t>
            </a:r>
            <a:r>
              <a:rPr lang="en-US" sz="2200" b="1">
                <a:solidFill>
                  <a:srgbClr val="C00000"/>
                </a:solidFill>
              </a:rPr>
              <a:t>algorithms</a:t>
            </a:r>
            <a:r>
              <a:rPr lang="en-US" sz="2200">
                <a:solidFill>
                  <a:schemeClr val="tx1"/>
                </a:solidFill>
              </a:rPr>
              <a:t>, </a:t>
            </a:r>
            <a:r>
              <a:rPr lang="en-US" sz="2200" b="1">
                <a:solidFill>
                  <a:srgbClr val="0070C0"/>
                </a:solidFill>
              </a:rPr>
              <a:t>infrastructure interfaces and classes</a:t>
            </a:r>
            <a:r>
              <a:rPr lang="en-US" sz="2200">
                <a:solidFill>
                  <a:schemeClr val="tx1"/>
                </a:solidFill>
              </a:rPr>
              <a:t>, and </a:t>
            </a:r>
            <a:r>
              <a:rPr lang="en-US" sz="2200" b="1">
                <a:solidFill>
                  <a:srgbClr val="FF0000"/>
                </a:solidFill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12828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4889-FAE6-498C-0641-D01A79FF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detour...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2F242-5B0A-7C72-ADDF-59A537B14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In order to more fully explore the JCF we need to familiarize ourselved more fully with UML class diagrams...</a:t>
            </a:r>
          </a:p>
          <a:p>
            <a:endParaRPr lang="en-US" sz="2800"/>
          </a:p>
          <a:p>
            <a:r>
              <a:rPr lang="en-US" sz="2800"/>
              <a:t>Homework assignment:</a:t>
            </a:r>
            <a:br>
              <a:rPr lang="en-US" sz="2800"/>
            </a:br>
            <a:r>
              <a:rPr lang="en-US" sz="2800"/>
              <a:t>	</a:t>
            </a:r>
            <a:r>
              <a:rPr lang="en-US" sz="2400"/>
              <a:t>Explore the website </a:t>
            </a:r>
            <a:r>
              <a:rPr lang="en-US" sz="2400">
                <a:hlinkClick r:id="rId2"/>
              </a:rPr>
              <a:t>yuml.me</a:t>
            </a:r>
            <a:r>
              <a:rPr lang="en-US" sz="2400"/>
              <a:t> and practice making Class Diagrams</a:t>
            </a: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752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C6E85CC-CE7D-4FDD-ACDD-7632E6BFF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Review: What is UML?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9307042-5847-4CBD-AF71-3FB3BB168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Unified Modeling Language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UML is </a:t>
            </a:r>
            <a:r>
              <a:rPr lang="en-US" altLang="en-US" sz="2800"/>
              <a:t>a collection of diagram notations intended to facilitate the expression and design of software, including specifications, </a:t>
            </a:r>
            <a:r>
              <a:rPr lang="en-US" altLang="en-US" sz="2800" dirty="0"/>
              <a:t>particularly useful for OO design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Independent of implementation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8EA78D08-7188-4FF6-9779-C5544981E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Three (3) basic </a:t>
            </a:r>
            <a:r>
              <a:rPr lang="en-US" altLang="en-US" sz="4400" b="1" i="1" dirty="0">
                <a:solidFill>
                  <a:schemeClr val="tx1"/>
                </a:solidFill>
              </a:rPr>
              <a:t>building blocks</a:t>
            </a:r>
            <a:r>
              <a:rPr lang="en-US" altLang="en-US" sz="4400" dirty="0">
                <a:solidFill>
                  <a:schemeClr val="tx1"/>
                </a:solidFill>
              </a:rPr>
              <a:t> of UML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08DC22C4-C62E-40AB-BD0C-A4A0501BED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800" b="1" dirty="0">
                <a:solidFill>
                  <a:srgbClr val="0000FF"/>
                </a:solidFill>
              </a:rPr>
              <a:t>Things</a:t>
            </a:r>
            <a:r>
              <a:rPr lang="en-US" altLang="en-US" sz="2800" dirty="0">
                <a:solidFill>
                  <a:srgbClr val="0000FF"/>
                </a:solidFill>
              </a:rPr>
              <a:t> -</a:t>
            </a:r>
            <a:r>
              <a:rPr lang="en-US" altLang="en-US" sz="2800" dirty="0"/>
              <a:t> important modeling concepts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/>
            <a:r>
              <a:rPr lang="en-US" altLang="en-US" sz="2800" b="1" dirty="0">
                <a:solidFill>
                  <a:srgbClr val="D60093"/>
                </a:solidFill>
              </a:rPr>
              <a:t>Relationships</a:t>
            </a:r>
            <a:r>
              <a:rPr lang="en-US" altLang="en-US" sz="2800" dirty="0">
                <a:solidFill>
                  <a:srgbClr val="D60093"/>
                </a:solidFill>
              </a:rPr>
              <a:t> - </a:t>
            </a:r>
            <a:r>
              <a:rPr lang="en-US" altLang="en-US" sz="2800" dirty="0"/>
              <a:t>tying individual things 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/>
            <a:r>
              <a:rPr lang="en-US" altLang="en-US" sz="2800" b="1" dirty="0">
                <a:solidFill>
                  <a:srgbClr val="00CC00"/>
                </a:solidFill>
              </a:rPr>
              <a:t>Diagrams</a:t>
            </a:r>
            <a:r>
              <a:rPr lang="en-US" altLang="en-US" sz="2800" dirty="0">
                <a:solidFill>
                  <a:srgbClr val="00CC00"/>
                </a:solidFill>
              </a:rPr>
              <a:t> - </a:t>
            </a:r>
            <a:r>
              <a:rPr lang="en-US" altLang="en-US" sz="2800" dirty="0"/>
              <a:t>grouping interrelated collections</a:t>
            </a:r>
            <a:br>
              <a:rPr lang="en-US" altLang="en-US" sz="2800" dirty="0"/>
            </a:br>
            <a:r>
              <a:rPr lang="en-US" altLang="en-US" sz="2800" dirty="0"/>
              <a:t>	of </a:t>
            </a:r>
            <a:r>
              <a:rPr lang="en-US" altLang="en-US" sz="2800" b="1" dirty="0">
                <a:solidFill>
                  <a:srgbClr val="0000FF"/>
                </a:solidFill>
              </a:rPr>
              <a:t>things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/>
              <a:t>and </a:t>
            </a:r>
            <a:r>
              <a:rPr lang="en-US" altLang="en-US" sz="2800" b="1" dirty="0">
                <a:solidFill>
                  <a:srgbClr val="D60093"/>
                </a:solidFill>
              </a:rPr>
              <a:t>relationships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2F72BF-052E-406E-9DE1-BF082B0DE5A7}"/>
              </a:ext>
            </a:extLst>
          </p:cNvPr>
          <p:cNvGrpSpPr/>
          <p:nvPr/>
        </p:nvGrpSpPr>
        <p:grpSpPr>
          <a:xfrm>
            <a:off x="7646037" y="3816402"/>
            <a:ext cx="4238625" cy="2341563"/>
            <a:chOff x="4267200" y="1066800"/>
            <a:chExt cx="4238625" cy="2341563"/>
          </a:xfrm>
        </p:grpSpPr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996917DC-545B-49EB-A150-423797247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1066800"/>
              <a:ext cx="568325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Water</a:t>
              </a:r>
            </a:p>
          </p:txBody>
        </p:sp>
        <p:sp>
          <p:nvSpPr>
            <p:cNvPr id="35" name="Text Box 9">
              <a:extLst>
                <a:ext uri="{FF2B5EF4-FFF2-40B4-BE49-F238E27FC236}">
                  <a16:creationId xmlns:a16="http://schemas.microsoft.com/office/drawing/2014/main" id="{A1F0F7EB-2811-4E71-8F8F-1BFA08E99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1828800"/>
              <a:ext cx="592138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Rivers</a:t>
              </a:r>
            </a:p>
          </p:txBody>
        </p: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062C688B-12DA-4570-96B1-EEBD8200F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0775" y="1976438"/>
              <a:ext cx="642938" cy="284162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Oceans</a:t>
              </a:r>
            </a:p>
          </p:txBody>
        </p:sp>
        <p:sp>
          <p:nvSpPr>
            <p:cNvPr id="37" name="Text Box 11">
              <a:extLst>
                <a:ext uri="{FF2B5EF4-FFF2-40B4-BE49-F238E27FC236}">
                  <a16:creationId xmlns:a16="http://schemas.microsoft.com/office/drawing/2014/main" id="{22904397-8177-46D0-817E-AB6BCD7F1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2743200"/>
              <a:ext cx="455613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Fish</a:t>
              </a:r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EE2010F2-6658-4933-8C7B-4C9EAA0F5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124200"/>
              <a:ext cx="752475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Penguins</a:t>
              </a:r>
            </a:p>
          </p:txBody>
        </p:sp>
        <p:sp>
          <p:nvSpPr>
            <p:cNvPr id="39" name="Text Box 13">
              <a:extLst>
                <a:ext uri="{FF2B5EF4-FFF2-40B4-BE49-F238E27FC236}">
                  <a16:creationId xmlns:a16="http://schemas.microsoft.com/office/drawing/2014/main" id="{14695300-E88A-490C-A4B5-41B08CCEE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2895600"/>
              <a:ext cx="855663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Crocodiles</a:t>
              </a:r>
            </a:p>
          </p:txBody>
        </p:sp>
        <p:sp>
          <p:nvSpPr>
            <p:cNvPr id="40" name="Text Box 14">
              <a:extLst>
                <a:ext uri="{FF2B5EF4-FFF2-40B4-BE49-F238E27FC236}">
                  <a16:creationId xmlns:a16="http://schemas.microsoft.com/office/drawing/2014/main" id="{63F17575-DA54-48CC-8922-A5AB288F0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1447800"/>
              <a:ext cx="909638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Fresh water</a:t>
              </a:r>
            </a:p>
          </p:txBody>
        </p:sp>
        <p:sp>
          <p:nvSpPr>
            <p:cNvPr id="41" name="Text Box 15">
              <a:extLst>
                <a:ext uri="{FF2B5EF4-FFF2-40B4-BE49-F238E27FC236}">
                  <a16:creationId xmlns:a16="http://schemas.microsoft.com/office/drawing/2014/main" id="{5D945192-AA96-403B-A323-8834C035D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2438400"/>
              <a:ext cx="809625" cy="284163"/>
            </a:xfrm>
            <a:prstGeom prst="rect">
              <a:avLst/>
            </a:prstGeom>
            <a:noFill/>
            <a:ln w="9525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Salt water</a:t>
              </a:r>
            </a:p>
          </p:txBody>
        </p:sp>
        <p:sp>
          <p:nvSpPr>
            <p:cNvPr id="42" name="AutoShape 16">
              <a:extLst>
                <a:ext uri="{FF2B5EF4-FFF2-40B4-BE49-F238E27FC236}">
                  <a16:creationId xmlns:a16="http://schemas.microsoft.com/office/drawing/2014/main" id="{031ADC3A-368C-4742-8617-D8F91E078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75" y="13716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rgbClr val="99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Line 17">
              <a:extLst>
                <a:ext uri="{FF2B5EF4-FFF2-40B4-BE49-F238E27FC236}">
                  <a16:creationId xmlns:a16="http://schemas.microsoft.com/office/drawing/2014/main" id="{F3AF4FC4-1B75-4FC7-B1A9-88A4C5115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3975" y="1524000"/>
              <a:ext cx="0" cy="3048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Line 18">
              <a:extLst>
                <a:ext uri="{FF2B5EF4-FFF2-40B4-BE49-F238E27FC236}">
                  <a16:creationId xmlns:a16="http://schemas.microsoft.com/office/drawing/2014/main" id="{AF65DDD5-2598-4D10-9950-840EA11D9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9600" y="2133600"/>
              <a:ext cx="714375" cy="6096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Text Box 19">
              <a:extLst>
                <a:ext uri="{FF2B5EF4-FFF2-40B4-BE49-F238E27FC236}">
                  <a16:creationId xmlns:a16="http://schemas.microsoft.com/office/drawing/2014/main" id="{9059EF70-FB29-4F06-9E5B-65690DE7C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775" y="2413000"/>
              <a:ext cx="473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have</a:t>
              </a:r>
            </a:p>
          </p:txBody>
        </p:sp>
        <p:sp>
          <p:nvSpPr>
            <p:cNvPr id="46" name="Line 20">
              <a:extLst>
                <a:ext uri="{FF2B5EF4-FFF2-40B4-BE49-F238E27FC236}">
                  <a16:creationId xmlns:a16="http://schemas.microsoft.com/office/drawing/2014/main" id="{03A9C343-63E6-4D4B-B4FA-85F76E28C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4400" y="2209800"/>
              <a:ext cx="1524000" cy="6096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Text Box 21">
              <a:extLst>
                <a:ext uri="{FF2B5EF4-FFF2-40B4-BE49-F238E27FC236}">
                  <a16:creationId xmlns:a16="http://schemas.microsoft.com/office/drawing/2014/main" id="{3C96CF8E-9796-40F1-A962-EF7B8F621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590800"/>
              <a:ext cx="473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have</a:t>
              </a:r>
            </a:p>
          </p:txBody>
        </p:sp>
        <p:sp>
          <p:nvSpPr>
            <p:cNvPr id="48" name="Line 22">
              <a:extLst>
                <a:ext uri="{FF2B5EF4-FFF2-40B4-BE49-F238E27FC236}">
                  <a16:creationId xmlns:a16="http://schemas.microsoft.com/office/drawing/2014/main" id="{E7E9230E-3671-4F99-A5AC-F01B673D3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2600" y="2286000"/>
              <a:ext cx="762000" cy="8382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Text Box 23">
              <a:extLst>
                <a:ext uri="{FF2B5EF4-FFF2-40B4-BE49-F238E27FC236}">
                  <a16:creationId xmlns:a16="http://schemas.microsoft.com/office/drawing/2014/main" id="{BFE7BC4A-1B38-473C-B33A-D6930A252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743200"/>
              <a:ext cx="473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have</a:t>
              </a:r>
            </a:p>
          </p:txBody>
        </p:sp>
        <p:sp>
          <p:nvSpPr>
            <p:cNvPr id="50" name="Line 24">
              <a:extLst>
                <a:ext uri="{FF2B5EF4-FFF2-40B4-BE49-F238E27FC236}">
                  <a16:creationId xmlns:a16="http://schemas.microsoft.com/office/drawing/2014/main" id="{A2CED774-A62A-4CED-BFAA-9068697BB6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81775" y="2286000"/>
              <a:ext cx="0" cy="6096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" name="Text Box 25">
              <a:extLst>
                <a:ext uri="{FF2B5EF4-FFF2-40B4-BE49-F238E27FC236}">
                  <a16:creationId xmlns:a16="http://schemas.microsoft.com/office/drawing/2014/main" id="{33A93ADD-EC8C-4ADA-ACE5-40ADF3881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3175" y="2513013"/>
              <a:ext cx="5715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live in</a:t>
              </a:r>
            </a:p>
          </p:txBody>
        </p:sp>
        <p:sp>
          <p:nvSpPr>
            <p:cNvPr id="52" name="AutoShape 26">
              <a:extLst>
                <a:ext uri="{FF2B5EF4-FFF2-40B4-BE49-F238E27FC236}">
                  <a16:creationId xmlns:a16="http://schemas.microsoft.com/office/drawing/2014/main" id="{7B28FFA9-14B2-4AA4-BFA8-18A0861C0B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774523">
              <a:off x="5497513" y="1158875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9525" algn="ctr">
              <a:solidFill>
                <a:srgbClr val="99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Line 27">
              <a:extLst>
                <a:ext uri="{FF2B5EF4-FFF2-40B4-BE49-F238E27FC236}">
                  <a16:creationId xmlns:a16="http://schemas.microsoft.com/office/drawing/2014/main" id="{0E5E2D76-A0C2-497F-9AD8-4F98455DCD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372337">
              <a:off x="6134100" y="647700"/>
              <a:ext cx="685800" cy="15240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28">
              <a:extLst>
                <a:ext uri="{FF2B5EF4-FFF2-40B4-BE49-F238E27FC236}">
                  <a16:creationId xmlns:a16="http://schemas.microsoft.com/office/drawing/2014/main" id="{3EC096B0-D2ED-4227-90B0-7EAC68FBA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10200" y="1600200"/>
              <a:ext cx="1828800" cy="3810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5" name="Text Box 29">
              <a:extLst>
                <a:ext uri="{FF2B5EF4-FFF2-40B4-BE49-F238E27FC236}">
                  <a16:creationId xmlns:a16="http://schemas.microsoft.com/office/drawing/2014/main" id="{D7E15EF3-F6FC-49EC-828F-0344EF4B8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3175" y="1446213"/>
              <a:ext cx="4730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have</a:t>
              </a:r>
            </a:p>
          </p:txBody>
        </p:sp>
        <p:sp>
          <p:nvSpPr>
            <p:cNvPr id="56" name="Line 30">
              <a:extLst>
                <a:ext uri="{FF2B5EF4-FFF2-40B4-BE49-F238E27FC236}">
                  <a16:creationId xmlns:a16="http://schemas.microsoft.com/office/drawing/2014/main" id="{ED12BE9F-E3B5-47E4-BC7E-90A02FD17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0" y="2133600"/>
              <a:ext cx="838200" cy="38100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7" name="Text Box 31">
              <a:extLst>
                <a:ext uri="{FF2B5EF4-FFF2-40B4-BE49-F238E27FC236}">
                  <a16:creationId xmlns:a16="http://schemas.microsoft.com/office/drawing/2014/main" id="{05252313-4850-4E0A-AAB5-B1142D48E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057400"/>
              <a:ext cx="47307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en-US" sz="12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have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22DB643-149A-42D9-9CDA-E1199EBFE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chemeClr val="tx1"/>
                </a:solidFill>
              </a:rPr>
              <a:t>3 basic building blocks of UML</a:t>
            </a:r>
            <a:r>
              <a:rPr lang="en-US" altLang="en-US" sz="4400" b="1" dirty="0">
                <a:solidFill>
                  <a:schemeClr val="tx1"/>
                </a:solidFill>
              </a:rPr>
              <a:t> – </a:t>
            </a:r>
            <a:r>
              <a:rPr lang="en-US" altLang="en-US" sz="4400" b="1" dirty="0">
                <a:solidFill>
                  <a:srgbClr val="00CC00"/>
                </a:solidFill>
                <a:ea typeface="+mn-ea"/>
                <a:cs typeface="+mn-cs"/>
              </a:rPr>
              <a:t>Diagrams</a:t>
            </a:r>
            <a:br>
              <a:rPr lang="en-US" altLang="en-US" sz="4400" b="1" dirty="0">
                <a:solidFill>
                  <a:srgbClr val="00CC00"/>
                </a:solidFill>
                <a:ea typeface="+mn-ea"/>
                <a:cs typeface="+mn-cs"/>
              </a:rPr>
            </a:br>
            <a:endParaRPr lang="en-US" altLang="en-US" sz="4400" b="1" dirty="0">
              <a:solidFill>
                <a:srgbClr val="00CC00"/>
              </a:solidFill>
              <a:ea typeface="+mn-ea"/>
              <a:cs typeface="+mn-cs"/>
            </a:endParaRP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94C509A1-0FB9-430B-868F-EF2DBDE8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098" y="950606"/>
            <a:ext cx="3811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B050"/>
                </a:solidFill>
              </a:rPr>
              <a:t>A connected </a:t>
            </a:r>
            <a:r>
              <a:rPr lang="en-US" altLang="en-US" sz="2000" b="1">
                <a:solidFill>
                  <a:srgbClr val="00B050"/>
                </a:solidFill>
              </a:rPr>
              <a:t>graph:</a:t>
            </a:r>
            <a:br>
              <a:rPr lang="en-US" altLang="en-US" sz="2000" b="1">
                <a:solidFill>
                  <a:srgbClr val="00B050"/>
                </a:solidFill>
              </a:rPr>
            </a:br>
            <a:r>
              <a:rPr lang="en-US" altLang="en-US" sz="2000" b="1">
                <a:solidFill>
                  <a:srgbClr val="00B050"/>
                </a:solidFill>
              </a:rPr>
              <a:t>Vertices </a:t>
            </a:r>
            <a:r>
              <a:rPr lang="en-US" altLang="en-US" sz="2000" b="1" dirty="0">
                <a:solidFill>
                  <a:srgbClr val="00B050"/>
                </a:solidFill>
              </a:rPr>
              <a:t>are things; </a:t>
            </a:r>
            <a:r>
              <a:rPr lang="en-US" altLang="en-US" sz="2000" b="1">
                <a:solidFill>
                  <a:srgbClr val="00B050"/>
                </a:solidFill>
              </a:rPr>
              <a:t>Arcs are relationships</a:t>
            </a:r>
            <a:r>
              <a:rPr lang="en-US" altLang="en-US" sz="2000" b="1" dirty="0">
                <a:solidFill>
                  <a:srgbClr val="00B050"/>
                </a:solidFill>
              </a:rPr>
              <a:t>/behaviors.</a:t>
            </a:r>
            <a:endParaRPr lang="en-US" altLang="en-US" sz="2400" b="1" dirty="0">
              <a:solidFill>
                <a:srgbClr val="00B050"/>
              </a:solidFill>
            </a:endParaRPr>
          </a:p>
        </p:txBody>
      </p:sp>
      <p:sp>
        <p:nvSpPr>
          <p:cNvPr id="99339" name="Text Box 11">
            <a:extLst>
              <a:ext uri="{FF2B5EF4-FFF2-40B4-BE49-F238E27FC236}">
                <a16:creationId xmlns:a16="http://schemas.microsoft.com/office/drawing/2014/main" id="{A7AE3167-2891-4E3F-89EA-A3C12710B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254" y="1295400"/>
            <a:ext cx="2793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UML 2.0: 12 diagram types</a:t>
            </a: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F4520C48-D84D-44E6-B0C2-7EE64F03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453" y="4151314"/>
            <a:ext cx="3581400" cy="2173287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D1BFA1CA-6C8E-4AF8-AF58-CBC416B1D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453" y="1676400"/>
            <a:ext cx="3581400" cy="1752600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Rectangle 8">
            <a:extLst>
              <a:ext uri="{FF2B5EF4-FFF2-40B4-BE49-F238E27FC236}">
                <a16:creationId xmlns:a16="http://schemas.microsoft.com/office/drawing/2014/main" id="{CC72FA5B-5F2E-4A24-8224-03A801F7A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454" y="4151314"/>
            <a:ext cx="443547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Behavioral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i="1"/>
              <a:t>Represent the </a:t>
            </a:r>
            <a:r>
              <a:rPr lang="en-US" altLang="en-US" sz="1600" i="1">
                <a:solidFill>
                  <a:srgbClr val="FF00FF"/>
                </a:solidFill>
              </a:rPr>
              <a:t>dynamic</a:t>
            </a:r>
            <a:r>
              <a:rPr lang="en-US" altLang="en-US" sz="1600" i="1"/>
              <a:t> aspects.</a:t>
            </a:r>
            <a:endParaRPr lang="en-US" altLang="en-US" sz="1600"/>
          </a:p>
          <a:p>
            <a:pPr lvl="1" eaLnBrk="1" hangingPunct="1"/>
            <a:r>
              <a:rPr lang="en-US" altLang="en-US" sz="1600"/>
              <a:t>Use case</a:t>
            </a:r>
          </a:p>
          <a:p>
            <a:pPr lvl="1" eaLnBrk="1" hangingPunct="1"/>
            <a:r>
              <a:rPr lang="en-US" altLang="en-US" sz="1600"/>
              <a:t>Sequence;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	Collaboration</a:t>
            </a:r>
          </a:p>
          <a:p>
            <a:pPr lvl="1" eaLnBrk="1" hangingPunct="1"/>
            <a:r>
              <a:rPr lang="en-US" altLang="en-US" sz="1600"/>
              <a:t>Statechart</a:t>
            </a:r>
          </a:p>
          <a:p>
            <a:pPr lvl="1" eaLnBrk="1" hangingPunct="1"/>
            <a:r>
              <a:rPr lang="en-US" altLang="en-US" sz="1600"/>
              <a:t>Activity</a:t>
            </a:r>
          </a:p>
        </p:txBody>
      </p:sp>
      <p:sp>
        <p:nvSpPr>
          <p:cNvPr id="99337" name="Rectangle 9">
            <a:extLst>
              <a:ext uri="{FF2B5EF4-FFF2-40B4-BE49-F238E27FC236}">
                <a16:creationId xmlns:a16="http://schemas.microsoft.com/office/drawing/2014/main" id="{E9839DFF-D4BA-43B3-A4DA-07AE3F495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453" y="1600200"/>
            <a:ext cx="396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FF"/>
                </a:solidFill>
              </a:rPr>
              <a:t>Structural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i="1" dirty="0"/>
              <a:t>Represent the </a:t>
            </a:r>
            <a:r>
              <a:rPr lang="en-US" altLang="en-US" sz="1600" i="1" dirty="0">
                <a:solidFill>
                  <a:srgbClr val="FF00FF"/>
                </a:solidFill>
              </a:rPr>
              <a:t>static </a:t>
            </a:r>
            <a:r>
              <a:rPr lang="en-US" altLang="en-US" sz="1600" i="1" dirty="0"/>
              <a:t>aspects </a:t>
            </a:r>
            <a:r>
              <a:rPr lang="en-US" altLang="en-US" sz="1200" i="1" dirty="0"/>
              <a:t>of a system.</a:t>
            </a:r>
            <a:endParaRPr lang="en-US" altLang="en-US" sz="1200" dirty="0"/>
          </a:p>
          <a:p>
            <a:pPr lvl="1" eaLnBrk="1" hangingPunct="1"/>
            <a:r>
              <a:rPr lang="en-US" altLang="en-US" sz="1600" dirty="0"/>
              <a:t>Class;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 dirty="0"/>
              <a:t>	Object</a:t>
            </a:r>
          </a:p>
          <a:p>
            <a:pPr lvl="1" eaLnBrk="1" hangingPunct="1"/>
            <a:r>
              <a:rPr lang="en-US" altLang="en-US" sz="1600" dirty="0"/>
              <a:t>Component</a:t>
            </a:r>
          </a:p>
          <a:p>
            <a:pPr lvl="1" eaLnBrk="1" hangingPunct="1"/>
            <a:r>
              <a:rPr lang="en-US" altLang="en-US" sz="1600" dirty="0"/>
              <a:t>Deployment</a:t>
            </a:r>
          </a:p>
        </p:txBody>
      </p:sp>
      <p:sp>
        <p:nvSpPr>
          <p:cNvPr id="99340" name="Rectangle 12">
            <a:extLst>
              <a:ext uri="{FF2B5EF4-FFF2-40B4-BE49-F238E27FC236}">
                <a16:creationId xmlns:a16="http://schemas.microsoft.com/office/drawing/2014/main" id="{6FDBA97C-BFE3-451B-96E2-AF9849B0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253" y="4151314"/>
            <a:ext cx="2743200" cy="2173287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3">
            <a:extLst>
              <a:ext uri="{FF2B5EF4-FFF2-40B4-BE49-F238E27FC236}">
                <a16:creationId xmlns:a16="http://schemas.microsoft.com/office/drawing/2014/main" id="{B184F463-6AEF-48E5-92B4-2D5E83673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253" y="1676400"/>
            <a:ext cx="2743200" cy="2438400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Rectangle 14">
            <a:extLst>
              <a:ext uri="{FF2B5EF4-FFF2-40B4-BE49-F238E27FC236}">
                <a16:creationId xmlns:a16="http://schemas.microsoft.com/office/drawing/2014/main" id="{F9AD590E-F741-4190-A265-424B5E6BF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053" y="4114800"/>
            <a:ext cx="2590800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Behavioral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en-US" sz="1600"/>
              <a:t>Use case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	</a:t>
            </a:r>
          </a:p>
          <a:p>
            <a:pPr lvl="1" eaLnBrk="1" hangingPunct="1"/>
            <a:r>
              <a:rPr lang="en-US" altLang="en-US" sz="1600"/>
              <a:t>Statechart</a:t>
            </a:r>
          </a:p>
          <a:p>
            <a:pPr lvl="1" eaLnBrk="1" hangingPunct="1"/>
            <a:r>
              <a:rPr lang="en-US" altLang="en-US" sz="1600"/>
              <a:t>Activity</a:t>
            </a:r>
          </a:p>
        </p:txBody>
      </p:sp>
      <p:sp>
        <p:nvSpPr>
          <p:cNvPr id="99343" name="Rectangle 15">
            <a:extLst>
              <a:ext uri="{FF2B5EF4-FFF2-40B4-BE49-F238E27FC236}">
                <a16:creationId xmlns:a16="http://schemas.microsoft.com/office/drawing/2014/main" id="{7C56537B-8D91-40DA-84DA-78A7F3C60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253" y="1600200"/>
            <a:ext cx="3505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Structural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en-US" sz="1600"/>
              <a:t>Class;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	Object</a:t>
            </a:r>
          </a:p>
          <a:p>
            <a:pPr lvl="1" eaLnBrk="1" hangingPunct="1"/>
            <a:r>
              <a:rPr lang="en-US" altLang="en-US" sz="1600"/>
              <a:t>Component</a:t>
            </a:r>
          </a:p>
          <a:p>
            <a:pPr lvl="1" eaLnBrk="1" hangingPunct="1"/>
            <a:r>
              <a:rPr lang="en-US" altLang="en-US" sz="1600"/>
              <a:t>Deployment</a:t>
            </a:r>
          </a:p>
          <a:p>
            <a:pPr lvl="1" eaLnBrk="1" hangingPunct="1"/>
            <a:r>
              <a:rPr lang="en-US" altLang="en-US" sz="1600">
                <a:solidFill>
                  <a:srgbClr val="FF00FF"/>
                </a:solidFill>
              </a:rPr>
              <a:t>Composite Structure</a:t>
            </a:r>
          </a:p>
          <a:p>
            <a:pPr lvl="1" eaLnBrk="1" hangingPunct="1"/>
            <a:r>
              <a:rPr lang="en-US" altLang="en-US" sz="1600" i="1">
                <a:solidFill>
                  <a:srgbClr val="FF00FF"/>
                </a:solidFill>
              </a:rPr>
              <a:t>Package</a:t>
            </a:r>
          </a:p>
        </p:txBody>
      </p:sp>
      <p:sp>
        <p:nvSpPr>
          <p:cNvPr id="99345" name="Rectangle 17">
            <a:extLst>
              <a:ext uri="{FF2B5EF4-FFF2-40B4-BE49-F238E27FC236}">
                <a16:creationId xmlns:a16="http://schemas.microsoft.com/office/drawing/2014/main" id="{04093015-BEDB-4368-A017-893F5C9C3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53" y="4114800"/>
            <a:ext cx="2667000" cy="274320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Rectangle 18">
            <a:extLst>
              <a:ext uri="{FF2B5EF4-FFF2-40B4-BE49-F238E27FC236}">
                <a16:creationId xmlns:a16="http://schemas.microsoft.com/office/drawing/2014/main" id="{F56BEF99-A204-48BF-9CC2-24BFCE1F8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453" y="4078288"/>
            <a:ext cx="31242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FF"/>
                </a:solidFill>
              </a:rPr>
              <a:t>Interaction Diagrams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 eaLnBrk="1" hangingPunct="1"/>
            <a:r>
              <a:rPr lang="en-US" altLang="en-US" sz="1600"/>
              <a:t>Sequence;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1600"/>
              <a:t>	</a:t>
            </a:r>
            <a:r>
              <a:rPr lang="en-US" altLang="en-US" sz="1600" i="1">
                <a:solidFill>
                  <a:srgbClr val="FF00FF"/>
                </a:solidFill>
              </a:rPr>
              <a:t>Communication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600"/>
          </a:p>
          <a:p>
            <a:pPr lvl="1" eaLnBrk="1" hangingPunct="1"/>
            <a:r>
              <a:rPr lang="en-US" altLang="en-US" sz="1600">
                <a:solidFill>
                  <a:srgbClr val="FF00FF"/>
                </a:solidFill>
              </a:rPr>
              <a:t>Interaction Overview</a:t>
            </a:r>
          </a:p>
          <a:p>
            <a:pPr lvl="1" eaLnBrk="1" hangingPunct="1"/>
            <a:r>
              <a:rPr lang="en-US" altLang="en-US" sz="1600">
                <a:solidFill>
                  <a:srgbClr val="FF00FF"/>
                </a:solidFill>
              </a:rPr>
              <a:t>Timing</a:t>
            </a:r>
          </a:p>
        </p:txBody>
      </p:sp>
      <p:sp>
        <p:nvSpPr>
          <p:cNvPr id="99347" name="Text Box 19">
            <a:extLst>
              <a:ext uri="{FF2B5EF4-FFF2-40B4-BE49-F238E27FC236}">
                <a16:creationId xmlns:a16="http://schemas.microsoft.com/office/drawing/2014/main" id="{B28A5E81-0A2F-4B68-93C3-858C7A5A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453" y="1295400"/>
            <a:ext cx="26562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UML 1.x: 9 diagram types.</a:t>
            </a:r>
          </a:p>
        </p:txBody>
      </p:sp>
      <p:sp>
        <p:nvSpPr>
          <p:cNvPr id="99348" name="Line 20">
            <a:extLst>
              <a:ext uri="{FF2B5EF4-FFF2-40B4-BE49-F238E27FC236}">
                <a16:creationId xmlns:a16="http://schemas.microsoft.com/office/drawing/2014/main" id="{EC71151E-FB95-4E12-B4A2-A7C26BE79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053" y="1371600"/>
            <a:ext cx="0" cy="5334000"/>
          </a:xfrm>
          <a:prstGeom prst="line">
            <a:avLst/>
          </a:pr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0FB2A79-EC38-46AD-B7E4-BBFE46579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UML: First Pass	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B3801BB-3518-45EA-B95B-2E9790280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You can model 80% of most problems by using about 20% of UML</a:t>
            </a:r>
          </a:p>
          <a:p>
            <a:pPr eaLnBrk="1" hangingPunct="1"/>
            <a:r>
              <a:rPr lang="en-US" altLang="en-US" sz="2800" dirty="0"/>
              <a:t>We only cover the 20</a:t>
            </a:r>
            <a:r>
              <a:rPr lang="en-US" altLang="en-US" sz="2800"/>
              <a:t>% this semester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Class Diagrams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A84D96BD-B3DE-431C-B884-D67477F07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08201"/>
            <a:ext cx="10058400" cy="4184111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Give an overview of a system by showing its classes &amp; their relationships</a:t>
            </a:r>
          </a:p>
          <a:p>
            <a:pPr lvl="1" eaLnBrk="1" hangingPunct="1"/>
            <a:r>
              <a:rPr lang="en-US" altLang="en-US" sz="2400" dirty="0"/>
              <a:t>Class diagrams are static</a:t>
            </a:r>
          </a:p>
          <a:p>
            <a:pPr lvl="1" eaLnBrk="1" hangingPunct="1"/>
            <a:r>
              <a:rPr lang="en-US" altLang="en-US" sz="2400" dirty="0"/>
              <a:t>They show what classes interact, but not what happens when they do </a:t>
            </a:r>
          </a:p>
          <a:p>
            <a:pPr eaLnBrk="1" hangingPunct="1"/>
            <a:r>
              <a:rPr lang="en-US" altLang="en-US" sz="2800" dirty="0"/>
              <a:t>Each class is a box in the diagram the documents the class name, class attributes, and class behaviors</a:t>
            </a:r>
          </a:p>
          <a:p>
            <a:pPr lvl="1"/>
            <a:r>
              <a:rPr lang="en-US" altLang="en-US" sz="2400" dirty="0"/>
              <a:t>The level of detail can vary depending on how the class diagram is being used</a:t>
            </a:r>
          </a:p>
          <a:p>
            <a:pPr eaLnBrk="1" hangingPunct="1"/>
            <a:r>
              <a:rPr lang="en-US" altLang="en-US" sz="2800" dirty="0"/>
              <a:t>Class relationships are edges connecting the boxes</a:t>
            </a:r>
          </a:p>
        </p:txBody>
      </p:sp>
    </p:spTree>
    <p:extLst>
      <p:ext uri="{BB962C8B-B14F-4D97-AF65-F5344CB8AC3E}">
        <p14:creationId xmlns:p14="http://schemas.microsoft.com/office/powerpoint/2010/main" val="22913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9037F-602F-45DA-8AC1-F7C436A5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3777"/>
          </a:xfrm>
        </p:spPr>
        <p:txBody>
          <a:bodyPr/>
          <a:lstStyle/>
          <a:p>
            <a:r>
              <a:rPr lang="en-US" dirty="0"/>
              <a:t>Class Diagram Example</a:t>
            </a:r>
          </a:p>
        </p:txBody>
      </p:sp>
      <p:pic>
        <p:nvPicPr>
          <p:cNvPr id="1026" name="Picture 2" descr="What is Class Diagram?">
            <a:extLst>
              <a:ext uri="{FF2B5EF4-FFF2-40B4-BE49-F238E27FC236}">
                <a16:creationId xmlns:a16="http://schemas.microsoft.com/office/drawing/2014/main" id="{78D0466F-3A5A-4950-8087-8815045E8F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59" y="1286359"/>
            <a:ext cx="10552774" cy="501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2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UML Class Notation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A84D96BD-B3DE-431C-B884-D67477F07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2030711"/>
            <a:ext cx="6300061" cy="430809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/>
              <a:t>A class is a rectangle divided into three parts</a:t>
            </a:r>
          </a:p>
          <a:p>
            <a:pPr lvl="1" eaLnBrk="1" hangingPunct="1"/>
            <a:r>
              <a:rPr lang="en-US" altLang="en-US" sz="2000" dirty="0"/>
              <a:t>Class name</a:t>
            </a:r>
          </a:p>
          <a:p>
            <a:pPr lvl="1" eaLnBrk="1" hangingPunct="1"/>
            <a:r>
              <a:rPr lang="en-US" altLang="en-US" sz="2000" dirty="0"/>
              <a:t>Class attributes (i.e., data members, variables)</a:t>
            </a:r>
          </a:p>
          <a:p>
            <a:pPr lvl="1" eaLnBrk="1" hangingPunct="1"/>
            <a:r>
              <a:rPr lang="en-US" altLang="en-US" sz="2000" dirty="0"/>
              <a:t>Class operations (i.e., behaviors, methods) </a:t>
            </a:r>
          </a:p>
          <a:p>
            <a:pPr eaLnBrk="1" hangingPunct="1"/>
            <a:r>
              <a:rPr lang="en-US" altLang="en-US" sz="2400" dirty="0"/>
              <a:t>Modifiers</a:t>
            </a:r>
          </a:p>
          <a:p>
            <a:pPr lvl="1"/>
            <a:r>
              <a:rPr lang="en-US" altLang="en-US" sz="2000" dirty="0"/>
              <a:t>Private: –</a:t>
            </a:r>
          </a:p>
          <a:p>
            <a:pPr lvl="1"/>
            <a:r>
              <a:rPr lang="en-US" altLang="en-US" sz="2000" dirty="0"/>
              <a:t>Public: +</a:t>
            </a:r>
          </a:p>
          <a:p>
            <a:pPr lvl="1"/>
            <a:r>
              <a:rPr lang="en-US" altLang="en-US" sz="2000" dirty="0"/>
              <a:t>Protected: #</a:t>
            </a:r>
          </a:p>
          <a:p>
            <a:pPr lvl="1"/>
            <a:r>
              <a:rPr lang="en-US" altLang="en-US" sz="2000" dirty="0"/>
              <a:t>Static: Underlined</a:t>
            </a:r>
          </a:p>
          <a:p>
            <a:pPr eaLnBrk="1" hangingPunct="1"/>
            <a:r>
              <a:rPr lang="en-US" altLang="en-US" sz="2400" dirty="0"/>
              <a:t>Abstract class: italicized name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2824C080-87BB-4FF4-B70E-340992271C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39109"/>
              </p:ext>
            </p:extLst>
          </p:nvPr>
        </p:nvGraphicFramePr>
        <p:xfrm>
          <a:off x="7397341" y="2912576"/>
          <a:ext cx="5719418" cy="2848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472309" imgH="1123683" progId="Visio.Drawing.11">
                  <p:embed/>
                </p:oleObj>
              </mc:Choice>
              <mc:Fallback>
                <p:oleObj name="Visio" r:id="rId3" imgW="2472309" imgH="1123683" progId="Visio.Drawing.11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2824C080-87BB-4FF4-B70E-340992271C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341" y="2912576"/>
                        <a:ext cx="5719418" cy="2848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984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UML Class Notation: Relationships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A84D96BD-B3DE-431C-B884-D67477F0713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97280" y="2120900"/>
            <a:ext cx="4639736" cy="3975100"/>
          </a:xfrm>
          <a:noFill/>
        </p:spPr>
        <p:txBody>
          <a:bodyPr>
            <a:normAutofit lnSpcReduction="10000"/>
          </a:bodyPr>
          <a:lstStyle/>
          <a:p>
            <a:r>
              <a:rPr lang="en-US" altLang="en-US" sz="2400" b="1" dirty="0">
                <a:solidFill>
                  <a:schemeClr val="accent2"/>
                </a:solidFill>
              </a:rPr>
              <a:t>Association</a:t>
            </a:r>
          </a:p>
          <a:p>
            <a:pPr lvl="1"/>
            <a:r>
              <a:rPr lang="en-US" altLang="en-US" sz="2000" dirty="0"/>
              <a:t>One class must know about another in order to do its work (e.g., a model and a view, or a client and a server)</a:t>
            </a:r>
          </a:p>
          <a:p>
            <a:pPr lvl="1"/>
            <a:r>
              <a:rPr lang="en-US" altLang="en-US" sz="2000" dirty="0"/>
              <a:t>A straight line</a:t>
            </a:r>
          </a:p>
          <a:p>
            <a:r>
              <a:rPr lang="en-US" altLang="en-US" sz="2400" b="1" dirty="0">
                <a:solidFill>
                  <a:schemeClr val="accent6"/>
                </a:solidFill>
              </a:rPr>
              <a:t>Aggregation</a:t>
            </a:r>
          </a:p>
          <a:p>
            <a:pPr lvl="1"/>
            <a:r>
              <a:rPr lang="en-US" altLang="en-US" sz="2000" dirty="0"/>
              <a:t>Where one class is the element type of a collection (students in a course)</a:t>
            </a:r>
          </a:p>
          <a:p>
            <a:pPr lvl="1"/>
            <a:r>
              <a:rPr lang="en-US" altLang="en-US" sz="2000" dirty="0"/>
              <a:t>A line with an open diamond on the collection end</a:t>
            </a:r>
          </a:p>
          <a:p>
            <a:pPr lvl="1"/>
            <a:r>
              <a:rPr lang="en-US" altLang="en-US" sz="2000" dirty="0"/>
              <a:t>Weak 'HAS-A' relationship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EE7FEC-1DF0-4286-95F6-A3B87E30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975100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>
                <a:solidFill>
                  <a:schemeClr val="accent3"/>
                </a:solidFill>
              </a:rPr>
              <a:t>Composition</a:t>
            </a:r>
          </a:p>
          <a:p>
            <a:pPr lvl="1"/>
            <a:r>
              <a:rPr lang="en-US" altLang="en-US" sz="2000" dirty="0"/>
              <a:t>Where one class represents an essential part of another class (a fuel pump in a car)</a:t>
            </a:r>
          </a:p>
          <a:p>
            <a:pPr lvl="1"/>
            <a:r>
              <a:rPr lang="en-US" altLang="en-US" sz="2000" dirty="0"/>
              <a:t>A line with a solid diamond on the collection end</a:t>
            </a:r>
          </a:p>
          <a:p>
            <a:pPr lvl="1"/>
            <a:r>
              <a:rPr lang="en-US" altLang="en-US" sz="2000" dirty="0"/>
              <a:t>Strong 'HAS-A'</a:t>
            </a:r>
          </a:p>
          <a:p>
            <a:r>
              <a:rPr lang="en-US" altLang="en-US" sz="2400" b="1" dirty="0">
                <a:solidFill>
                  <a:schemeClr val="accent5"/>
                </a:solidFill>
              </a:rPr>
              <a:t>Inheritance</a:t>
            </a:r>
          </a:p>
          <a:p>
            <a:pPr lvl="1"/>
            <a:r>
              <a:rPr lang="en-US" altLang="en-US" sz="2000" dirty="0"/>
              <a:t>Generalization/Specialization</a:t>
            </a:r>
          </a:p>
          <a:p>
            <a:pPr lvl="1"/>
            <a:r>
              <a:rPr lang="en-US" altLang="en-US" sz="2000" dirty="0"/>
              <a:t>Super-class and Sub-class</a:t>
            </a:r>
          </a:p>
          <a:p>
            <a:pPr lvl="1"/>
            <a:r>
              <a:rPr lang="en-US" altLang="en-US" sz="2000" dirty="0"/>
              <a:t>An open triangle pointing at super-class</a:t>
            </a:r>
          </a:p>
        </p:txBody>
      </p:sp>
    </p:spTree>
    <p:extLst>
      <p:ext uri="{BB962C8B-B14F-4D97-AF65-F5344CB8AC3E}">
        <p14:creationId xmlns:p14="http://schemas.microsoft.com/office/powerpoint/2010/main" val="183656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15107"/>
          </a:xfrm>
        </p:spPr>
        <p:txBody>
          <a:bodyPr>
            <a:normAutofit/>
          </a:bodyPr>
          <a:lstStyle/>
          <a:p>
            <a:pPr lvl="1"/>
            <a:r>
              <a:rPr lang="en-US" sz="2800"/>
              <a:t>Read the following:</a:t>
            </a:r>
          </a:p>
          <a:p>
            <a:pPr lvl="2"/>
            <a:r>
              <a:rPr lang="en-US" sz="2400"/>
              <a:t>The Object-Oriented Thought Process, Chapter 9</a:t>
            </a:r>
          </a:p>
          <a:p>
            <a:pPr lvl="2"/>
            <a:r>
              <a:rPr lang="en-US" sz="2400">
                <a:hlinkClick r:id="rId2"/>
              </a:rPr>
              <a:t>https://www.martinfowler.com/bliki/InversionOfControl.html</a:t>
            </a:r>
            <a:endParaRPr lang="en-US" sz="2400"/>
          </a:p>
          <a:p>
            <a:pPr lvl="3"/>
            <a:r>
              <a:rPr lang="en-US" sz="2400"/>
              <a:t>(if he uses terms you aren't familiar with, look them up!)</a:t>
            </a:r>
          </a:p>
          <a:p>
            <a:pPr lvl="2"/>
            <a:endParaRPr lang="en-US" sz="2400" i="1"/>
          </a:p>
          <a:p>
            <a:pPr lvl="1"/>
            <a:r>
              <a:rPr lang="en-US" sz="2800"/>
              <a:t>Lab 8 is due 3/22 before 11:59pm</a:t>
            </a:r>
          </a:p>
          <a:p>
            <a:pPr lvl="2"/>
            <a:r>
              <a:rPr lang="en-US" sz="2400"/>
              <a:t>Hints...</a:t>
            </a:r>
          </a:p>
          <a:p>
            <a:pPr lvl="2"/>
            <a:endParaRPr lang="en-US" sz="2400"/>
          </a:p>
          <a:p>
            <a:pPr lvl="1"/>
            <a:r>
              <a:rPr lang="en-US" sz="28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Associations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A84D96BD-B3DE-431C-B884-D67477F0713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97280" y="2120900"/>
            <a:ext cx="4639736" cy="3975100"/>
          </a:xfrm>
          <a:noFill/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chemeClr val="accent1"/>
                </a:solidFill>
              </a:rPr>
              <a:t>Binary Association</a:t>
            </a:r>
          </a:p>
          <a:p>
            <a:r>
              <a:rPr lang="en-US" altLang="en-US" dirty="0"/>
              <a:t>Both entities “Know About” each other</a:t>
            </a:r>
          </a:p>
          <a:p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EE7FEC-1DF0-4286-95F6-A3B87E309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3" y="2120900"/>
            <a:ext cx="5052601" cy="3975100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Unary Association</a:t>
            </a:r>
          </a:p>
          <a:p>
            <a:pPr eaLnBrk="1" hangingPunct="1"/>
            <a:r>
              <a:rPr lang="en-US" altLang="en-US" dirty="0"/>
              <a:t>A knows about B, but B knows nothing about 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C43B00-CE1F-4466-A728-4056B454CA0E}"/>
              </a:ext>
            </a:extLst>
          </p:cNvPr>
          <p:cNvGrpSpPr/>
          <p:nvPr/>
        </p:nvGrpSpPr>
        <p:grpSpPr>
          <a:xfrm>
            <a:off x="1036320" y="3429000"/>
            <a:ext cx="5059680" cy="2238375"/>
            <a:chOff x="1524000" y="2409825"/>
            <a:chExt cx="5791200" cy="2238375"/>
          </a:xfrm>
        </p:grpSpPr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D6634BBF-0DC2-47FB-A4CE-E18B35867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409825"/>
              <a:ext cx="36957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4D351254-CE60-4236-8649-D6B02DD54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1200" y="31242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B2171E2C-1BE1-4922-BD2C-9DB2BA771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3657600"/>
              <a:ext cx="1752600" cy="9906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131C71D4-16F5-41A3-8335-532235B5A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3962400"/>
              <a:ext cx="1524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dirty="0" err="1"/>
                <a:t>myB.service</a:t>
              </a:r>
              <a:r>
                <a:rPr lang="en-US" altLang="en-US" sz="1400" dirty="0"/>
                <a:t>();</a:t>
              </a:r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E2016E37-4F61-4E60-B172-62720BE3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657600"/>
              <a:ext cx="2133600" cy="9906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BF9B380F-41A0-448D-9EEF-02C2D12FE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962400"/>
              <a:ext cx="1981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dirty="0" err="1"/>
                <a:t>myA.doSomething</a:t>
              </a:r>
              <a:r>
                <a:rPr lang="en-US" altLang="en-US" sz="1400" dirty="0"/>
                <a:t>();</a:t>
              </a: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FA6FB6B9-3A34-4A62-B846-C4CB32407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3276600"/>
              <a:ext cx="762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38C796-0CB4-4979-8270-3A4A68AE8E3D}"/>
              </a:ext>
            </a:extLst>
          </p:cNvPr>
          <p:cNvGrpSpPr/>
          <p:nvPr/>
        </p:nvGrpSpPr>
        <p:grpSpPr>
          <a:xfrm>
            <a:off x="6515942" y="3428999"/>
            <a:ext cx="4851742" cy="2121717"/>
            <a:chOff x="1524000" y="2413000"/>
            <a:chExt cx="6844173" cy="2362199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99F2BA9D-9246-4948-A464-4F6A5AEBD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413000"/>
              <a:ext cx="4276725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6BAA0923-51A6-4C1D-9307-295B83C92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2717800"/>
              <a:ext cx="8382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B1FC26ED-6C6D-4F0A-A273-2D9FF1FD3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5724" y="4054475"/>
              <a:ext cx="3202449" cy="65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dirty="0"/>
                <a:t>Arrow points in direction</a:t>
              </a:r>
            </a:p>
            <a:p>
              <a:pPr eaLnBrk="1" hangingPunct="1"/>
              <a:r>
                <a:rPr lang="en-US" altLang="en-US" sz="1600" dirty="0"/>
                <a:t>of the dependency</a:t>
              </a:r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39CA440B-0CCB-436F-8FCD-79D93EA48D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1200" y="32512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9">
              <a:extLst>
                <a:ext uri="{FF2B5EF4-FFF2-40B4-BE49-F238E27FC236}">
                  <a16:creationId xmlns:a16="http://schemas.microsoft.com/office/drawing/2014/main" id="{FDECB1B2-A34B-4FF2-B4C5-AAC04F2EB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3784599"/>
              <a:ext cx="2047877" cy="9906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98173991-1144-4B50-AB96-F3D6BCFA5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4089400"/>
              <a:ext cx="1971677" cy="34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dirty="0" err="1"/>
                <a:t>myB.service</a:t>
              </a:r>
              <a:r>
                <a:rPr lang="en-US" altLang="en-US" sz="1400" dirty="0"/>
                <a:t>();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1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Aggregation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A84D96BD-B3DE-431C-B884-D67477F07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2108201"/>
            <a:ext cx="10208030" cy="3760891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Aggregation is an association with a "collection-member" relationship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5FF940-F013-4486-9BC3-6C9A358D5BBD}"/>
              </a:ext>
            </a:extLst>
          </p:cNvPr>
          <p:cNvGrpSpPr/>
          <p:nvPr/>
        </p:nvGrpSpPr>
        <p:grpSpPr>
          <a:xfrm>
            <a:off x="2901675" y="2902527"/>
            <a:ext cx="6599238" cy="3076575"/>
            <a:chOff x="1524000" y="2362200"/>
            <a:chExt cx="6599238" cy="307657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3A9FDC23-5C56-49E7-A5D0-9343DEE16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362200"/>
              <a:ext cx="43815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CAC4A599-745A-415A-8B2A-9CB7642B49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1200" y="32512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0FC7881D-F721-4F93-BB81-F4EC4D870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3784600"/>
              <a:ext cx="2209800" cy="10160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A60788FF-3FF4-45DC-963D-F617C4A5A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4006850"/>
              <a:ext cx="19050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void doSomething()</a:t>
              </a:r>
              <a:br>
                <a:rPr lang="en-US" altLang="en-US" sz="1600"/>
              </a:br>
              <a:r>
                <a:rPr lang="en-US" altLang="en-US" sz="1600"/>
                <a:t>   aModule.service();</a:t>
              </a: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672C57B9-4F20-4388-B518-2FC566D4F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3886200"/>
              <a:ext cx="3475038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Hollow diamond on</a:t>
              </a:r>
            </a:p>
            <a:p>
              <a:pPr eaLnBrk="1" hangingPunct="1"/>
              <a:r>
                <a:rPr lang="en-US" altLang="en-US"/>
                <a:t>the Collection side</a:t>
              </a:r>
            </a:p>
            <a:p>
              <a:pPr eaLnBrk="1" hangingPunct="1"/>
              <a:endParaRPr lang="en-US" altLang="en-US"/>
            </a:p>
            <a:p>
              <a:pPr eaLnBrk="1" hangingPunct="1"/>
              <a:r>
                <a:rPr lang="en-US" altLang="en-US"/>
                <a:t>No sole ownership implied</a:t>
              </a: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4C2A3516-4737-4DED-A6BB-C719D83D7A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19600" y="2743200"/>
              <a:ext cx="3810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92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Composition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A84D96BD-B3DE-431C-B884-D67477F07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2108201"/>
            <a:ext cx="10208030" cy="3760891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/>
              <a:t>Composition is Aggregation with: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2600" dirty="0"/>
              <a:t>Lifetime Control (owner controls construction, destruction)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2600" dirty="0"/>
              <a:t>Part object may belong to only one whole object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6A9680-53CB-4573-9302-C7F1D7395717}"/>
              </a:ext>
            </a:extLst>
          </p:cNvPr>
          <p:cNvGrpSpPr/>
          <p:nvPr/>
        </p:nvGrpSpPr>
        <p:grpSpPr>
          <a:xfrm>
            <a:off x="3990109" y="3268133"/>
            <a:ext cx="7315200" cy="2971800"/>
            <a:chOff x="457200" y="3200400"/>
            <a:chExt cx="7315200" cy="2971800"/>
          </a:xfrm>
        </p:grpSpPr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id="{44A399B9-59E9-46B6-8089-F2331AFF7B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19200" y="3200400"/>
            <a:ext cx="6553200" cy="161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3" imgW="4553712" imgH="1125055" progId="Visio.Drawing.11">
                    <p:embed/>
                  </p:oleObj>
                </mc:Choice>
                <mc:Fallback>
                  <p:oleObj name="Visio" r:id="rId3" imgW="4553712" imgH="1125055" progId="Visio.Drawing.11">
                    <p:embed/>
                    <p:pic>
                      <p:nvPicPr>
                        <p:cNvPr id="13" name="Object 5">
                          <a:extLst>
                            <a:ext uri="{FF2B5EF4-FFF2-40B4-BE49-F238E27FC236}">
                              <a16:creationId xmlns:a16="http://schemas.microsoft.com/office/drawing/2014/main" id="{44A399B9-59E9-46B6-8089-F2331AFF7B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3200400"/>
                          <a:ext cx="6553200" cy="161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8A9BC933-80FE-48C5-B98E-98483BCFE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5181600"/>
              <a:ext cx="291147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Filled diamond on side of the Collection</a:t>
              </a:r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0DDE6990-14F7-477C-8FA1-756D14664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4200" y="4038600"/>
              <a:ext cx="3810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86804E13-1153-4D0B-82B7-78228A5649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400" y="41148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83A79E64-19B6-44C9-A634-378731F47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4648200"/>
              <a:ext cx="2209800" cy="15240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DA860305-8D36-43C0-89E5-CEB40A755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724400"/>
              <a:ext cx="1905000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   members[0] = </a:t>
              </a:r>
              <a:br>
                <a:rPr lang="en-US" altLang="en-US" sz="1600" dirty="0"/>
              </a:br>
              <a:r>
                <a:rPr lang="en-US" altLang="en-US" sz="1600" dirty="0"/>
                <a:t>    new Employee();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  …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  delete members[0];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8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Inheritance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5B031A-4C0F-412D-AB67-457EDACBF5FE}"/>
              </a:ext>
            </a:extLst>
          </p:cNvPr>
          <p:cNvGrpSpPr/>
          <p:nvPr/>
        </p:nvGrpSpPr>
        <p:grpSpPr>
          <a:xfrm>
            <a:off x="3657600" y="2209800"/>
            <a:ext cx="5349875" cy="3657600"/>
            <a:chOff x="3657600" y="2209800"/>
            <a:chExt cx="5349875" cy="3657600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947B56F-632D-48E0-B542-BDA46A740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209800"/>
              <a:ext cx="189547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6">
              <a:extLst>
                <a:ext uri="{FF2B5EF4-FFF2-40B4-BE49-F238E27FC236}">
                  <a16:creationId xmlns:a16="http://schemas.microsoft.com/office/drawing/2014/main" id="{688AC868-22B1-488C-8C8C-D9037513AE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1000" y="44958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E325AFA9-3E74-4ED0-85C0-61793F338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029200"/>
              <a:ext cx="2057400" cy="838200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A03570AA-101B-465D-A813-8FB9A8054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5105400"/>
              <a:ext cx="1905000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class B() extends 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/>
                <a:t>…</a:t>
              </a: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BFAF18B5-C458-479A-A4B9-ECAEC51AD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2667000"/>
              <a:ext cx="2911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Base Class</a:t>
              </a:r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6D6E9332-E701-45F5-B3A9-A5151221F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8800" y="25908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2895C078-F438-4A12-8A7D-D4970CB43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4191000"/>
              <a:ext cx="2911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/>
                <a:t>Derived Class</a:t>
              </a:r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75ACD230-8466-4077-8096-3AD683B4FA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8800" y="41148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01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UML Multiplicities</a:t>
            </a:r>
          </a:p>
        </p:txBody>
      </p:sp>
      <p:graphicFrame>
        <p:nvGraphicFramePr>
          <p:cNvPr id="7" name="Group 70">
            <a:extLst>
              <a:ext uri="{FF2B5EF4-FFF2-40B4-BE49-F238E27FC236}">
                <a16:creationId xmlns:a16="http://schemas.microsoft.com/office/drawing/2014/main" id="{F4C43394-C361-460F-95DD-C6E2DE53D7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2180" y="2108200"/>
          <a:ext cx="7848600" cy="324643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5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Multiplicities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Meaning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0..1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zero or one instance. The notation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 . . 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indicates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to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instances.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0..*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 or 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limit on the number of instances (including none).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5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exactly one instance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5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1..*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 least one instance</a:t>
                      </a: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678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DD556C-7957-4282-A00B-9C2089E54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844773"/>
          </a:xfrm>
        </p:spPr>
        <p:txBody>
          <a:bodyPr/>
          <a:lstStyle/>
          <a:p>
            <a:pPr eaLnBrk="1" hangingPunct="1"/>
            <a:r>
              <a:rPr lang="en-US" altLang="en-US" dirty="0"/>
              <a:t>Class Diagram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ED4299-999C-4228-9378-672E440A7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4635" y="1239865"/>
            <a:ext cx="10217759" cy="5063954"/>
          </a:xfrm>
          <a:noFill/>
        </p:spPr>
      </p:pic>
    </p:spTree>
    <p:extLst>
      <p:ext uri="{BB962C8B-B14F-4D97-AF65-F5344CB8AC3E}">
        <p14:creationId xmlns:p14="http://schemas.microsoft.com/office/powerpoint/2010/main" val="1928646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6D80-A386-4159-82FE-76283231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Build a Class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5D057-BCBE-483D-92A8-DC1BF3EB6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>
              <a:hlinkClick r:id="" action="ppaction://noaction"/>
            </a:endParaRPr>
          </a:p>
          <a:p>
            <a:r>
              <a:rPr lang="en-US" sz="3600">
                <a:hlinkClick r:id="" action="ppaction://noaction"/>
              </a:rPr>
              <a:t>yuml.me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650621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Back to Frameworks and the JCF</a:t>
            </a: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376089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A framework is a </a:t>
            </a:r>
            <a:r>
              <a:rPr lang="en-US" sz="2800" b="1">
                <a:solidFill>
                  <a:srgbClr val="0070C0"/>
                </a:solidFill>
              </a:rPr>
              <a:t>set of related interfaces, abstract classes and concrete classes</a:t>
            </a:r>
            <a:endParaRPr lang="en-US" sz="280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It also includes a </a:t>
            </a:r>
            <a:r>
              <a:rPr lang="en-US" sz="2800" b="1">
                <a:solidFill>
                  <a:srgbClr val="00B050"/>
                </a:solidFill>
              </a:rPr>
              <a:t>set of conventions for implementing the interfaces and extending the classes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Frameworks are usually domain-specific but can be domain-neutral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This supports the reuse of designs and implementations.</a:t>
            </a:r>
          </a:p>
        </p:txBody>
      </p:sp>
    </p:spTree>
    <p:extLst>
      <p:ext uri="{BB962C8B-B14F-4D97-AF65-F5344CB8AC3E}">
        <p14:creationId xmlns:p14="http://schemas.microsoft.com/office/powerpoint/2010/main" val="23311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 </a:t>
            </a:r>
            <a:r>
              <a:rPr lang="en-US">
                <a:solidFill>
                  <a:srgbClr val="C00000"/>
                </a:solidFill>
              </a:rPr>
              <a:t>Application</a:t>
            </a:r>
            <a:r>
              <a:rPr lang="en-US"/>
              <a:t>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376089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A framework can be considered an </a:t>
            </a:r>
            <a:r>
              <a:rPr lang="en-US" sz="2800" i="1">
                <a:solidFill>
                  <a:srgbClr val="C00000"/>
                </a:solidFill>
              </a:rPr>
              <a:t>application framework</a:t>
            </a:r>
            <a:r>
              <a:rPr lang="en-US" sz="2800">
                <a:solidFill>
                  <a:srgbClr val="C00000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with these additional characteristics: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It provides essential mechanisms of an application (it is semicomplete)</a:t>
            </a:r>
          </a:p>
          <a:p>
            <a:pPr marL="932688" lvl="2" indent="-457200"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chemeClr val="accent1"/>
                </a:solidFill>
              </a:rPr>
              <a:t>Prefabricated (fixed) classes</a:t>
            </a:r>
            <a:r>
              <a:rPr lang="en-US" sz="2000">
                <a:solidFill>
                  <a:schemeClr val="tx1"/>
                </a:solidFill>
              </a:rPr>
              <a:t>, which were distributed as part of the application framework</a:t>
            </a:r>
          </a:p>
          <a:p>
            <a:pPr marL="932688" lvl="2" indent="-457200">
              <a:buFont typeface="Wingdings" panose="05000000000000000000" pitchFamily="2" charset="2"/>
              <a:buChar char="§"/>
            </a:pPr>
            <a:r>
              <a:rPr lang="en-US" sz="2000" b="1">
                <a:solidFill>
                  <a:schemeClr val="accent2"/>
                </a:solidFill>
              </a:rPr>
              <a:t>User-defined classes</a:t>
            </a:r>
            <a:r>
              <a:rPr lang="en-US" sz="2000">
                <a:solidFill>
                  <a:schemeClr val="tx1"/>
                </a:solidFill>
              </a:rPr>
              <a:t>, which were implemented by the framework's clients who customized it to their needs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The framework provides </a:t>
            </a:r>
            <a:r>
              <a:rPr lang="en-US" sz="2600" b="1">
                <a:solidFill>
                  <a:schemeClr val="accent6"/>
                </a:solidFill>
              </a:rPr>
              <a:t>inversion of control</a:t>
            </a:r>
          </a:p>
        </p:txBody>
      </p:sp>
    </p:spTree>
    <p:extLst>
      <p:ext uri="{BB962C8B-B14F-4D97-AF65-F5344CB8AC3E}">
        <p14:creationId xmlns:p14="http://schemas.microsoft.com/office/powerpoint/2010/main" val="17528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Inversion of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416861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Also known as  the </a:t>
            </a:r>
            <a:r>
              <a:rPr lang="en-US" sz="2600">
                <a:solidFill>
                  <a:srgbClr val="00B0F0"/>
                </a:solidFill>
              </a:rPr>
              <a:t>"Hollywood Principle"</a:t>
            </a:r>
            <a:r>
              <a:rPr lang="en-US" sz="2600">
                <a:solidFill>
                  <a:schemeClr val="tx1"/>
                </a:solidFill>
              </a:rPr>
              <a:t>: </a:t>
            </a:r>
            <a:r>
              <a:rPr lang="en-US" sz="2600" b="1">
                <a:solidFill>
                  <a:srgbClr val="92D050"/>
                </a:solidFill>
              </a:rPr>
              <a:t>Don't call us, we'll call you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The idea: Framework methods call the implementer-supplied methods instead of vice versa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chemeClr val="accent1"/>
                </a:solidFill>
              </a:rPr>
              <a:t>Remember the Model-View-Controller example?</a:t>
            </a:r>
            <a:endParaRPr lang="en-US" sz="2400">
              <a:solidFill>
                <a:schemeClr val="tx1"/>
              </a:solidFill>
            </a:endParaRP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Another example: it is common in GUI applications to supply a custom </a:t>
            </a:r>
            <a:r>
              <a:rPr lang="en-US" sz="240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paint()</a:t>
            </a:r>
            <a:r>
              <a:rPr lang="en-US" sz="2400">
                <a:solidFill>
                  <a:schemeClr val="tx1"/>
                </a:solidFill>
              </a:rPr>
              <a:t> method that is only called by the GUI framework.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We will see more examples of this when we get to design patterns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The framework is responsible for high-level flow in the application while the user controls low-level flow through input events</a:t>
            </a:r>
          </a:p>
        </p:txBody>
      </p:sp>
    </p:spTree>
    <p:extLst>
      <p:ext uri="{BB962C8B-B14F-4D97-AF65-F5344CB8AC3E}">
        <p14:creationId xmlns:p14="http://schemas.microsoft.com/office/powerpoint/2010/main" val="29929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Template Method </a:t>
            </a:r>
            <a:r>
              <a:rPr lang="en-US"/>
              <a:t>design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376089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Also known a generic algorithm (algorithmic abstraction)</a:t>
            </a:r>
            <a:endParaRPr lang="en-US" sz="2600" b="1">
              <a:solidFill>
                <a:srgbClr val="92D050"/>
              </a:solidFill>
            </a:endParaRP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When the algorithm consists of a specific sequence of abstract events, but the concrete details of these events can vary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</a:rPr>
              <a:t>In other words, the algorithm calls a collection of primitive operations in the same sequence or order, but the nature of how the primitive operations behave is problem or domain specific.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The template method is defined in an abstract superclass and calls abstract methods that are defined by its subclasses </a:t>
            </a:r>
            <a:r>
              <a:rPr lang="en-US" sz="2400" b="1">
                <a:solidFill>
                  <a:schemeClr val="accent4"/>
                </a:solidFill>
              </a:rPr>
              <a:t>(see HFDP-8)</a:t>
            </a:r>
            <a:endParaRPr lang="en-US" sz="26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2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0070C0"/>
                </a:solidFill>
              </a:rPr>
              <a:t>What is the difference between a framework and a library?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</a:rPr>
              <a:t>In a </a:t>
            </a:r>
            <a:r>
              <a:rPr lang="en-US" sz="2200" b="1">
                <a:solidFill>
                  <a:srgbClr val="00B0F0"/>
                </a:solidFill>
              </a:rPr>
              <a:t>library</a:t>
            </a:r>
            <a:r>
              <a:rPr lang="en-US" sz="2200">
                <a:solidFill>
                  <a:schemeClr val="tx1"/>
                </a:solidFill>
              </a:rPr>
              <a:t> the application structure is controlled by the client and the library services are subservient</a:t>
            </a:r>
          </a:p>
          <a:p>
            <a:pPr marL="749808" lvl="1" indent="-457200"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</a:rPr>
              <a:t>In an application </a:t>
            </a:r>
            <a:r>
              <a:rPr lang="en-US" sz="2200" b="1">
                <a:solidFill>
                  <a:srgbClr val="7030A0"/>
                </a:solidFill>
              </a:rPr>
              <a:t>framework</a:t>
            </a:r>
            <a:r>
              <a:rPr lang="en-US" sz="2200">
                <a:solidFill>
                  <a:schemeClr val="tx1"/>
                </a:solidFill>
              </a:rPr>
              <a:t> the application structure is controlled by the framework and the client fills in details</a:t>
            </a:r>
            <a:endParaRPr lang="en-US" sz="2200">
              <a:solidFill>
                <a:srgbClr val="92D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9F54F-328B-4C53-A102-BC468E90B9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b="1">
                <a:solidFill>
                  <a:srgbClr val="00B050"/>
                </a:solidFill>
              </a:rPr>
              <a:t>What is the difference between a framework and a design pattern?</a:t>
            </a:r>
          </a:p>
          <a:p>
            <a:pPr marL="749808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b="1">
                <a:solidFill>
                  <a:srgbClr val="92D050"/>
                </a:solidFill>
              </a:rPr>
              <a:t>Frameworks</a:t>
            </a:r>
            <a:r>
              <a:rPr lang="en-US" sz="2200">
                <a:solidFill>
                  <a:schemeClr val="tx1"/>
                </a:solidFill>
              </a:rPr>
              <a:t> are compiled code</a:t>
            </a:r>
          </a:p>
          <a:p>
            <a:pPr marL="749808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b="1">
                <a:solidFill>
                  <a:schemeClr val="accent6">
                    <a:lumMod val="75000"/>
                  </a:schemeClr>
                </a:solidFill>
              </a:rPr>
              <a:t>Design patterns </a:t>
            </a:r>
            <a:r>
              <a:rPr lang="en-US" sz="2200">
                <a:solidFill>
                  <a:schemeClr val="tx1"/>
                </a:solidFill>
              </a:rPr>
              <a:t>are ideas</a:t>
            </a:r>
          </a:p>
          <a:p>
            <a:pPr marL="749808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</a:rPr>
              <a:t>Frameworks can be based on or use design patterns</a:t>
            </a:r>
          </a:p>
          <a:p>
            <a:pPr marL="749808" lvl="1" indent="-4572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</a:rPr>
              <a:t>Frameworks benefit from design pattern advantages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Framework Design</a:t>
            </a:r>
            <a:r>
              <a:rPr lang="en-US" sz="4000">
                <a:solidFill>
                  <a:schemeClr val="accent1"/>
                </a:solidFill>
              </a:rPr>
              <a:t> (Booch, 1994)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8935721" cy="376089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b="1">
                <a:solidFill>
                  <a:schemeClr val="accent2"/>
                </a:solidFill>
              </a:rPr>
              <a:t>Complete</a:t>
            </a:r>
            <a:r>
              <a:rPr lang="en-US" sz="2600">
                <a:solidFill>
                  <a:schemeClr val="tx1"/>
                </a:solidFill>
              </a:rPr>
              <a:t>: family of classes with common interface, that provide different implementations for client to select from. </a:t>
            </a:r>
            <a:r>
              <a:rPr lang="en-US" sz="2600" b="1">
                <a:solidFill>
                  <a:srgbClr val="00B0F0"/>
                </a:solidFill>
              </a:rPr>
              <a:t>Think of ArrayList versus LinkedList. What are time/space tradeoffs?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b="1">
                <a:solidFill>
                  <a:schemeClr val="accent3"/>
                </a:solidFill>
              </a:rPr>
              <a:t>Efficient</a:t>
            </a:r>
            <a:r>
              <a:rPr lang="en-US" sz="2600">
                <a:solidFill>
                  <a:schemeClr val="tx1"/>
                </a:solidFill>
              </a:rPr>
              <a:t>: efficient in use of both runtime resources (efficient algorithms), compiler resources, and client resources (easy and reliable to use).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b="1">
                <a:solidFill>
                  <a:schemeClr val="accent4"/>
                </a:solidFill>
              </a:rPr>
              <a:t>Type-Safe</a:t>
            </a:r>
            <a:r>
              <a:rPr lang="en-US" sz="2600">
                <a:solidFill>
                  <a:schemeClr val="tx1"/>
                </a:solidFill>
              </a:rPr>
              <a:t>: uses exceptions to indicate violation of client’s end of contract.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b="1">
                <a:solidFill>
                  <a:schemeClr val="accent5"/>
                </a:solidFill>
              </a:rPr>
              <a:t>Simple</a:t>
            </a:r>
            <a:r>
              <a:rPr lang="en-US" sz="2600">
                <a:solidFill>
                  <a:schemeClr val="tx1"/>
                </a:solidFill>
              </a:rPr>
              <a:t>: clear organization and interface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b="1">
                <a:solidFill>
                  <a:schemeClr val="accent6"/>
                </a:solidFill>
              </a:rPr>
              <a:t>Extensible</a:t>
            </a:r>
            <a:r>
              <a:rPr lang="en-US" sz="2600">
                <a:solidFill>
                  <a:schemeClr val="tx1"/>
                </a:solidFill>
              </a:rPr>
              <a:t>: client can add classes without compromising “architectural integrity” of framework</a:t>
            </a:r>
            <a:endParaRPr lang="en-US" sz="2600" b="1">
              <a:solidFill>
                <a:schemeClr val="accent4"/>
              </a:solidFill>
            </a:endParaRPr>
          </a:p>
        </p:txBody>
      </p:sp>
      <p:pic>
        <p:nvPicPr>
          <p:cNvPr id="1026" name="Picture 2" descr="Booch, Maksimchuk, Engle, Young, Conallen &amp; Houston ...">
            <a:extLst>
              <a:ext uri="{FF2B5EF4-FFF2-40B4-BE49-F238E27FC236}">
                <a16:creationId xmlns:a16="http://schemas.microsoft.com/office/drawing/2014/main" id="{764BDEF7-A4C2-4F83-BC23-0B456AF5B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-1"/>
            <a:ext cx="2159000" cy="286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Java Collections Framework (</a:t>
            </a:r>
            <a:r>
              <a:rPr lang="en-US">
                <a:solidFill>
                  <a:schemeClr val="tx1"/>
                </a:solidFill>
                <a:hlinkClick r:id="rId2"/>
              </a:rPr>
              <a:t>JCF</a:t>
            </a:r>
            <a:r>
              <a:rPr lang="en-US">
                <a:solidFill>
                  <a:schemeClr val="tx1"/>
                </a:solidFill>
              </a:rPr>
              <a:t>)</a:t>
            </a:r>
            <a:br>
              <a:rPr lang="en-US">
                <a:solidFill>
                  <a:schemeClr val="tx1"/>
                </a:solidFill>
              </a:rPr>
            </a:b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897120" cy="4178300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>
                <a:solidFill>
                  <a:srgbClr val="00B0F0"/>
                </a:solidFill>
              </a:rPr>
              <a:t>Collection Interfaces</a:t>
            </a:r>
            <a:r>
              <a:rPr lang="en-US" sz="3200"/>
              <a:t>: Common interfaces for the different kinds of collections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Polymorphic foundations.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/>
              <a:t>Headed by </a:t>
            </a:r>
            <a:r>
              <a:rPr lang="en-US" sz="32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Collection</a:t>
            </a:r>
            <a:r>
              <a:rPr lang="en-US" sz="3200"/>
              <a:t>, and </a:t>
            </a:r>
            <a:r>
              <a:rPr lang="en-US" sz="32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Collection</a:t>
            </a:r>
            <a:r>
              <a:rPr lang="en-US" sz="3200"/>
              <a:t> categories (sub-interfaces) include: </a:t>
            </a:r>
            <a:r>
              <a:rPr lang="en-US" sz="32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3200"/>
              <a:t>, </a:t>
            </a:r>
            <a:r>
              <a:rPr lang="en-US" sz="32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en-US" sz="3200"/>
              <a:t>, </a:t>
            </a:r>
            <a:r>
              <a:rPr lang="en-US" sz="32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3200"/>
              <a:t>, </a:t>
            </a:r>
            <a:r>
              <a:rPr lang="en-US" sz="32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SortedSet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/>
              <a:t>A list is ordered, with duplicates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/>
              <a:t>A set may be ordered or not, no duplicates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/>
              <a:t>A queue is a collection for “holding elements prior to processing”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3200"/>
              <a:t> interface is separate hierarchy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/>
              <a:t>A map is unordered, contains key-value pairs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900"/>
              <a:t>Map categories (sub-interfaces) are: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ConcurrentMap</a:t>
            </a:r>
            <a:r>
              <a:rPr lang="en-US" sz="2900"/>
              <a:t>,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SortedMap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E4346-FB48-4DFE-9DDC-B69A5057A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8560" y="2120900"/>
            <a:ext cx="5425440" cy="4178300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General-Purpose Implementations</a:t>
            </a:r>
            <a:r>
              <a:rPr lang="en-US" sz="3200"/>
              <a:t>: The concrete classes that clients use directly</a:t>
            </a:r>
          </a:p>
          <a:p>
            <a:pPr lvl="1"/>
            <a:r>
              <a:rPr lang="en-US" sz="3200"/>
              <a:t>Implement one or more of the Collection Interfaces.</a:t>
            </a:r>
          </a:p>
          <a:p>
            <a:pPr lvl="1"/>
            <a:r>
              <a:rPr lang="en-US" sz="32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US" sz="3200"/>
              <a:t> Implementations</a:t>
            </a:r>
          </a:p>
          <a:p>
            <a:pPr lvl="2"/>
            <a:r>
              <a:rPr lang="en-US" sz="28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  <a:r>
              <a:rPr lang="en-US" sz="2800"/>
              <a:t>, </a:t>
            </a:r>
            <a:r>
              <a:rPr lang="en-US" sz="28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</a:p>
          <a:p>
            <a:pPr lvl="1"/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US" sz="3200"/>
              <a:t> Implementations</a:t>
            </a:r>
          </a:p>
          <a:p>
            <a:pPr lvl="2"/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TreeSet</a:t>
            </a:r>
            <a:r>
              <a:rPr lang="en-US" sz="2800"/>
              <a:t>,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r>
              <a:rPr lang="en-US" sz="2800"/>
              <a:t>,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LinkedHashSet</a:t>
            </a:r>
          </a:p>
          <a:p>
            <a:pPr lvl="1"/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en-US" sz="2900"/>
              <a:t> Implementations</a:t>
            </a:r>
          </a:p>
          <a:p>
            <a:pPr lvl="2"/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PriorityQueue</a:t>
            </a:r>
            <a:r>
              <a:rPr lang="en-US" sz="2500"/>
              <a:t> and others</a:t>
            </a:r>
          </a:p>
          <a:p>
            <a:pPr lvl="1"/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2900"/>
              <a:t> Implementations</a:t>
            </a:r>
          </a:p>
          <a:p>
            <a:pPr lvl="2"/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500"/>
              <a:t>,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lang="en-US" sz="2500"/>
              <a:t>, </a:t>
            </a:r>
            <a:r>
              <a:rPr lang="en-US" sz="2900" b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LinkedHashMap</a:t>
            </a:r>
          </a:p>
          <a:p>
            <a:pPr lvl="1"/>
            <a:r>
              <a:rPr lang="en-US" sz="2900" b="1">
                <a:solidFill>
                  <a:schemeClr val="accent2"/>
                </a:solidFill>
              </a:rPr>
              <a:t>Note</a:t>
            </a:r>
            <a:r>
              <a:rPr lang="en-US" sz="2900"/>
              <a:t>: names combine implementation technique with concept.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99647-55D8-4BEA-803B-9937D425ECD6}"/>
              </a:ext>
            </a:extLst>
          </p:cNvPr>
          <p:cNvSpPr txBox="1"/>
          <p:nvPr/>
        </p:nvSpPr>
        <p:spPr>
          <a:xfrm>
            <a:off x="1097280" y="1077806"/>
            <a:ext cx="985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</a:rPr>
              <a:t>JCF consists of</a:t>
            </a:r>
            <a:r>
              <a:rPr lang="en-US" sz="2200">
                <a:solidFill>
                  <a:schemeClr val="tx1"/>
                </a:solidFill>
              </a:rPr>
              <a:t>: </a:t>
            </a:r>
            <a:r>
              <a:rPr lang="en-US" sz="2200" b="1">
                <a:solidFill>
                  <a:srgbClr val="00B0F0"/>
                </a:solidFill>
              </a:rPr>
              <a:t>collection interfaces</a:t>
            </a:r>
            <a:r>
              <a:rPr lang="en-US" sz="2200">
                <a:solidFill>
                  <a:schemeClr val="tx1"/>
                </a:solidFill>
              </a:rPr>
              <a:t>, </a:t>
            </a:r>
            <a:r>
              <a:rPr lang="en-US" sz="2200" b="1">
                <a:solidFill>
                  <a:srgbClr val="7030A0"/>
                </a:solidFill>
              </a:rPr>
              <a:t>general purpose implementations</a:t>
            </a:r>
            <a:r>
              <a:rPr lang="en-US" sz="2200">
                <a:solidFill>
                  <a:schemeClr val="tx1"/>
                </a:solidFill>
              </a:rPr>
              <a:t>,</a:t>
            </a:r>
          </a:p>
          <a:p>
            <a:r>
              <a:rPr lang="en-US" sz="2200">
                <a:solidFill>
                  <a:schemeClr val="tx1"/>
                </a:solidFill>
              </a:rPr>
              <a:t>abstract implementations, algorithms, infrastructure interfaces and classes, and more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057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8026</TotalTime>
  <Words>1589</Words>
  <Application>Microsoft Office PowerPoint</Application>
  <PresentationFormat>Widescreen</PresentationFormat>
  <Paragraphs>261</Paragraphs>
  <Slides>27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Courier New</vt:lpstr>
      <vt:lpstr>Georgia Pro Cond Light</vt:lpstr>
      <vt:lpstr>Speak Pro</vt:lpstr>
      <vt:lpstr>Times New Roman</vt:lpstr>
      <vt:lpstr>Wingdings</vt:lpstr>
      <vt:lpstr>RetrospectVTI</vt:lpstr>
      <vt:lpstr>Visio</vt:lpstr>
      <vt:lpstr>COMP 2000 Object-Oriented Design</vt:lpstr>
      <vt:lpstr>ALERTS</vt:lpstr>
      <vt:lpstr>OO Frameworks</vt:lpstr>
      <vt:lpstr>OO Application Frameworks</vt:lpstr>
      <vt:lpstr>Inversion of Control</vt:lpstr>
      <vt:lpstr>Template Method design pattern</vt:lpstr>
      <vt:lpstr>Big Picture</vt:lpstr>
      <vt:lpstr>Framework Design (Booch, 1994)</vt:lpstr>
      <vt:lpstr>Java Collections Framework (JCF) </vt:lpstr>
      <vt:lpstr>Java Collections Framework (JCF) </vt:lpstr>
      <vt:lpstr>Another detour...</vt:lpstr>
      <vt:lpstr>Review: What is UML?</vt:lpstr>
      <vt:lpstr>Three (3) basic building blocks of UML</vt:lpstr>
      <vt:lpstr>3 basic building blocks of UML – Diagrams </vt:lpstr>
      <vt:lpstr>UML: First Pass </vt:lpstr>
      <vt:lpstr>Class Diagrams</vt:lpstr>
      <vt:lpstr>Class Diagram Example</vt:lpstr>
      <vt:lpstr>UML Class Notation</vt:lpstr>
      <vt:lpstr>UML Class Notation: Relationships</vt:lpstr>
      <vt:lpstr>Associations</vt:lpstr>
      <vt:lpstr>Aggregation</vt:lpstr>
      <vt:lpstr>Composition</vt:lpstr>
      <vt:lpstr>Inheritance</vt:lpstr>
      <vt:lpstr>UML Multiplicities</vt:lpstr>
      <vt:lpstr>Class Diagram Example</vt:lpstr>
      <vt:lpstr>Let's Build a Class Diagram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273</cp:revision>
  <dcterms:created xsi:type="dcterms:W3CDTF">2021-02-01T03:59:21Z</dcterms:created>
  <dcterms:modified xsi:type="dcterms:W3CDTF">2024-02-25T02:56:46Z</dcterms:modified>
</cp:coreProperties>
</file>