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sldIdLst>
    <p:sldId id="266" r:id="rId5"/>
    <p:sldId id="311" r:id="rId6"/>
    <p:sldId id="510" r:id="rId7"/>
    <p:sldId id="511" r:id="rId8"/>
    <p:sldId id="512" r:id="rId9"/>
    <p:sldId id="513" r:id="rId10"/>
    <p:sldId id="514" r:id="rId11"/>
    <p:sldId id="515" r:id="rId12"/>
    <p:sldId id="516" r:id="rId13"/>
    <p:sldId id="517" r:id="rId14"/>
    <p:sldId id="518" r:id="rId15"/>
    <p:sldId id="34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8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33" autoAdjust="0"/>
    <p:restoredTop sz="94619" autoAdjust="0"/>
  </p:normalViewPr>
  <p:slideViewPr>
    <p:cSldViewPr snapToGrid="0">
      <p:cViewPr varScale="1">
        <p:scale>
          <a:sx n="105" d="100"/>
          <a:sy n="105" d="100"/>
        </p:scale>
        <p:origin x="10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05DE3-FFF9-4227-9AD0-2239B4C4B670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2ED59-7496-4E0E-A218-8EFCDC52B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5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 Wirth &amp; playing cards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ED59-7496-4E0E-A218-8EFCDC52B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6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2/24/2024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2/24/2024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2/24/2024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2/24/2024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2/24/2024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2/24/2024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Autofit/>
          </a:bodyPr>
          <a:lstStyle/>
          <a:p>
            <a:r>
              <a:rPr lang="en-US" sz="5400" dirty="0"/>
              <a:t>COMP 2000 Object-Oriented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/>
              <a:t>David J Stucki</a:t>
            </a:r>
          </a:p>
          <a:p>
            <a:r>
              <a:rPr lang="en-US" dirty="0"/>
              <a:t>Otterbein University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04DB5-9AC6-42FB-A0BC-1B6AD7461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Delegate-Model Mechanics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0A147-CCC6-4453-95B8-53D6E88BC2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Setup</a:t>
            </a:r>
          </a:p>
          <a:p>
            <a:pPr lvl="1"/>
            <a:r>
              <a:rPr lang="en-US" sz="2400" dirty="0"/>
              <a:t>Instantiate model</a:t>
            </a:r>
          </a:p>
          <a:p>
            <a:pPr lvl="2"/>
            <a:r>
              <a:rPr lang="en-US" sz="2000" dirty="0">
                <a:solidFill>
                  <a:srgbClr val="0070C0"/>
                </a:solidFill>
              </a:rPr>
              <a:t>As with MVC, model does not know or care about the UI</a:t>
            </a:r>
          </a:p>
          <a:p>
            <a:pPr lvl="1"/>
            <a:r>
              <a:rPr lang="en-US" sz="2400" dirty="0"/>
              <a:t>Instantiate delegate with reference to 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B43E9-DBB2-4B89-96CD-6BA71DC03D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Execution</a:t>
            </a:r>
          </a:p>
          <a:p>
            <a:pPr lvl="1"/>
            <a:r>
              <a:rPr lang="en-US" sz="2400" dirty="0"/>
              <a:t>Delegate recognizes event and executes appropriate handler for the event</a:t>
            </a:r>
          </a:p>
          <a:p>
            <a:pPr lvl="1"/>
            <a:r>
              <a:rPr lang="en-US" sz="2400" dirty="0"/>
              <a:t>Delegate accesses model, possibly updating it</a:t>
            </a:r>
          </a:p>
          <a:p>
            <a:pPr lvl="1"/>
            <a:r>
              <a:rPr lang="en-US" sz="2400" dirty="0"/>
              <a:t>If model has been changed, UI is updated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B9840-2DBE-4AC3-BEC8-338F29CF96CC}"/>
              </a:ext>
            </a:extLst>
          </p:cNvPr>
          <p:cNvSpPr txBox="1"/>
          <p:nvPr/>
        </p:nvSpPr>
        <p:spPr>
          <a:xfrm>
            <a:off x="2925771" y="5790968"/>
            <a:ext cx="6437083" cy="523220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Example: </a:t>
            </a:r>
            <a:r>
              <a:rPr lang="en-US" sz="2400" dirty="0"/>
              <a:t>CalcV3, </a:t>
            </a:r>
            <a:r>
              <a:rPr lang="en-US" sz="2400" dirty="0" err="1"/>
              <a:t>CalcModel</a:t>
            </a:r>
            <a:r>
              <a:rPr lang="en-US" sz="2400" dirty="0"/>
              <a:t>, </a:t>
            </a:r>
            <a:r>
              <a:rPr lang="en-US" sz="2400" dirty="0" err="1"/>
              <a:t>CalcViewController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31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04DB5-9AC6-42FB-A0BC-1B6AD7461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0A147-CCC6-4453-95B8-53D6E88BC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73329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Motivation: Information hiding (data vs. UI)</a:t>
            </a:r>
          </a:p>
          <a:p>
            <a:pPr lvl="1"/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State should be agnostic of user interface</a:t>
            </a:r>
          </a:p>
          <a:p>
            <a:r>
              <a:rPr lang="en-US" sz="2600" b="1" dirty="0">
                <a:solidFill>
                  <a:schemeClr val="accent5">
                    <a:lumMod val="75000"/>
                  </a:schemeClr>
                </a:solidFill>
              </a:rPr>
              <a:t>Motivation: Separation of concerns</a:t>
            </a:r>
          </a:p>
          <a:p>
            <a:pPr lvl="1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Organize code by the types of tasks &amp; responsibilities it has</a:t>
            </a:r>
          </a:p>
          <a:p>
            <a:r>
              <a:rPr lang="en-US" sz="2600" b="1" dirty="0">
                <a:solidFill>
                  <a:schemeClr val="accent4">
                    <a:lumMod val="75000"/>
                  </a:schemeClr>
                </a:solidFill>
              </a:rPr>
              <a:t>MVC: separates Data, Presentation, and Business Logic</a:t>
            </a:r>
          </a:p>
          <a:p>
            <a:r>
              <a:rPr lang="en-US" sz="2600" b="1" dirty="0">
                <a:solidFill>
                  <a:schemeClr val="accent3">
                    <a:lumMod val="75000"/>
                  </a:schemeClr>
                </a:solidFill>
              </a:rPr>
              <a:t>UI-Model: preserves most significant separation while allowing tight coupling between view and controller</a:t>
            </a:r>
          </a:p>
          <a:p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Litmus test: can the model be used w/o modification by a different UI?</a:t>
            </a:r>
          </a:p>
        </p:txBody>
      </p:sp>
    </p:spTree>
    <p:extLst>
      <p:ext uri="{BB962C8B-B14F-4D97-AF65-F5344CB8AC3E}">
        <p14:creationId xmlns:p14="http://schemas.microsoft.com/office/powerpoint/2010/main" val="74250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CD4EB-A43A-4E83-963E-487BA8286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Time...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27151-426A-4640-B9E6-D435BF233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solidFill>
                  <a:schemeClr val="accent4">
                    <a:lumMod val="75000"/>
                  </a:schemeClr>
                </a:solidFill>
              </a:rPr>
              <a:t>Take a break from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UI </a:t>
            </a:r>
            <a:r>
              <a:rPr lang="en-US" sz="3200" b="1">
                <a:solidFill>
                  <a:schemeClr val="accent4">
                    <a:lumMod val="75000"/>
                  </a:schemeClr>
                </a:solidFill>
              </a:rPr>
              <a:t>Design principles,</a:t>
            </a:r>
            <a:endParaRPr lang="en-US" sz="32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3200" b="1">
                <a:solidFill>
                  <a:schemeClr val="accent4">
                    <a:lumMod val="75000"/>
                  </a:schemeClr>
                </a:solidFill>
              </a:rPr>
              <a:t>and explore Frameworks &amp; the JC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F</a:t>
            </a:r>
            <a:endParaRPr lang="en-US" sz="3200" b="1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52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3B6D-611C-426B-9E2C-131AE700E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/>
              <a:t>Lab 8: Due Friday 3/22 before 11:59 pm</a:t>
            </a:r>
          </a:p>
          <a:p>
            <a:pPr marL="150813" lvl="1" indent="0"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7494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1CC17-82DA-4F78-9CC4-6971778D1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MVC: Model-View-Controller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EAC2B-2E23-4308-9A3C-E20B2B859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99834"/>
          </a:xfrm>
        </p:spPr>
        <p:txBody>
          <a:bodyPr>
            <a:normAutofit/>
          </a:bodyPr>
          <a:lstStyle/>
          <a:p>
            <a:r>
              <a:rPr lang="en-US" sz="2800" dirty="0"/>
              <a:t>In any application there are two chief parts:</a:t>
            </a:r>
          </a:p>
          <a:p>
            <a:pPr lvl="1"/>
            <a:r>
              <a:rPr lang="en-US" sz="2400" dirty="0"/>
              <a:t>The data (or </a:t>
            </a:r>
            <a:r>
              <a:rPr lang="en-US" sz="2400" b="1" dirty="0">
                <a:solidFill>
                  <a:schemeClr val="accent5"/>
                </a:solidFill>
              </a:rPr>
              <a:t>model</a:t>
            </a:r>
            <a:r>
              <a:rPr lang="en-US" sz="2400" dirty="0"/>
              <a:t>) being manipulated</a:t>
            </a:r>
          </a:p>
          <a:p>
            <a:pPr lvl="1"/>
            <a:r>
              <a:rPr lang="en-US" sz="2400" dirty="0"/>
              <a:t>A user-interface (or </a:t>
            </a:r>
            <a:r>
              <a:rPr lang="en-US" sz="2400" b="1" dirty="0">
                <a:solidFill>
                  <a:schemeClr val="accent1"/>
                </a:solidFill>
              </a:rPr>
              <a:t>view</a:t>
            </a:r>
            <a:r>
              <a:rPr lang="en-US" sz="2400" dirty="0"/>
              <a:t>) through which the manipulation occurs</a:t>
            </a:r>
          </a:p>
          <a:p>
            <a:r>
              <a:rPr lang="en-US" sz="2600" dirty="0"/>
              <a:t>Generally, the model is logically independent from how it is presented to the user.</a:t>
            </a:r>
          </a:p>
          <a:p>
            <a:pPr lvl="1"/>
            <a:r>
              <a:rPr lang="en-US" sz="2400" dirty="0"/>
              <a:t>Sales data can be displayed in a table or as a stacked bar chart.</a:t>
            </a:r>
          </a:p>
          <a:p>
            <a:pPr lvl="1"/>
            <a:r>
              <a:rPr lang="en-US" sz="2400" dirty="0"/>
              <a:t>A chess game can be set up and played on a board, or communicated as a textual sequence of moves (e.g., bishop to queen 4)</a:t>
            </a:r>
          </a:p>
          <a:p>
            <a:pPr lvl="1"/>
            <a:r>
              <a:rPr lang="en-US" sz="2400" dirty="0"/>
              <a:t>Negative Example: BigBlob.java (presentation, logic, and state mixed together)</a:t>
            </a:r>
          </a:p>
        </p:txBody>
      </p:sp>
    </p:spTree>
    <p:extLst>
      <p:ext uri="{BB962C8B-B14F-4D97-AF65-F5344CB8AC3E}">
        <p14:creationId xmlns:p14="http://schemas.microsoft.com/office/powerpoint/2010/main" val="247987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04DB5-9AC6-42FB-A0BC-1B6AD7461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is a Design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0A147-CCC6-4453-95B8-53D6E88BC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7332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Model</a:t>
            </a:r>
          </a:p>
          <a:p>
            <a:pPr lvl="1"/>
            <a:r>
              <a:rPr lang="en-US" sz="2200" dirty="0"/>
              <a:t>The data (i.e., state)</a:t>
            </a:r>
          </a:p>
          <a:p>
            <a:pPr lvl="1"/>
            <a:r>
              <a:rPr lang="en-US" sz="2200" dirty="0"/>
              <a:t>Methods for accessing and modifying state</a:t>
            </a:r>
          </a:p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View</a:t>
            </a:r>
          </a:p>
          <a:p>
            <a:pPr lvl="1"/>
            <a:r>
              <a:rPr lang="en-US" sz="2200" dirty="0"/>
              <a:t>A visualization or presentation of the model for the user</a:t>
            </a:r>
          </a:p>
          <a:p>
            <a:pPr lvl="1"/>
            <a:r>
              <a:rPr lang="en-US" sz="2200" dirty="0"/>
              <a:t>When the model changes, the view must be updated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Controller</a:t>
            </a:r>
          </a:p>
          <a:p>
            <a:pPr lvl="1"/>
            <a:r>
              <a:rPr lang="en-US" sz="2200" dirty="0"/>
              <a:t>Translates user actions (i.e., interactions with the view) into operations on the model</a:t>
            </a:r>
          </a:p>
          <a:p>
            <a:pPr lvl="1"/>
            <a:r>
              <a:rPr lang="en-US" sz="2200" dirty="0"/>
              <a:t>User actions are GUI events (mouse-driven) or keyboard inputs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824ED7-4AD7-4A96-92A1-BBD4D7259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053" y="1033671"/>
            <a:ext cx="5624947" cy="275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2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04DB5-9AC6-42FB-A0BC-1B6AD7461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in Java Swing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0A147-CCC6-4453-95B8-53D6E88BC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73329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Option 1</a:t>
            </a:r>
          </a:p>
          <a:p>
            <a:pPr lvl="1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View</a:t>
            </a:r>
            <a:r>
              <a:rPr lang="en-US" sz="2200" dirty="0"/>
              <a:t> is made up of Swing components (</a:t>
            </a:r>
            <a:r>
              <a:rPr lang="en-US" sz="2200" dirty="0">
                <a:solidFill>
                  <a:srgbClr val="0070C0"/>
                </a:solidFill>
              </a:rPr>
              <a:t>JFrame</a:t>
            </a:r>
            <a:r>
              <a:rPr lang="en-US" sz="2200" dirty="0"/>
              <a:t> &amp; widgets)</a:t>
            </a:r>
          </a:p>
          <a:p>
            <a:pPr lvl="1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Controller</a:t>
            </a:r>
            <a:r>
              <a:rPr lang="en-US" sz="2200" dirty="0"/>
              <a:t> made up of </a:t>
            </a:r>
            <a:r>
              <a:rPr lang="en-US" sz="2200" dirty="0" err="1">
                <a:solidFill>
                  <a:srgbClr val="0070C0"/>
                </a:solidFill>
              </a:rPr>
              <a:t>ActionListeners</a:t>
            </a:r>
            <a:endParaRPr lang="en-US" sz="2200" dirty="0">
              <a:solidFill>
                <a:srgbClr val="0070C0"/>
              </a:solidFill>
            </a:endParaRPr>
          </a:p>
          <a:p>
            <a:pPr lvl="1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Model</a:t>
            </a:r>
            <a:r>
              <a:rPr lang="en-US" sz="2200" dirty="0"/>
              <a:t> is made up of ordinary (non-GUI) Java classes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Option 2</a:t>
            </a:r>
          </a:p>
          <a:p>
            <a:pPr lvl="1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View</a:t>
            </a:r>
            <a:r>
              <a:rPr lang="en-US" sz="2200" dirty="0"/>
              <a:t> is made up of Swing components, but also includes (inner)</a:t>
            </a:r>
            <a:br>
              <a:rPr lang="en-US" sz="2200"/>
            </a:br>
            <a:r>
              <a:rPr lang="en-US" sz="2200"/>
              <a:t>	</a:t>
            </a:r>
            <a:r>
              <a:rPr lang="en-US" sz="2200">
                <a:solidFill>
                  <a:srgbClr val="0070C0"/>
                </a:solidFill>
              </a:rPr>
              <a:t>ActionListener</a:t>
            </a:r>
            <a:r>
              <a:rPr lang="en-US" sz="2200" dirty="0">
                <a:solidFill>
                  <a:srgbClr val="0070C0"/>
                </a:solidFill>
              </a:rPr>
              <a:t>(s)</a:t>
            </a:r>
            <a:r>
              <a:rPr lang="en-US" sz="2200" dirty="0"/>
              <a:t> as event handlers</a:t>
            </a:r>
          </a:p>
          <a:p>
            <a:pPr lvl="1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Controller</a:t>
            </a:r>
            <a:r>
              <a:rPr lang="en-US" sz="2200" dirty="0"/>
              <a:t> is an ordinary Java class with logic that maps event handlers to model operations</a:t>
            </a:r>
            <a:endParaRPr lang="en-US" sz="2200" dirty="0">
              <a:solidFill>
                <a:srgbClr val="0070C0"/>
              </a:solidFill>
            </a:endParaRPr>
          </a:p>
          <a:p>
            <a:pPr lvl="1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Model</a:t>
            </a:r>
            <a:r>
              <a:rPr lang="en-US" sz="2200" dirty="0"/>
              <a:t> is made up of ordinary (non-GUI) Java classes</a:t>
            </a:r>
          </a:p>
          <a:p>
            <a:r>
              <a:rPr lang="en-US" sz="2400" dirty="0">
                <a:solidFill>
                  <a:srgbClr val="002060"/>
                </a:solidFill>
              </a:rPr>
              <a:t>What is the difference?</a:t>
            </a:r>
          </a:p>
        </p:txBody>
      </p:sp>
    </p:spTree>
    <p:extLst>
      <p:ext uri="{BB962C8B-B14F-4D97-AF65-F5344CB8AC3E}">
        <p14:creationId xmlns:p14="http://schemas.microsoft.com/office/powerpoint/2010/main" val="241394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04DB5-9AC6-42FB-A0BC-1B6AD7461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Mechanics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0A147-CCC6-4453-95B8-53D6E88BC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757110" cy="374819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Setup</a:t>
            </a:r>
          </a:p>
          <a:p>
            <a:pPr lvl="1"/>
            <a:r>
              <a:rPr lang="en-US" sz="2400" dirty="0"/>
              <a:t>Instantiate model</a:t>
            </a:r>
            <a:endParaRPr lang="en-US" sz="2400" dirty="0">
              <a:solidFill>
                <a:srgbClr val="0070C0"/>
              </a:solidFill>
            </a:endParaRPr>
          </a:p>
          <a:p>
            <a:pPr lvl="1"/>
            <a:r>
              <a:rPr lang="en-US" sz="2400" dirty="0"/>
              <a:t>Instantiate view</a:t>
            </a:r>
          </a:p>
          <a:p>
            <a:pPr lvl="1"/>
            <a:r>
              <a:rPr lang="en-US" sz="2400" dirty="0"/>
              <a:t>Instantiate controller with references to both model and view</a:t>
            </a:r>
          </a:p>
          <a:p>
            <a:pPr lvl="1"/>
            <a:r>
              <a:rPr lang="en-US" sz="2400" dirty="0"/>
              <a:t>Controller registers action listeners on view widgets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B43E9-DBB2-4B89-96CD-6BA71DC03D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Execution</a:t>
            </a:r>
          </a:p>
          <a:p>
            <a:pPr lvl="1"/>
            <a:r>
              <a:rPr lang="en-US" sz="2400" dirty="0"/>
              <a:t>View recognizes event</a:t>
            </a:r>
          </a:p>
          <a:p>
            <a:pPr lvl="1"/>
            <a:r>
              <a:rPr lang="en-US" sz="2400" dirty="0"/>
              <a:t>View calls appropriate method on controller</a:t>
            </a:r>
          </a:p>
          <a:p>
            <a:pPr lvl="1"/>
            <a:r>
              <a:rPr lang="en-US" sz="2400" dirty="0"/>
              <a:t>Controller accesses model, possibly updating it</a:t>
            </a:r>
          </a:p>
          <a:p>
            <a:pPr lvl="1"/>
            <a:r>
              <a:rPr lang="en-US" sz="2400" dirty="0"/>
              <a:t>If model has been changed, view is updated via the controller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B9840-2DBE-4AC3-BEC8-338F29CF96CC}"/>
              </a:ext>
            </a:extLst>
          </p:cNvPr>
          <p:cNvSpPr txBox="1"/>
          <p:nvPr/>
        </p:nvSpPr>
        <p:spPr>
          <a:xfrm>
            <a:off x="2925771" y="5790968"/>
            <a:ext cx="7370929" cy="523220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Example: </a:t>
            </a:r>
            <a:r>
              <a:rPr lang="en-US" sz="2400" dirty="0" err="1"/>
              <a:t>CalcMVC</a:t>
            </a:r>
            <a:r>
              <a:rPr lang="en-US" sz="2400" dirty="0"/>
              <a:t>, </a:t>
            </a:r>
            <a:r>
              <a:rPr lang="en-US" sz="2400" dirty="0" err="1"/>
              <a:t>CalcModel</a:t>
            </a:r>
            <a:r>
              <a:rPr lang="en-US" sz="2400" dirty="0"/>
              <a:t>, </a:t>
            </a:r>
            <a:r>
              <a:rPr lang="en-US" sz="2400" dirty="0" err="1"/>
              <a:t>CalcView</a:t>
            </a:r>
            <a:r>
              <a:rPr lang="en-US" sz="2400" dirty="0"/>
              <a:t>, </a:t>
            </a:r>
            <a:r>
              <a:rPr lang="en-US" sz="2400" dirty="0" err="1"/>
              <a:t>CalcController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33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6B3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704DB5-9AC6-42FB-A0BC-1B6AD7461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MVC Extended Interactions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0A147-CCC6-4453-95B8-53D6E88BC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2799655"/>
            <a:ext cx="3419061" cy="325658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FFFF"/>
                </a:solidFill>
              </a:rPr>
              <a:t>Observer Pattern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One object is notified of changes in another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In extended MVC, view is an observer of model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rgbClr val="FFFFFF"/>
                </a:solidFill>
              </a:rPr>
              <a:t>Model must notify views when it changes (a model may have multiple views)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D20B0046-CA81-4DDE-9011-0CAFD596E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017" y="1814455"/>
            <a:ext cx="6798082" cy="322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0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04DB5-9AC6-42FB-A0BC-1B6AD7461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0A147-CCC6-4453-95B8-53D6E88BC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73329"/>
          </a:xfrm>
        </p:spPr>
        <p:txBody>
          <a:bodyPr>
            <a:normAutofit/>
          </a:bodyPr>
          <a:lstStyle/>
          <a:p>
            <a:r>
              <a:rPr lang="en-US" sz="2800" dirty="0"/>
              <a:t>The controller may need to produce its own output (pop-ups, etc.)</a:t>
            </a:r>
          </a:p>
          <a:p>
            <a:r>
              <a:rPr lang="en-US" sz="2600" dirty="0"/>
              <a:t>Some state may need to be shared between the controller and the view, but doesn't belong in the model (selected items, highlighted text, etc.)</a:t>
            </a:r>
          </a:p>
          <a:p>
            <a:r>
              <a:rPr lang="en-US" sz="2600" dirty="0"/>
              <a:t>Many widgets in view are interactive and can be directly controlled by user (sliders, scrollbars, etc.)</a:t>
            </a:r>
          </a:p>
          <a:p>
            <a:r>
              <a:rPr lang="en-US" sz="2600" dirty="0"/>
              <a:t>Input and output are often intermingled in a GUI, requiring view and controller to be tightly coupled.</a:t>
            </a:r>
          </a:p>
        </p:txBody>
      </p:sp>
    </p:spTree>
    <p:extLst>
      <p:ext uri="{BB962C8B-B14F-4D97-AF65-F5344CB8AC3E}">
        <p14:creationId xmlns:p14="http://schemas.microsoft.com/office/powerpoint/2010/main" val="89715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04DB5-9AC6-42FB-A0BC-1B6AD7461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Delegate-Model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0A147-CCC6-4453-95B8-53D6E88BC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7332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Model</a:t>
            </a:r>
          </a:p>
          <a:p>
            <a:pPr lvl="1"/>
            <a:r>
              <a:rPr lang="en-US" sz="2200" dirty="0"/>
              <a:t>The data (same as before)</a:t>
            </a:r>
          </a:p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Delegate</a:t>
            </a:r>
          </a:p>
          <a:p>
            <a:pPr lvl="1"/>
            <a:r>
              <a:rPr lang="en-US" sz="2200" dirty="0"/>
              <a:t>Responsible for both input and output</a:t>
            </a:r>
          </a:p>
          <a:p>
            <a:pPr lvl="1"/>
            <a:r>
              <a:rPr lang="en-US" sz="2200" dirty="0"/>
              <a:t>A combination of both the view and the controller</a:t>
            </a:r>
          </a:p>
          <a:p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dirty="0"/>
              <a:t>Also known as: UI-Model, Document-View, and more...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924F00-6A50-49DA-8FBB-14EBC7E21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290" y="1075701"/>
            <a:ext cx="5592709" cy="26614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AF00CE-EB3B-4979-8244-7EF74496E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291" y="828005"/>
            <a:ext cx="5592709" cy="323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14663</TotalTime>
  <Words>666</Words>
  <Application>Microsoft Office PowerPoint</Application>
  <PresentationFormat>Widescreen</PresentationFormat>
  <Paragraphs>86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Georgia Pro Cond Light</vt:lpstr>
      <vt:lpstr>Speak Pro</vt:lpstr>
      <vt:lpstr>RetrospectVTI</vt:lpstr>
      <vt:lpstr>COMP 2000 Object-Oriented Design</vt:lpstr>
      <vt:lpstr>ALERTS</vt:lpstr>
      <vt:lpstr>MVC: Model-View-Controller</vt:lpstr>
      <vt:lpstr>MVC is a Design Pattern</vt:lpstr>
      <vt:lpstr>MVC in Java Swing</vt:lpstr>
      <vt:lpstr>MVC Mechanics</vt:lpstr>
      <vt:lpstr>MVC Extended Interactions</vt:lpstr>
      <vt:lpstr>MVC issues</vt:lpstr>
      <vt:lpstr>Delegate-Model Pattern</vt:lpstr>
      <vt:lpstr>Delegate-Model Mechanics</vt:lpstr>
      <vt:lpstr>Summary</vt:lpstr>
      <vt:lpstr>Next Time...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2000 Object-Oriented Design</dc:title>
  <dc:creator>Stucki, David</dc:creator>
  <cp:lastModifiedBy>David Stucki</cp:lastModifiedBy>
  <cp:revision>64</cp:revision>
  <dcterms:created xsi:type="dcterms:W3CDTF">2021-02-01T03:59:21Z</dcterms:created>
  <dcterms:modified xsi:type="dcterms:W3CDTF">2024-02-25T02:52:12Z</dcterms:modified>
</cp:coreProperties>
</file>