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66" r:id="rId5"/>
    <p:sldId id="311" r:id="rId6"/>
    <p:sldId id="493" r:id="rId7"/>
    <p:sldId id="438" r:id="rId8"/>
    <p:sldId id="439" r:id="rId9"/>
    <p:sldId id="501" r:id="rId10"/>
    <p:sldId id="495" r:id="rId11"/>
    <p:sldId id="496" r:id="rId12"/>
    <p:sldId id="502" r:id="rId13"/>
    <p:sldId id="497" r:id="rId14"/>
    <p:sldId id="504" r:id="rId15"/>
    <p:sldId id="498" r:id="rId16"/>
    <p:sldId id="503" r:id="rId17"/>
    <p:sldId id="500" r:id="rId18"/>
    <p:sldId id="508" r:id="rId19"/>
    <p:sldId id="509" r:id="rId20"/>
    <p:sldId id="510" r:id="rId21"/>
    <p:sldId id="511" r:id="rId22"/>
    <p:sldId id="515" r:id="rId23"/>
    <p:sldId id="5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action listener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The reason we brought up anonymous inner classes is that we can use this syntax to make an </a:t>
            </a:r>
            <a:r>
              <a:rPr lang="en-US" sz="18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sz="1800" dirty="0"/>
              <a:t> object right when we need it, for a button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It's ugly, but it works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026664"/>
            <a:ext cx="10972800" cy="2057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ActionListener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void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ActionEvent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// arbitrary code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});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// ugly: parenthesis for end of method call</a:t>
            </a:r>
          </a:p>
        </p:txBody>
      </p:sp>
    </p:spTree>
    <p:extLst>
      <p:ext uri="{BB962C8B-B14F-4D97-AF65-F5344CB8AC3E}">
        <p14:creationId xmlns:p14="http://schemas.microsoft.com/office/powerpoint/2010/main" val="4669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might do in an action listener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5481"/>
            <a:ext cx="10058400" cy="4394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Call arbitrary methods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setText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/>
              <a:t> sets the text on many widgets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getText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/>
              <a:t> gets the text from widgets so you can do something with it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Both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setText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/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getText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/>
              <a:t> apply to: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JTextArea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setIcon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/>
              <a:t> sets the icon on many widgets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setEnabled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/>
              <a:t> can be used to enable and disable buttons</a:t>
            </a:r>
          </a:p>
        </p:txBody>
      </p:sp>
    </p:spTree>
    <p:extLst>
      <p:ext uri="{BB962C8B-B14F-4D97-AF65-F5344CB8AC3E}">
        <p14:creationId xmlns:p14="http://schemas.microsoft.com/office/powerpoint/2010/main" val="20853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8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9967"/>
            <a:ext cx="10972800" cy="3304033"/>
          </a:xfrm>
        </p:spPr>
        <p:txBody>
          <a:bodyPr>
            <a:normAutofit/>
          </a:bodyPr>
          <a:lstStyle/>
          <a:p>
            <a:r>
              <a:rPr lang="en-US" sz="2400" dirty="0"/>
              <a:t>Before Java 8, we only had two choices:</a:t>
            </a:r>
          </a:p>
          <a:p>
            <a:pPr lvl="1"/>
            <a:r>
              <a:rPr lang="en-US" sz="2000" dirty="0"/>
              <a:t>Make a whole class that implements </a:t>
            </a:r>
            <a:r>
              <a:rPr lang="en-US" sz="20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sz="2000" dirty="0"/>
              <a:t> and might have to do different actions based on which button fired the event</a:t>
            </a:r>
          </a:p>
          <a:p>
            <a:pPr lvl="1"/>
            <a:r>
              <a:rPr lang="en-US" sz="2000" dirty="0"/>
              <a:t>Make a separate anonymous inner class for every single button, each doing the action for that button</a:t>
            </a:r>
          </a:p>
          <a:p>
            <a:r>
              <a:rPr lang="en-US" sz="2400" dirty="0"/>
              <a:t>Java 8 adds something called lambdas which actually make anonymous inner classes too, but the syntax is much nicer</a:t>
            </a:r>
          </a:p>
          <a:p>
            <a:r>
              <a:rPr lang="en-US" sz="2400" dirty="0"/>
              <a:t>Java 8 style: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181600"/>
            <a:ext cx="109728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(e -&gt;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));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Java 8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8527"/>
            <a:ext cx="10972800" cy="33954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An interface with only a single method in it (like </a:t>
            </a:r>
            <a:r>
              <a:rPr lang="en-US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) is called a </a:t>
            </a:r>
            <a:r>
              <a:rPr lang="en-US" b="1" dirty="0"/>
              <a:t>functional interface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Java 8 lets us instantiate functional interface by filling out the method:</a:t>
            </a:r>
          </a:p>
          <a:p>
            <a:pPr marL="11887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(Type1 arg1, Type2 arg2, …) -&gt; { /* method body */  }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But if it's possible for the compiler to infer the argument types, they don't have to be written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If you only have a single argument, you don't need parentheses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And if you only have a single line in your method body, you don't need braces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Multi-line example: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602480"/>
            <a:ext cx="10972800" cy="17434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(e -&gt; {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button.setEnabled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});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Weird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0999"/>
          </a:xfrm>
        </p:spPr>
        <p:txBody>
          <a:bodyPr>
            <a:noAutofit/>
          </a:bodyPr>
          <a:lstStyle/>
          <a:p>
            <a:r>
              <a:rPr lang="en-US" sz="2400" dirty="0"/>
              <a:t>Using lambdas looks cleaner, but the same anonymous inner classes are being created</a:t>
            </a:r>
          </a:p>
          <a:p>
            <a:r>
              <a:rPr lang="en-US" sz="2400" dirty="0"/>
              <a:t>When you write code in the method of an anonymous inner class</a:t>
            </a:r>
          </a:p>
          <a:p>
            <a:pPr lvl="1"/>
            <a:r>
              <a:rPr lang="en-US" sz="2000" dirty="0"/>
              <a:t>You can refer to member variables and methods in the anonymous inner class (if any)</a:t>
            </a:r>
          </a:p>
          <a:p>
            <a:pPr lvl="1"/>
            <a:r>
              <a:rPr lang="en-US" sz="2000" dirty="0"/>
              <a:t>You can refer to member variables and methods in the surrounding object (even private ones)</a:t>
            </a:r>
          </a:p>
          <a:p>
            <a:pPr lvl="1"/>
            <a:r>
              <a:rPr lang="en-US" sz="2000" dirty="0"/>
              <a:t>You can generally read the values of local variables, but you </a:t>
            </a:r>
            <a:r>
              <a:rPr lang="en-US" sz="2000" b="1" dirty="0"/>
              <a:t>cannot</a:t>
            </a:r>
            <a:r>
              <a:rPr lang="en-US" sz="2000" dirty="0"/>
              <a:t> change them</a:t>
            </a:r>
          </a:p>
          <a:p>
            <a:r>
              <a:rPr lang="en-US" sz="2400" dirty="0"/>
              <a:t>Don't worry too much about all this</a:t>
            </a:r>
          </a:p>
          <a:p>
            <a:r>
              <a:rPr lang="en-US" sz="2400" dirty="0"/>
              <a:t>Just write your action listeners and ask questions if you have problems</a:t>
            </a:r>
          </a:p>
        </p:txBody>
      </p:sp>
    </p:spTree>
    <p:extLst>
      <p:ext uri="{BB962C8B-B14F-4D97-AF65-F5344CB8AC3E}">
        <p14:creationId xmlns:p14="http://schemas.microsoft.com/office/powerpoint/2010/main" val="30667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addition to widgets scattered across the surface of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, users are accustomed to </a:t>
            </a:r>
            <a:r>
              <a:rPr lang="en-US" sz="2400" b="1" dirty="0"/>
              <a:t>menus</a:t>
            </a:r>
          </a:p>
          <a:p>
            <a:r>
              <a:rPr lang="en-US" sz="2400" dirty="0"/>
              <a:t>Menus, of course, drop down to display a list of options</a:t>
            </a:r>
          </a:p>
          <a:p>
            <a:r>
              <a:rPr lang="en-US" sz="2400" dirty="0"/>
              <a:t>The good news is that we can add action listeners to these menu items just like we can with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400" dirty="0"/>
              <a:t> objects</a:t>
            </a:r>
          </a:p>
          <a:p>
            <a:r>
              <a:rPr lang="en-US" sz="2400" dirty="0"/>
              <a:t>All we have to do is learn how to create menus</a:t>
            </a:r>
          </a:p>
        </p:txBody>
      </p:sp>
    </p:spTree>
    <p:extLst>
      <p:ext uri="{BB962C8B-B14F-4D97-AF65-F5344CB8AC3E}">
        <p14:creationId xmlns:p14="http://schemas.microsoft.com/office/powerpoint/2010/main" val="5342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06601"/>
            <a:ext cx="10058400" cy="40221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In Swing, the menu itself (not the choices in the menu) is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endParaRPr lang="en-US" sz="2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You can create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r>
              <a:rPr lang="en-US" sz="2400" dirty="0"/>
              <a:t> with the name of your choice much like any other Swing widget with text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Like </a:t>
            </a:r>
            <a:r>
              <a:rPr lang="en-US" sz="2400" dirty="0"/>
              <a:t>other widgets, creating the menu doesn't display 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We'll have to add it to the appropriate container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Common menus are: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File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Edit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View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Help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99258"/>
            <a:ext cx="10972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JMenu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fileMenu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JMenu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"File"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JMenuItem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The choices that you add to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r>
              <a:rPr lang="en-US" sz="2400" dirty="0"/>
              <a:t> are objects of type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JMenuItem</a:t>
            </a:r>
            <a:endParaRPr lang="en-US" sz="2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They function much like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400" dirty="0"/>
              <a:t> in that you can add an action listener to them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Once you create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JMenuItem</a:t>
            </a:r>
            <a:r>
              <a:rPr lang="en-US" sz="2400" dirty="0"/>
              <a:t>, you can add it to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You can even add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r>
              <a:rPr lang="en-US" sz="2400" dirty="0"/>
              <a:t> to another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r>
              <a:rPr lang="en-US" sz="2400" dirty="0"/>
              <a:t> for nested menus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91817"/>
            <a:ext cx="10972800" cy="8779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JMenuItem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exitItem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JMenuItem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"Exit"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exitItem.addActionListener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 -&gt;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frame.dispose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643905"/>
            <a:ext cx="10972800" cy="5205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fileMenu.add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exitItem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719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JMenuBar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Where do the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r>
              <a:rPr lang="en-US" sz="2400" dirty="0"/>
              <a:t> objects live?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JMenuBar</a:t>
            </a:r>
            <a:r>
              <a:rPr lang="en-US" sz="2400" dirty="0"/>
              <a:t>, of course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First, you create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JMenuBar</a:t>
            </a:r>
            <a:endParaRPr lang="en-US" sz="2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Then, you add your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r>
              <a:rPr lang="en-US" sz="2400" dirty="0"/>
              <a:t> objects to it (in order)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Then, you set it as the frame's menu bar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sz="240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sz="36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Make sure you don't </a:t>
            </a:r>
            <a:r>
              <a:rPr lang="en-US" sz="2400" i="1" dirty="0"/>
              <a:t>add</a:t>
            </a:r>
            <a:r>
              <a:rPr lang="en-US" sz="2400" dirty="0"/>
              <a:t> the menu bar to the frame by mistake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685934"/>
            <a:ext cx="10972800" cy="1310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JMenuBar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menuBar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JMenuBar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18872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menuBar.add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fileMenu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 // add one or more menus</a:t>
            </a:r>
          </a:p>
          <a:p>
            <a:pPr marL="118872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frame.setJMenuBar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menuBar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573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We're just scratching the surface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It's possible to add accelerators (keyboard shortcuts) to menu items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There's an </a:t>
            </a:r>
            <a:r>
              <a:rPr lang="en-US" sz="2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addSeparator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/>
              <a:t> method on the </a:t>
            </a:r>
            <a:r>
              <a:rPr lang="en-US" sz="2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r>
              <a:rPr lang="en-US" sz="2800" dirty="0"/>
              <a:t> object that can create separators between groups of menu items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Menu items can have icons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You can even put check boxes and radio buttons in menus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If you're interested, read a tutorial or the API</a:t>
            </a:r>
          </a:p>
        </p:txBody>
      </p:sp>
    </p:spTree>
    <p:extLst>
      <p:ext uri="{BB962C8B-B14F-4D97-AF65-F5344CB8AC3E}">
        <p14:creationId xmlns:p14="http://schemas.microsoft.com/office/powerpoint/2010/main" val="26695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/>
              <a:t>Lab 8: Due Friday 3/22 before 11:59 pm</a:t>
            </a:r>
          </a:p>
          <a:p>
            <a:pPr marL="150813" lvl="1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UI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291956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Complicated 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73247"/>
            <a:ext cx="10058399" cy="4153381"/>
          </a:xfrm>
        </p:spPr>
        <p:txBody>
          <a:bodyPr>
            <a:normAutofit/>
          </a:bodyPr>
          <a:lstStyle/>
          <a:p>
            <a:r>
              <a:rPr lang="en-US" sz="3200" dirty="0"/>
              <a:t>For complicated layouts</a:t>
            </a:r>
          </a:p>
          <a:p>
            <a:pPr lvl="1"/>
            <a:r>
              <a:rPr lang="en-US" sz="2800" dirty="0"/>
              <a:t>Sketch out what you want it to look like</a:t>
            </a:r>
          </a:p>
          <a:p>
            <a:pPr lvl="1"/>
            <a:r>
              <a:rPr lang="en-US" sz="2800"/>
              <a:t>Use </a:t>
            </a:r>
            <a:r>
              <a:rPr lang="en-US" sz="28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2800"/>
              <a:t>s </a:t>
            </a:r>
            <a:r>
              <a:rPr lang="en-US" sz="2800" dirty="0"/>
              <a:t>to give components a spatial relationship</a:t>
            </a:r>
          </a:p>
          <a:p>
            <a:pPr lvl="1"/>
            <a:r>
              <a:rPr lang="en-US" sz="2800" dirty="0"/>
              <a:t>Nest </a:t>
            </a:r>
            <a:r>
              <a:rPr lang="en-US" sz="2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sz="2800" dirty="0" err="1"/>
              <a:t>s</a:t>
            </a:r>
            <a:r>
              <a:rPr lang="en-US" sz="2800" dirty="0"/>
              <a:t> inside of </a:t>
            </a:r>
            <a:r>
              <a:rPr lang="en-US" sz="2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sz="2800" dirty="0" err="1"/>
              <a:t>s</a:t>
            </a:r>
            <a:r>
              <a:rPr lang="en-US" sz="2800" dirty="0"/>
              <a:t> (inside of </a:t>
            </a:r>
            <a:r>
              <a:rPr lang="en-US" sz="2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sz="2800" dirty="0" err="1"/>
              <a:t>s</a:t>
            </a:r>
            <a:r>
              <a:rPr lang="en-US" sz="2800" dirty="0"/>
              <a:t>…) if you need to</a:t>
            </a:r>
          </a:p>
          <a:p>
            <a:pPr lvl="1"/>
            <a:r>
              <a:rPr lang="en-US" sz="2800" dirty="0"/>
              <a:t>Use </a:t>
            </a:r>
            <a:r>
              <a:rPr lang="en-US" sz="2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r>
              <a:rPr lang="en-US" sz="2800" dirty="0" err="1"/>
              <a:t>s</a:t>
            </a:r>
            <a:r>
              <a:rPr lang="en-US" sz="2800" dirty="0"/>
              <a:t> whenever you want to have a grid</a:t>
            </a:r>
          </a:p>
          <a:p>
            <a:pPr lvl="1"/>
            <a:r>
              <a:rPr lang="en-US" sz="2800" dirty="0"/>
              <a:t>Be patient: it's hard to get it right the first time</a:t>
            </a:r>
          </a:p>
          <a:p>
            <a:pPr marL="20116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66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546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GUI Demo I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Consider the GUI application displayed here.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  <a:cs typeface="Courier New" panose="02070309020205020404" pitchFamily="49" charset="0"/>
              </a:rPr>
              <a:t>What widgets are there?</a:t>
            </a:r>
          </a:p>
          <a:p>
            <a:pPr lvl="1"/>
            <a:endParaRPr lang="en-US" sz="2000" dirty="0">
              <a:solidFill>
                <a:srgbClr val="FFFFFF"/>
              </a:solidFill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  <a:cs typeface="Courier New" panose="02070309020205020404" pitchFamily="49" charset="0"/>
              </a:rPr>
              <a:t>Can we guess the layout?</a:t>
            </a:r>
          </a:p>
          <a:p>
            <a:pPr lvl="1"/>
            <a:endParaRPr lang="en-US" sz="2000" dirty="0">
              <a:solidFill>
                <a:srgbClr val="FFFFFF"/>
              </a:solidFill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FFFF"/>
                </a:solidFill>
                <a:cs typeface="Courier New" panose="02070309020205020404" pitchFamily="49" charset="0"/>
              </a:rPr>
              <a:t>Let's take a look...</a:t>
            </a:r>
          </a:p>
          <a:p>
            <a:pPr lvl="1"/>
            <a:endParaRPr lang="en-US" sz="2000" dirty="0">
              <a:solidFill>
                <a:srgbClr val="FFFFFF"/>
              </a:solidFill>
              <a:cs typeface="Courier New" panose="02070309020205020404" pitchFamily="49" charset="0"/>
            </a:endParaRPr>
          </a:p>
        </p:txBody>
      </p:sp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A80E5F8-9929-4982-93DD-AF48BA1B0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80" y="640080"/>
            <a:ext cx="448255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14470"/>
                </a:solidFill>
              </a:rPr>
              <a:t>GUI Demo II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2370" y="2790855"/>
            <a:ext cx="3487201" cy="33117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Consider the GUI application displayed here.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>
                <a:cs typeface="Courier New" panose="02070309020205020404" pitchFamily="49" charset="0"/>
              </a:rPr>
              <a:t>What widgets are there?</a:t>
            </a:r>
          </a:p>
          <a:p>
            <a:pPr lvl="1">
              <a:lnSpc>
                <a:spcPct val="90000"/>
              </a:lnSpc>
            </a:pPr>
            <a:endParaRPr lang="en-US" sz="2200" dirty="0"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cs typeface="Courier New" panose="02070309020205020404" pitchFamily="49" charset="0"/>
              </a:rPr>
              <a:t>Can we guess the layout?</a:t>
            </a:r>
          </a:p>
          <a:p>
            <a:pPr lvl="1">
              <a:lnSpc>
                <a:spcPct val="90000"/>
              </a:lnSpc>
            </a:pPr>
            <a:endParaRPr lang="en-US" sz="2200" dirty="0"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cs typeface="Courier New" panose="02070309020205020404" pitchFamily="49" charset="0"/>
              </a:rPr>
              <a:t>Let's take a look...</a:t>
            </a:r>
          </a:p>
          <a:p>
            <a:pPr lvl="1">
              <a:lnSpc>
                <a:spcPct val="90000"/>
              </a:lnSpc>
            </a:pPr>
            <a:endParaRPr lang="en-US" sz="2200" dirty="0"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DD8F0-E2E8-42ED-BEBC-2F246A17F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" b="-1"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buttons do things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added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 err="1"/>
              <a:t>s</a:t>
            </a:r>
            <a:r>
              <a:rPr lang="en-US" dirty="0"/>
              <a:t> to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 err="1"/>
              <a:t>s</a:t>
            </a:r>
            <a:r>
              <a:rPr lang="en-US" dirty="0"/>
              <a:t>, but those buttons don't do anything</a:t>
            </a:r>
          </a:p>
          <a:p>
            <a:r>
              <a:rPr lang="en-US" dirty="0"/>
              <a:t>When clicked, a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fires an event</a:t>
            </a:r>
          </a:p>
          <a:p>
            <a:r>
              <a:rPr lang="en-US" dirty="0"/>
              <a:t>We need to add an action listener to do something when that event happens</a:t>
            </a:r>
          </a:p>
          <a:p>
            <a:r>
              <a:rPr lang="en-US" dirty="0"/>
              <a:t>A Command Line Interface (CLI) program runs through loops, calls methods, and makes decisions until it runs out of stuff to do</a:t>
            </a:r>
          </a:p>
          <a:p>
            <a:r>
              <a:rPr lang="en-US" dirty="0"/>
              <a:t>GUIs usually </a:t>
            </a:r>
            <a:r>
              <a:rPr lang="en-US"/>
              <a:t>have an </a:t>
            </a:r>
            <a:r>
              <a:rPr lang="en-US" b="1" dirty="0">
                <a:solidFill>
                  <a:srgbClr val="0070C0"/>
                </a:solidFill>
              </a:rPr>
              <a:t>event-based</a:t>
            </a:r>
            <a:r>
              <a:rPr lang="en-US" dirty="0"/>
              <a:t> </a:t>
            </a:r>
            <a:r>
              <a:rPr lang="en-US"/>
              <a:t>programming model, which does not operate in the same way</a:t>
            </a:r>
            <a:endParaRPr lang="en-US" dirty="0"/>
          </a:p>
          <a:p>
            <a:r>
              <a:rPr lang="en-US" dirty="0"/>
              <a:t>They sit there, waiting for events to cause methods to get called</a:t>
            </a:r>
          </a:p>
        </p:txBody>
      </p:sp>
    </p:spTree>
    <p:extLst>
      <p:ext uri="{BB962C8B-B14F-4D97-AF65-F5344CB8AC3E}">
        <p14:creationId xmlns:p14="http://schemas.microsoft.com/office/powerpoint/2010/main" val="29465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What can listen for a 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JButton</a:t>
            </a:r>
            <a:r>
              <a:rPr lang="en-US" dirty="0"/>
              <a:t> to click?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Any object that implements </a:t>
            </a:r>
            <a:r>
              <a:rPr lang="en-US" b="1" dirty="0" err="1">
                <a:solidFill>
                  <a:schemeClr val="accent3"/>
                </a:solidFill>
                <a:latin typeface="Courier"/>
              </a:rPr>
              <a:t>ActionListener</a:t>
            </a:r>
            <a:endParaRPr lang="en-US" b="1" dirty="0">
              <a:solidFill>
                <a:schemeClr val="accent3"/>
              </a:solidFill>
              <a:latin typeface="Courier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solidFill>
                  <a:schemeClr val="accent3"/>
                </a:solidFill>
                <a:latin typeface="Courier"/>
              </a:rPr>
              <a:t>ActionListener</a:t>
            </a:r>
            <a:r>
              <a:rPr lang="en-US" dirty="0"/>
              <a:t> is an interface like any other with a single abstract method in it: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 marL="118872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B0F0"/>
                </a:solidFill>
                <a:latin typeface="Courier"/>
              </a:rPr>
              <a:t>void</a:t>
            </a:r>
            <a:r>
              <a:rPr lang="en-US" b="1" dirty="0">
                <a:latin typeface="Courier"/>
              </a:rPr>
              <a:t> </a:t>
            </a:r>
            <a:r>
              <a:rPr lang="en-US" b="1" dirty="0" err="1">
                <a:latin typeface="Courier"/>
              </a:rPr>
              <a:t>actionPerformed</a:t>
            </a:r>
            <a:r>
              <a:rPr lang="en-US" b="1" dirty="0">
                <a:latin typeface="Courier"/>
              </a:rPr>
              <a:t>(</a:t>
            </a:r>
            <a:r>
              <a:rPr lang="en-US" b="1" dirty="0" err="1">
                <a:solidFill>
                  <a:schemeClr val="accent3"/>
                </a:solidFill>
                <a:latin typeface="Courier"/>
              </a:rPr>
              <a:t>ActionEvent</a:t>
            </a:r>
            <a:r>
              <a:rPr lang="en-US" b="1" dirty="0">
                <a:latin typeface="Courier"/>
              </a:rPr>
              <a:t> e);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b="1" dirty="0">
              <a:latin typeface="Courier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We need to write a class with such a method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We will rarely need to worry about the </a:t>
            </a:r>
            <a:r>
              <a:rPr lang="en-US" b="1" dirty="0" err="1">
                <a:solidFill>
                  <a:schemeClr val="accent3"/>
                </a:solidFill>
                <a:latin typeface="Courier"/>
              </a:rPr>
              <a:t>ActionEvent</a:t>
            </a:r>
            <a:r>
              <a:rPr lang="en-US" dirty="0"/>
              <a:t> object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But it does have a </a:t>
            </a:r>
            <a:r>
              <a:rPr lang="en-US" b="1" dirty="0" err="1">
                <a:latin typeface="Courier"/>
              </a:rPr>
              <a:t>getSource</a:t>
            </a:r>
            <a:r>
              <a:rPr lang="en-US" b="1" dirty="0">
                <a:latin typeface="Courier"/>
              </a:rPr>
              <a:t>()</a:t>
            </a:r>
            <a:r>
              <a:rPr lang="en-US" dirty="0"/>
              <a:t> method that will give us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dirty="0"/>
              <a:t> (often a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) that fired the event</a:t>
            </a:r>
          </a:p>
        </p:txBody>
      </p:sp>
    </p:spTree>
    <p:extLst>
      <p:ext uri="{BB962C8B-B14F-4D97-AF65-F5344CB8AC3E}">
        <p14:creationId xmlns:p14="http://schemas.microsoft.com/office/powerpoint/2010/main" val="15310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inner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27492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Now, we get to something tricky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It's possible to create a class on the fly, right in the middle of other code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Consider the following interface: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We can create, in the middle of other code, a class that implements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NoiseMaker</a:t>
            </a:r>
            <a:r>
              <a:rPr lang="en-US" dirty="0"/>
              <a:t>, like this: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014472"/>
            <a:ext cx="10972800" cy="10728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interface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String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632960"/>
            <a:ext cx="109728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maker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Yowza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};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inner classes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23944"/>
            <a:ext cx="10972800" cy="220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What's going on here??</a:t>
            </a:r>
          </a:p>
          <a:p>
            <a:r>
              <a:rPr lang="en-US" dirty="0"/>
              <a:t>Aren't we instantiating an interface, which is impossible?</a:t>
            </a:r>
          </a:p>
          <a:p>
            <a:r>
              <a:rPr lang="en-US" dirty="0"/>
              <a:t>No, this makes a </a:t>
            </a:r>
            <a:r>
              <a:rPr lang="en-US" b="1" dirty="0">
                <a:solidFill>
                  <a:srgbClr val="00B0F0"/>
                </a:solidFill>
              </a:rPr>
              <a:t>new</a:t>
            </a:r>
            <a:r>
              <a:rPr lang="en-US" b="1" dirty="0"/>
              <a:t>, </a:t>
            </a:r>
            <a:r>
              <a:rPr lang="en-US" b="1" dirty="0">
                <a:solidFill>
                  <a:srgbClr val="92D050"/>
                </a:solidFill>
              </a:rPr>
              <a:t>unnamed</a:t>
            </a:r>
            <a:r>
              <a:rPr lang="en-US" dirty="0"/>
              <a:t> class that implements an interface or extends a parent class, on the fly, at the same moment </a:t>
            </a:r>
            <a:r>
              <a:rPr lang="en-US"/>
              <a:t>you're allocating an instance of </a:t>
            </a:r>
            <a:r>
              <a:rPr lang="en-US" dirty="0"/>
              <a:t>it</a:t>
            </a:r>
          </a:p>
          <a:p>
            <a:r>
              <a:rPr lang="en-US" b="1" spc="600" dirty="0">
                <a:solidFill>
                  <a:srgbClr val="7030A0"/>
                </a:solidFill>
              </a:rPr>
              <a:t>Weird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017776"/>
            <a:ext cx="10972800" cy="190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"Minding my business..."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// normal code</a:t>
            </a:r>
          </a:p>
          <a:p>
            <a:pPr marL="118872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maker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	    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// create a class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Yowza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};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1326</Words>
  <Application>Microsoft Office PowerPoint</Application>
  <PresentationFormat>Widescreen</PresentationFormat>
  <Paragraphs>180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Courier</vt:lpstr>
      <vt:lpstr>Courier New</vt:lpstr>
      <vt:lpstr>Georgia Pro Cond Light</vt:lpstr>
      <vt:lpstr>Speak Pro</vt:lpstr>
      <vt:lpstr>RetrospectVTI</vt:lpstr>
      <vt:lpstr>COMP 2000 Object-Oriented Design</vt:lpstr>
      <vt:lpstr>ALERTS</vt:lpstr>
      <vt:lpstr>Complicated layouts</vt:lpstr>
      <vt:lpstr>GUI Demo I</vt:lpstr>
      <vt:lpstr>GUI Demo II</vt:lpstr>
      <vt:lpstr>Making buttons do things</vt:lpstr>
      <vt:lpstr>ActionListener interface</vt:lpstr>
      <vt:lpstr>Anonymous inner classes</vt:lpstr>
      <vt:lpstr>Anonymous inner classes continued</vt:lpstr>
      <vt:lpstr>Adding an action listener</vt:lpstr>
      <vt:lpstr>Things you might do in an action listener</vt:lpstr>
      <vt:lpstr>Java 8 style</vt:lpstr>
      <vt:lpstr>More on Java 8 style</vt:lpstr>
      <vt:lpstr>Weird rules</vt:lpstr>
      <vt:lpstr>Menus</vt:lpstr>
      <vt:lpstr>JMenu</vt:lpstr>
      <vt:lpstr>JMenuItem</vt:lpstr>
      <vt:lpstr>JMenuBar</vt:lpstr>
      <vt:lpstr>Extras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47</cp:revision>
  <dcterms:created xsi:type="dcterms:W3CDTF">2021-02-01T03:59:21Z</dcterms:created>
  <dcterms:modified xsi:type="dcterms:W3CDTF">2024-02-25T02:46:08Z</dcterms:modified>
</cp:coreProperties>
</file>