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1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66" r:id="rId3"/>
    <p:sldId id="332" r:id="rId4"/>
    <p:sldId id="475" r:id="rId5"/>
    <p:sldId id="476" r:id="rId6"/>
    <p:sldId id="495" r:id="rId7"/>
    <p:sldId id="477" r:id="rId8"/>
    <p:sldId id="478" r:id="rId9"/>
    <p:sldId id="496" r:id="rId10"/>
    <p:sldId id="480" r:id="rId11"/>
    <p:sldId id="481" r:id="rId12"/>
    <p:sldId id="482" r:id="rId13"/>
    <p:sldId id="483" r:id="rId14"/>
    <p:sldId id="488" r:id="rId15"/>
    <p:sldId id="484" r:id="rId16"/>
    <p:sldId id="485" r:id="rId17"/>
    <p:sldId id="486" r:id="rId18"/>
    <p:sldId id="438" r:id="rId19"/>
    <p:sldId id="465" r:id="rId20"/>
    <p:sldId id="490" r:id="rId21"/>
    <p:sldId id="491" r:id="rId22"/>
    <p:sldId id="492" r:id="rId23"/>
    <p:sldId id="497" r:id="rId24"/>
    <p:sldId id="347" r:id="rId25"/>
  </p:sldIdLst>
  <p:sldSz cx="12192000" cy="6858000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99CCFF"/>
    <a:srgbClr val="9999FF"/>
    <a:srgbClr val="6699FF"/>
    <a:srgbClr val="CCCCFF"/>
    <a:srgbClr val="0080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1" autoAdjust="0"/>
    <p:restoredTop sz="94660"/>
  </p:normalViewPr>
  <p:slideViewPr>
    <p:cSldViewPr>
      <p:cViewPr>
        <p:scale>
          <a:sx n="125" d="100"/>
          <a:sy n="125" d="100"/>
        </p:scale>
        <p:origin x="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0CDE075-974F-410F-890C-DA709DFF94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5C33582-779D-41C8-B061-AE8F7475C2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8E6D411-BF4C-40F1-AF8A-EF3556D684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F80A533E-8837-4571-86CC-719D892C66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EEAFB90C-22EC-4952-B575-1AB8F52C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098">
            <a:extLst>
              <a:ext uri="{FF2B5EF4-FFF2-40B4-BE49-F238E27FC236}">
                <a16:creationId xmlns:a16="http://schemas.microsoft.com/office/drawing/2014/main" id="{D0C5AFED-0F2C-4AF7-BFB0-14B155D10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3" name="Rectangle 4099">
            <a:extLst>
              <a:ext uri="{FF2B5EF4-FFF2-40B4-BE49-F238E27FC236}">
                <a16:creationId xmlns:a16="http://schemas.microsoft.com/office/drawing/2014/main" id="{BBE86608-3E06-45AF-A12D-D9ACBFF96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164" name="Rectangle 4100">
            <a:extLst>
              <a:ext uri="{FF2B5EF4-FFF2-40B4-BE49-F238E27FC236}">
                <a16:creationId xmlns:a16="http://schemas.microsoft.com/office/drawing/2014/main" id="{9CD021B6-CA58-4264-BCB0-139C5639BD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762000"/>
            <a:ext cx="677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4101">
            <a:extLst>
              <a:ext uri="{FF2B5EF4-FFF2-40B4-BE49-F238E27FC236}">
                <a16:creationId xmlns:a16="http://schemas.microsoft.com/office/drawing/2014/main" id="{1FE8A08D-21CB-455D-951B-066EDF71DA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6" name="Rectangle 4102">
            <a:extLst>
              <a:ext uri="{FF2B5EF4-FFF2-40B4-BE49-F238E27FC236}">
                <a16:creationId xmlns:a16="http://schemas.microsoft.com/office/drawing/2014/main" id="{7E75FF6B-C026-4017-A315-7DE6D348BF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7" name="Rectangle 4103">
            <a:extLst>
              <a:ext uri="{FF2B5EF4-FFF2-40B4-BE49-F238E27FC236}">
                <a16:creationId xmlns:a16="http://schemas.microsoft.com/office/drawing/2014/main" id="{8DC62240-FBEE-4430-8307-7529D0AD0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E06951-478F-4774-B78B-A92309238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2ED59-7496-4E0E-A218-8EFCDC52B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9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5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9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80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9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4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0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5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9" y="3043056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6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5" y="6446526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4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2" y="6446844"/>
            <a:ext cx="6818263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0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4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5" y="6446844"/>
            <a:ext cx="2584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2" y="6446844"/>
            <a:ext cx="681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1" y="6446844"/>
            <a:ext cx="780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5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7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5"/>
            <a:ext cx="10058400" cy="3145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 button you can click on is provided by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class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is usually created with text or an image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Just </a:t>
            </a:r>
            <a:r>
              <a:rPr lang="en-US" sz="2400" dirty="0"/>
              <a:t>creating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doesn't do anything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have to add it to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(or other container) to see it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Right now, we're just creating the buttons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Next week, </a:t>
            </a:r>
            <a:r>
              <a:rPr lang="en-US" sz="2400" dirty="0"/>
              <a:t>we'll learn how to add actions to them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5181600"/>
            <a:ext cx="8229601" cy="40596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lnSpcReduction="1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166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dirty="0"/>
              <a:t> to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6"/>
            <a:ext cx="5913120" cy="1926155"/>
          </a:xfrm>
        </p:spPr>
        <p:txBody>
          <a:bodyPr>
            <a:noAutofit/>
          </a:bodyPr>
          <a:lstStyle/>
          <a:p>
            <a:r>
              <a:rPr lang="en-US" sz="2000" dirty="0"/>
              <a:t>Once you've created a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000" dirty="0"/>
              <a:t>, you can add it to a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000" dirty="0"/>
              <a:t> by calling the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method on the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  <a:p>
            <a:r>
              <a:rPr lang="en-US" sz="2000" dirty="0"/>
              <a:t>All GUI containers have an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method that allows us to add a widget to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4286250"/>
            <a:ext cx="8229601" cy="14859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700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JFrame frame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JFrame(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button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(button);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429" y="685800"/>
            <a:ext cx="4308859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different parts of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7399"/>
            <a:ext cx="6065520" cy="3743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By default, a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000" dirty="0"/>
              <a:t> uses a layout manager called the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2000" dirty="0"/>
              <a:t> that has </a:t>
            </a:r>
            <a:r>
              <a:rPr lang="en-US" sz="2000"/>
              <a:t>five regions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Calling the simplest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method adds a widget to the center, which stretches to take up all available space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You can specify that you're adding to:</a:t>
            </a:r>
          </a:p>
          <a:p>
            <a:pPr lvl="1"/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.CENTER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.NORTH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.SOUTH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.EAST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.WEST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0" y="4028812"/>
            <a:ext cx="5086351" cy="177164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550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centerButton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"Push me!"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centerButton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northButton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"Cold"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northButton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southButton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"Hot"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southButton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eastButton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"Sunrise"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eastButton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BorderLayout.EAST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westButton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"Sunset"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westButton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BorderLayout.WEST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06024"/>
            <a:ext cx="4084319" cy="33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an icon on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4"/>
            <a:ext cx="10058400" cy="2669106"/>
          </a:xfrm>
        </p:spPr>
        <p:txBody>
          <a:bodyPr>
            <a:normAutofit/>
          </a:bodyPr>
          <a:lstStyle/>
          <a:p>
            <a:r>
              <a:rPr lang="en-US" sz="2400" dirty="0"/>
              <a:t>You can also make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with an image instead of text</a:t>
            </a:r>
          </a:p>
          <a:p>
            <a:r>
              <a:rPr lang="en-US" sz="2400" dirty="0"/>
              <a:t>To do so, you create an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ImageIcon</a:t>
            </a:r>
            <a:r>
              <a:rPr lang="en-US" sz="2400" dirty="0"/>
              <a:t> and pass that to the constructor of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You'll need the path to an image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1" y="4857750"/>
            <a:ext cx="8229601" cy="8001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puppyButton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"puppy.jpg"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puppyButton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</p:spTree>
    <p:extLst>
      <p:ext uri="{BB962C8B-B14F-4D97-AF65-F5344CB8AC3E}">
        <p14:creationId xmlns:p14="http://schemas.microsoft.com/office/powerpoint/2010/main" val="533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4"/>
            <a:ext cx="8793480" cy="2383356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2400" dirty="0"/>
              <a:t> is like a button you can't click</a:t>
            </a:r>
          </a:p>
          <a:p>
            <a:r>
              <a:rPr lang="en-US" sz="2400" dirty="0"/>
              <a:t>Its constructors work just like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JButton</a:t>
            </a:r>
            <a:r>
              <a:rPr lang="en-US" sz="2400" dirty="0"/>
              <a:t> ones</a:t>
            </a:r>
          </a:p>
          <a:p>
            <a:r>
              <a:rPr lang="en-US" sz="2400" dirty="0"/>
              <a:t>It allows you to display text or an image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495800"/>
            <a:ext cx="8382000" cy="13335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"Spot"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puppyLabel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ImageIcon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"puppy.jpg"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nameLabel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puppyLabel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);	</a:t>
            </a:r>
          </a:p>
        </p:txBody>
      </p:sp>
    </p:spTree>
    <p:extLst>
      <p:ext uri="{BB962C8B-B14F-4D97-AF65-F5344CB8AC3E}">
        <p14:creationId xmlns:p14="http://schemas.microsoft.com/office/powerpoint/2010/main" val="3710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5"/>
            <a:ext cx="6446520" cy="2688155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dirty="0"/>
              <a:t> allows a user to enter a (short) amount of text</a:t>
            </a:r>
          </a:p>
          <a:p>
            <a:r>
              <a:rPr lang="en-US" sz="2400" dirty="0"/>
              <a:t>Usually, you'll need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2400" dirty="0"/>
              <a:t> to tell the person what they should enter</a:t>
            </a:r>
          </a:p>
          <a:p>
            <a:r>
              <a:rPr lang="en-US" sz="2400" dirty="0"/>
              <a:t>The example is ugly because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JLabel</a:t>
            </a:r>
            <a:r>
              <a:rPr lang="en-US" sz="2400" dirty="0"/>
              <a:t> and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dirty="0"/>
              <a:t> don't fill the 500 x 400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4953000"/>
            <a:ext cx="8229601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700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the magic words:"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JTextField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messageLabel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magicField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BorderLayout.SOUTH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762000"/>
            <a:ext cx="4311117" cy="3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5"/>
            <a:ext cx="5913121" cy="2611955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JTextField</a:t>
            </a:r>
            <a:r>
              <a:rPr lang="en-US" sz="2400" dirty="0"/>
              <a:t> is for entering small pieces of information</a:t>
            </a:r>
          </a:p>
          <a:p>
            <a:pPr lvl="1"/>
            <a:r>
              <a:rPr lang="en-US" sz="2000" dirty="0"/>
              <a:t>Name</a:t>
            </a:r>
          </a:p>
          <a:p>
            <a:pPr lvl="1"/>
            <a:r>
              <a:rPr lang="en-US" sz="2000" dirty="0"/>
              <a:t>Address</a:t>
            </a:r>
          </a:p>
          <a:p>
            <a:pPr lvl="1"/>
            <a:r>
              <a:rPr lang="en-US" sz="2000" dirty="0"/>
              <a:t>Telephone number</a:t>
            </a:r>
          </a:p>
          <a:p>
            <a:r>
              <a:rPr lang="en-US" sz="2400" dirty="0"/>
              <a:t>For larger texts, we can use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JTextArea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4800600"/>
            <a:ext cx="8229601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775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"Write a story:"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JTextArea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storyLabel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BorderLayout.NORTH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storyArea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BorderLayout.CENTER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70" y="1219201"/>
            <a:ext cx="3906462" cy="31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managers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108204"/>
            <a:ext cx="10058400" cy="4216396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When you add a widget to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(or to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400" dirty="0"/>
              <a:t>), its layout manager determines how it will be arranged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There are lots of layout managers, but it's worth mentioning four:</a:t>
            </a:r>
          </a:p>
          <a:p>
            <a:pPr marL="457200" lvl="1" indent="-3063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063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063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063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endParaRPr lang="en-US" sz="20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Note that we won't talk about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r>
              <a:rPr lang="en-US" sz="2000" dirty="0"/>
              <a:t>, but you should look it up if you get serious about Swing GUIs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BoxLayout</a:t>
            </a:r>
            <a:r>
              <a:rPr lang="en-US" sz="2000" dirty="0"/>
              <a:t> makes it easy to arrange widgets in a horizontal or vertical line, with different amount of spacing between widgets</a:t>
            </a:r>
          </a:p>
        </p:txBody>
      </p:sp>
    </p:spTree>
    <p:extLst>
      <p:ext uri="{BB962C8B-B14F-4D97-AF65-F5344CB8AC3E}">
        <p14:creationId xmlns:p14="http://schemas.microsoft.com/office/powerpoint/2010/main" val="3158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4"/>
            <a:ext cx="7360920" cy="4059756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800" dirty="0"/>
              <a:t> is the default layout for 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When you add widgets, you can specify the location as one of five regions: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.NORTH</a:t>
            </a:r>
            <a:r>
              <a:rPr lang="en-US" sz="1600" dirty="0"/>
              <a:t> stretches the width of the container on the top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.SOUTH</a:t>
            </a:r>
            <a:r>
              <a:rPr lang="en-US" sz="1600" dirty="0"/>
              <a:t> stretches the width of the container on the bottom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.EAST</a:t>
            </a:r>
            <a:r>
              <a:rPr lang="en-US" sz="1600" dirty="0"/>
              <a:t> sits on the right of the container, stretching to fill all the space between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sz="1600" dirty="0"/>
              <a:t> and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.WEST</a:t>
            </a:r>
            <a:r>
              <a:rPr lang="en-US" sz="1600" dirty="0"/>
              <a:t> sits on the left of the container, stretching to fill all the space between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NORTH</a:t>
            </a:r>
            <a:r>
              <a:rPr lang="en-US" sz="1600" dirty="0"/>
              <a:t> and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SOUTH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.CENTER</a:t>
            </a:r>
            <a:r>
              <a:rPr lang="en-US" sz="1600" dirty="0"/>
              <a:t> sits in the middle of the container and stretches to fill all available space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If you don't specify a location, it adds to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If you add more than one widget to a region, the new one </a:t>
            </a:r>
            <a:r>
              <a:rPr lang="en-US" sz="1800" b="1" dirty="0"/>
              <a:t>replaces</a:t>
            </a:r>
            <a:r>
              <a:rPr lang="en-US" sz="1800" dirty="0"/>
              <a:t> the old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Unused regions disappear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223" y="213364"/>
            <a:ext cx="3599660" cy="29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5"/>
            <a:ext cx="5970270" cy="2326206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sz="2400" dirty="0"/>
              <a:t> allows you to create a grid with a specific number of rows and columns</a:t>
            </a:r>
          </a:p>
          <a:p>
            <a:r>
              <a:rPr lang="en-US" sz="2400" dirty="0"/>
              <a:t>All the cells in the grid are the same size</a:t>
            </a:r>
          </a:p>
          <a:p>
            <a:r>
              <a:rPr lang="en-US" sz="2400" dirty="0"/>
              <a:t>As you add widgets, they fill each 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8" y="1143000"/>
            <a:ext cx="4240444" cy="34290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1" y="4876800"/>
            <a:ext cx="8229601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700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GridLayout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(4, 5));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row = 0; row &lt; 4; ++row)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column = 0; column &lt; 5; ++column)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+ (row * 5 + column + 1)));</a:t>
            </a:r>
          </a:p>
        </p:txBody>
      </p:sp>
    </p:spTree>
    <p:extLst>
      <p:ext uri="{BB962C8B-B14F-4D97-AF65-F5344CB8AC3E}">
        <p14:creationId xmlns:p14="http://schemas.microsoft.com/office/powerpoint/2010/main" val="1193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lvl="1" indent="-311150"/>
            <a:r>
              <a:rPr lang="en-US" sz="2400"/>
              <a:t>Read chapters 7 and 15 in </a:t>
            </a:r>
            <a:r>
              <a:rPr lang="en-US" sz="2400" b="1" i="1">
                <a:solidFill>
                  <a:schemeClr val="tx2">
                    <a:lumMod val="75000"/>
                    <a:lumOff val="25000"/>
                  </a:schemeClr>
                </a:solidFill>
              </a:rPr>
              <a:t>Start Concurrent</a:t>
            </a:r>
            <a:endParaRPr lang="en-US" sz="2400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61963" lvl="1" indent="-311150"/>
            <a:r>
              <a:rPr lang="en-US" sz="2400"/>
              <a:t>Lab </a:t>
            </a:r>
            <a:r>
              <a:rPr lang="en-US" sz="2400" dirty="0"/>
              <a:t>8</a:t>
            </a:r>
            <a:r>
              <a:rPr lang="en-US" sz="2400"/>
              <a:t>: Due Friday 3/22 before 11:59 pm</a:t>
            </a:r>
          </a:p>
          <a:p>
            <a:pPr marL="599123" lvl="2" indent="-311150"/>
            <a:r>
              <a:rPr lang="en-US" sz="2100" b="1">
                <a:solidFill>
                  <a:srgbClr val="FF0000"/>
                </a:solidFill>
              </a:rPr>
              <a:t>CAUTION</a:t>
            </a:r>
            <a:r>
              <a:rPr lang="en-US" sz="2100"/>
              <a:t>: Do not assume that this means you have a lot of time!</a:t>
            </a:r>
          </a:p>
          <a:p>
            <a:pPr marL="461963" lvl="1" indent="-311150"/>
            <a:endParaRPr lang="en-US" sz="2400"/>
          </a:p>
          <a:p>
            <a:pPr marL="461963" lvl="1" indent="-311150"/>
            <a:r>
              <a:rPr lang="en-US" sz="2400"/>
              <a:t>Midterm Exam</a:t>
            </a:r>
          </a:p>
          <a:p>
            <a:pPr marL="599123" lvl="2" indent="-311150"/>
            <a:r>
              <a:rPr lang="en-US" sz="2100">
                <a:solidFill>
                  <a:srgbClr val="FF0000"/>
                </a:solidFill>
              </a:rPr>
              <a:t>Mean = 54.8		Median = 55</a:t>
            </a:r>
          </a:p>
          <a:p>
            <a:pPr marL="599123" lvl="2" indent="-311150">
              <a:tabLst>
                <a:tab pos="2225675" algn="l"/>
              </a:tabLst>
            </a:pPr>
            <a:r>
              <a:rPr lang="en-US" sz="2100">
                <a:solidFill>
                  <a:srgbClr val="FF0000"/>
                </a:solidFill>
                <a:latin typeface="Corbel" panose="020B0503020204020204" pitchFamily="34" charset="0"/>
              </a:rPr>
              <a:t>≥</a:t>
            </a:r>
            <a:r>
              <a:rPr lang="en-US" sz="2100">
                <a:solidFill>
                  <a:srgbClr val="FF0000"/>
                </a:solidFill>
              </a:rPr>
              <a:t>70 = 6	50-69 = 11	&lt;50 = 10</a:t>
            </a:r>
          </a:p>
          <a:p>
            <a:pPr marL="599123" lvl="2" indent="-311150"/>
            <a:r>
              <a:rPr lang="en-US" sz="2100"/>
              <a:t>Let's look it over...</a:t>
            </a:r>
          </a:p>
          <a:p>
            <a:pPr marL="461963" lvl="1" indent="-31115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4"/>
            <a:ext cx="5684520" cy="38311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n-US" sz="2400" dirty="0"/>
              <a:t> is the default layout manager for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Widgets are arranged in centered rows in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you keep adding widgets to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FlowLayout</a:t>
            </a:r>
            <a:r>
              <a:rPr lang="en-US" sz="2400" dirty="0"/>
              <a:t>, they'll fill the current row until there's no more room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Then, they'll flow onto the next row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It's ugly but easy to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1" y="499486"/>
            <a:ext cx="4541520" cy="36724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18904" y="4247475"/>
            <a:ext cx="4587296" cy="20009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 fontScale="62500" lnSpcReduction="20000"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frame.setLayout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FlowLayout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"Flow"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"Your"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"Boat"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"Gently"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"Down"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"The"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frame.add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"Stream"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965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4"/>
            <a:ext cx="10180320" cy="3760891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800" dirty="0"/>
              <a:t>A </a:t>
            </a:r>
            <a:r>
              <a:rPr lang="en-US" sz="2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800" dirty="0"/>
              <a:t> is an invisible container that:</a:t>
            </a:r>
          </a:p>
          <a:p>
            <a:pPr marL="457200" lvl="1" indent="-306388">
              <a:buFont typeface="Wingdings" panose="05000000000000000000" pitchFamily="2" charset="2"/>
              <a:buChar char="§"/>
            </a:pPr>
            <a:r>
              <a:rPr lang="en-US" sz="2400" dirty="0"/>
              <a:t>Acts like a widget in that you can add it to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(or another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400" dirty="0"/>
              <a:t>)</a:t>
            </a:r>
          </a:p>
          <a:p>
            <a:pPr marL="457200" lvl="1" indent="-306388">
              <a:buFont typeface="Wingdings" panose="05000000000000000000" pitchFamily="2" charset="2"/>
              <a:buChar char="§"/>
            </a:pPr>
            <a:r>
              <a:rPr lang="en-US" sz="2400" dirty="0"/>
              <a:t>Can hold other widgets</a:t>
            </a:r>
          </a:p>
          <a:p>
            <a:pPr marL="457200" lvl="1" indent="-306388">
              <a:buFont typeface="Wingdings" panose="05000000000000000000" pitchFamily="2" charset="2"/>
              <a:buChar char="§"/>
            </a:pPr>
            <a:r>
              <a:rPr lang="en-US" sz="2400" dirty="0"/>
              <a:t>Can have its layout customized with a </a:t>
            </a:r>
            <a:r>
              <a:rPr lang="en-US" sz="2400"/>
              <a:t>layout manager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55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4"/>
            <a:ext cx="4160520" cy="4216396"/>
          </a:xfrm>
        </p:spPr>
        <p:txBody>
          <a:bodyPr>
            <a:normAutofit lnSpcReduction="10000"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/>
              <a:t>What </a:t>
            </a:r>
            <a:r>
              <a:rPr lang="en-US" sz="2400" dirty="0"/>
              <a:t>if you have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BorderLayout</a:t>
            </a:r>
            <a:r>
              <a:rPr lang="en-US" sz="2400" dirty="0"/>
              <a:t> and you want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EAST</a:t>
            </a:r>
            <a:r>
              <a:rPr lang="en-US" sz="2400" dirty="0"/>
              <a:t> region to contain widgets arranged with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sz="2400" dirty="0"/>
              <a:t>?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Easy: you create a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r>
              <a:rPr lang="en-US" sz="2400" dirty="0"/>
              <a:t>, set its layout manager to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GridLayout</a:t>
            </a:r>
            <a:r>
              <a:rPr lang="en-US" sz="2400" dirty="0"/>
              <a:t>, add it to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EAST</a:t>
            </a:r>
            <a:r>
              <a:rPr lang="en-US" sz="2400" dirty="0"/>
              <a:t> region, then add widgets to the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JPanel</a:t>
            </a:r>
            <a:endParaRPr lang="en-US" sz="2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E95D7E-265F-D895-D5B5-9C712176F558}"/>
              </a:ext>
            </a:extLst>
          </p:cNvPr>
          <p:cNvSpPr txBox="1">
            <a:spLocks/>
          </p:cNvSpPr>
          <p:nvPr/>
        </p:nvSpPr>
        <p:spPr>
          <a:xfrm>
            <a:off x="5562600" y="4038600"/>
            <a:ext cx="6248400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JFrame frame = </a:t>
            </a:r>
            <a:r>
              <a:rPr lang="en-US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 JFrame(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JPanel pane = new JPanel();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pane.setLayout(</a:t>
            </a:r>
            <a:r>
              <a:rPr lang="en-US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 GridLayout(2,2));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pane.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"UpLeft"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));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pane.add(</a:t>
            </a:r>
            <a:r>
              <a:rPr lang="en-US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 JButton(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"UpRight"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pane.add(</a:t>
            </a:r>
            <a:r>
              <a:rPr lang="en-US" sz="1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 JButton(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"DownLeft"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pane.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err="1">
                <a:latin typeface="Courier New" pitchFamily="49" charset="0"/>
                <a:cs typeface="Courier New" pitchFamily="49" charset="0"/>
              </a:rPr>
              <a:t>JButton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"DownRight"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frame.add(pane, BorderLayout.EAST);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JButton button = new JButton("Push me!");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400" b="1">
                <a:latin typeface="Courier New" pitchFamily="49" charset="0"/>
                <a:cs typeface="Courier New" pitchFamily="49" charset="0"/>
              </a:rPr>
              <a:t>frame.add(button, BorderLayout.CENTER);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04BA6-96B8-159F-9F52-DC029C6F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438400"/>
            <a:ext cx="29241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DC14-3CE7-4841-ACB5-C6B9D51D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F93E-E2BE-43A1-BF41-19D18DECB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GUI</a:t>
            </a:r>
          </a:p>
          <a:p>
            <a:pPr lvl="1"/>
            <a:r>
              <a:rPr lang="en-US" sz="2250" dirty="0"/>
              <a:t>Complex Layouts</a:t>
            </a:r>
          </a:p>
          <a:p>
            <a:pPr lvl="1"/>
            <a:r>
              <a:rPr lang="en-US" sz="2250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419115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JOptionPane</a:t>
            </a:r>
            <a:r>
              <a:rPr lang="en-US" sz="2400" dirty="0"/>
              <a:t> was fine for creating a limited range of dialogs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If we want to make a whole window, we use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Java uses the term frame instead of window, possibly because of concerns about lawsuits from Microsoft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But when you hear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, think "main window"</a:t>
            </a:r>
          </a:p>
        </p:txBody>
      </p:sp>
    </p:spTree>
    <p:extLst>
      <p:ext uri="{BB962C8B-B14F-4D97-AF65-F5344CB8AC3E}">
        <p14:creationId xmlns:p14="http://schemas.microsoft.com/office/powerpoint/2010/main" val="1808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or extending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When designing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, there are two meaningful options:</a:t>
            </a:r>
          </a:p>
          <a:p>
            <a:pPr marL="457200" lvl="1" indent="-306388">
              <a:buFont typeface="Wingdings" panose="05000000000000000000" pitchFamily="2" charset="2"/>
              <a:buChar char="§"/>
            </a:pPr>
            <a:r>
              <a:rPr lang="en-US" sz="2000" dirty="0"/>
              <a:t>Creating a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000" dirty="0"/>
              <a:t> object and adding stuff to it inside of some other class</a:t>
            </a:r>
          </a:p>
          <a:p>
            <a:pPr marL="457200" lvl="1" indent="-306388">
              <a:buFont typeface="Wingdings" panose="05000000000000000000" pitchFamily="2" charset="2"/>
              <a:buChar char="§"/>
            </a:pPr>
            <a:r>
              <a:rPr lang="en-US" sz="2000" dirty="0"/>
              <a:t>Extending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000" dirty="0"/>
              <a:t> with your own class, making your class a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000" dirty="0"/>
              <a:t> plus more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It doesn't really matter which one you pick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2400" dirty="0"/>
              <a:t>To keep things simple, we'll create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object instead of extending the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class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6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8645"/>
            <a:ext cx="5284470" cy="2497657"/>
          </a:xfrm>
        </p:spPr>
        <p:txBody>
          <a:bodyPr>
            <a:normAutofit/>
          </a:bodyPr>
          <a:lstStyle/>
          <a:p>
            <a:r>
              <a:rPr lang="en-US" sz="2400" dirty="0"/>
              <a:t>To create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, we will usually call its constructor that takes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, giving it a title</a:t>
            </a:r>
          </a:p>
          <a:p>
            <a:r>
              <a:rPr lang="en-US" sz="2400" dirty="0"/>
              <a:t>Then, we have to make it visible so that we can see it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07355" y="4686301"/>
            <a:ext cx="8229601" cy="9715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rm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JFrame frame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JFrame(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57200"/>
            <a:ext cx="4907280" cy="39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6245"/>
            <a:ext cx="10058400" cy="3316805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code from the previous slide will make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and make it visible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However, it will probably be so small that you won't even notice it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To deal with this problem, you should set its size, ideally before you make it visible</a:t>
            </a:r>
          </a:p>
          <a:p>
            <a:pPr marL="457200" lvl="1" indent="-30638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Its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setSize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/>
              <a:t> method takes two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/>
              <a:t> values: width and height in pixels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Eventually, once we add widgets to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, we can simply call its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method, which will make it take up the amount of space it needs to fit everything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5353050"/>
            <a:ext cx="8229601" cy="9715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JFrame frame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JFrame(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69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5000"/>
            <a:ext cx="10058400" cy="4212154"/>
          </a:xfrm>
        </p:spPr>
        <p:txBody>
          <a:bodyPr>
            <a:noAutofit/>
          </a:bodyPr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Next, you'll notice that closing the window doesn't end the program</a:t>
            </a:r>
          </a:p>
          <a:p>
            <a:pPr marL="457200" lvl="1" indent="-3063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The little red square on </a:t>
            </a:r>
            <a:r>
              <a:rPr lang="en-US" sz="2000"/>
              <a:t>the IntelliJ </a:t>
            </a:r>
            <a:r>
              <a:rPr lang="en-US" sz="2000" dirty="0"/>
              <a:t>Console is still clickable, meaning that the program is running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By default, closing the window by clicking its X only hides the window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By calling the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setDefaultCloseOperation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, we can make it so that the </a:t>
            </a:r>
            <a:r>
              <a:rPr lang="en-US" sz="2400"/>
              <a:t>default operation </a:t>
            </a:r>
            <a:r>
              <a:rPr lang="en-US" sz="2400" dirty="0"/>
              <a:t>is dispose (getting rid of the window)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Many books suggest passing in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.EXIT_ON_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2400"/>
              <a:t>,</a:t>
            </a:r>
            <a:br>
              <a:rPr lang="en-US" sz="2400"/>
            </a:br>
            <a:r>
              <a:rPr lang="en-US" sz="2400"/>
              <a:t>but </a:t>
            </a:r>
            <a:r>
              <a:rPr lang="en-US" sz="2400" dirty="0"/>
              <a:t>you </a:t>
            </a:r>
            <a:r>
              <a:rPr lang="en-US" sz="2400" b="1" dirty="0"/>
              <a:t>should not!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Doing so will kill the rest of your program like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1" y="4114800"/>
            <a:ext cx="8229601" cy="10858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41148" tIns="68580" rtlCol="0" anchor="ctr">
            <a:noAutofit/>
          </a:bodyPr>
          <a:lstStyle/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JFrame frame =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JFrame(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 Window"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frame.setSize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(500, 400);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frame.setDefaultCloseOperation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JFrame.DISPOSE_ON_CLOSE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9184" indent="-240030">
              <a:buClr>
                <a:schemeClr val="accent1"/>
              </a:buClr>
              <a:buSzPct val="80000"/>
              <a:defRPr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frame.setVisible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803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use a </a:t>
            </a:r>
            <a:r>
              <a:rPr lang="en-US" sz="2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800" dirty="0"/>
              <a:t> you must:</a:t>
            </a:r>
          </a:p>
          <a:p>
            <a:pPr lvl="1"/>
            <a:r>
              <a:rPr lang="en-US" sz="2400" dirty="0"/>
              <a:t>Create a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2400" dirty="0"/>
              <a:t> object</a:t>
            </a:r>
          </a:p>
          <a:p>
            <a:pPr lvl="1"/>
            <a:r>
              <a:rPr lang="en-US" sz="2400" dirty="0"/>
              <a:t>Set </a:t>
            </a:r>
            <a:r>
              <a:rPr lang="en-US" sz="2400"/>
              <a:t>its size</a:t>
            </a:r>
          </a:p>
          <a:p>
            <a:pPr lvl="2"/>
            <a:r>
              <a:rPr lang="en-US" sz="2100"/>
              <a:t>either </a:t>
            </a:r>
            <a:r>
              <a:rPr lang="en-US" sz="2100" dirty="0"/>
              <a:t>directly or by putting widgets on it and then calling </a:t>
            </a:r>
            <a:r>
              <a:rPr lang="en-US" sz="21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</a:t>
            </a:r>
            <a:r>
              <a:rPr lang="en-US" sz="2100" b="1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100" dirty="0"/>
          </a:p>
          <a:p>
            <a:pPr lvl="1"/>
            <a:r>
              <a:rPr lang="en-US" sz="2400" dirty="0"/>
              <a:t>Set its default close operation to dispose</a:t>
            </a:r>
          </a:p>
          <a:p>
            <a:pPr lvl="1"/>
            <a:r>
              <a:rPr lang="en-US" sz="2400" dirty="0"/>
              <a:t>Make it visible</a:t>
            </a:r>
          </a:p>
          <a:p>
            <a:r>
              <a:rPr lang="en-US" sz="2800" dirty="0"/>
              <a:t>Now that we've got a window, we can put widgets on it!</a:t>
            </a:r>
          </a:p>
        </p:txBody>
      </p:sp>
    </p:spTree>
    <p:extLst>
      <p:ext uri="{BB962C8B-B14F-4D97-AF65-F5344CB8AC3E}">
        <p14:creationId xmlns:p14="http://schemas.microsoft.com/office/powerpoint/2010/main" val="6210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Widget</a:t>
            </a:r>
            <a:r>
              <a:rPr lang="en-US" sz="2400" dirty="0"/>
              <a:t> is a generic term for a wide range of GUI controls</a:t>
            </a:r>
          </a:p>
          <a:p>
            <a:pPr lvl="1"/>
            <a:r>
              <a:rPr lang="en-US" sz="2200" dirty="0"/>
              <a:t>Buttons</a:t>
            </a:r>
          </a:p>
          <a:p>
            <a:pPr lvl="1"/>
            <a:r>
              <a:rPr lang="en-US" sz="2200" dirty="0"/>
              <a:t>Labels (allowing us to put text or images on a GUI)</a:t>
            </a:r>
          </a:p>
          <a:p>
            <a:pPr lvl="1"/>
            <a:r>
              <a:rPr lang="en-US" sz="2200" dirty="0"/>
              <a:t>Text fields</a:t>
            </a:r>
          </a:p>
          <a:p>
            <a:pPr lvl="1"/>
            <a:r>
              <a:rPr lang="en-US" sz="2200" dirty="0"/>
              <a:t>Text areas (like text fields but larger)</a:t>
            </a:r>
          </a:p>
          <a:p>
            <a:pPr lvl="1"/>
            <a:r>
              <a:rPr lang="en-US" sz="2200" dirty="0"/>
              <a:t>Menus</a:t>
            </a:r>
          </a:p>
          <a:p>
            <a:pPr lvl="1"/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6C249-36A4-4CAA-B1C4-B80BF0A1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971800"/>
            <a:ext cx="4639736" cy="2897294"/>
          </a:xfrm>
        </p:spPr>
        <p:txBody>
          <a:bodyPr>
            <a:normAutofit/>
          </a:bodyPr>
          <a:lstStyle/>
          <a:p>
            <a:pPr lvl="1"/>
            <a:r>
              <a:rPr lang="en-US" sz="2200"/>
              <a:t>Checkboxes</a:t>
            </a:r>
          </a:p>
          <a:p>
            <a:pPr lvl="1"/>
            <a:r>
              <a:rPr lang="en-US" sz="2200"/>
              <a:t>Radio buttons</a:t>
            </a:r>
          </a:p>
          <a:p>
            <a:pPr lvl="1"/>
            <a:r>
              <a:rPr lang="en-US" sz="2200"/>
              <a:t>Lists</a:t>
            </a:r>
          </a:p>
          <a:p>
            <a:pPr lvl="1"/>
            <a:r>
              <a:rPr lang="en-US" sz="2200"/>
              <a:t>Combo boxes</a:t>
            </a:r>
          </a:p>
          <a:p>
            <a:pPr lvl="1"/>
            <a:r>
              <a:rPr lang="en-US" sz="2200"/>
              <a:t>Sliders</a:t>
            </a:r>
          </a:p>
        </p:txBody>
      </p:sp>
    </p:spTree>
    <p:extLst>
      <p:ext uri="{BB962C8B-B14F-4D97-AF65-F5344CB8AC3E}">
        <p14:creationId xmlns:p14="http://schemas.microsoft.com/office/powerpoint/2010/main" val="24866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Settings\mkoger\Application Data\Microsoft\Templates\nhslidesTemp.pot</Template>
  <TotalTime>21142</TotalTime>
  <Words>1841</Words>
  <Application>Microsoft Office PowerPoint</Application>
  <PresentationFormat>Widescreen</PresentationFormat>
  <Paragraphs>207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Corbel</vt:lpstr>
      <vt:lpstr>Courier New</vt:lpstr>
      <vt:lpstr>Georgia Pro Cond Light</vt:lpstr>
      <vt:lpstr>Speak Pro</vt:lpstr>
      <vt:lpstr>Tahoma</vt:lpstr>
      <vt:lpstr>Times New Roman</vt:lpstr>
      <vt:lpstr>Wingdings</vt:lpstr>
      <vt:lpstr>RetrospectVTI</vt:lpstr>
      <vt:lpstr>1_RetrospectVTI</vt:lpstr>
      <vt:lpstr>COMP 2000 Object-Oriented Design</vt:lpstr>
      <vt:lpstr>ALERTS</vt:lpstr>
      <vt:lpstr>JFrame</vt:lpstr>
      <vt:lpstr>Creating or extending</vt:lpstr>
      <vt:lpstr>Creating a JFrame</vt:lpstr>
      <vt:lpstr>setSize()</vt:lpstr>
      <vt:lpstr>setDefaultCloseOperation()</vt:lpstr>
      <vt:lpstr>Recap</vt:lpstr>
      <vt:lpstr>Widgets</vt:lpstr>
      <vt:lpstr>JButton</vt:lpstr>
      <vt:lpstr>Adding a JButton to a JFrame</vt:lpstr>
      <vt:lpstr>Adding to different parts of a JFrame</vt:lpstr>
      <vt:lpstr>Displaying an icon on a JButton</vt:lpstr>
      <vt:lpstr>JLabel</vt:lpstr>
      <vt:lpstr>JTextField</vt:lpstr>
      <vt:lpstr>JTextArea</vt:lpstr>
      <vt:lpstr>Layout managers</vt:lpstr>
      <vt:lpstr>BorderLayout</vt:lpstr>
      <vt:lpstr>GridLayout</vt:lpstr>
      <vt:lpstr>FlowLayout</vt:lpstr>
      <vt:lpstr>JPanel</vt:lpstr>
      <vt:lpstr>JPanel</vt:lpstr>
      <vt:lpstr>Next Time...</vt:lpstr>
    </vt:vector>
  </TitlesOfParts>
  <Company>Computer Science dept. University of New Orleans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Defining a Simple Class</dc:title>
  <dc:subject>Introduction to Programming and Object Oriented Design Using Java</dc:subject>
  <dc:creator>J.Nino, F. Hosch</dc:creator>
  <dc:description>Wiley. 3rd edition. Dec/2007_x000d_
http://www.cs.uno.edu/~fred/nhText3</dc:description>
  <cp:lastModifiedBy>David Stucki</cp:lastModifiedBy>
  <cp:revision>138</cp:revision>
  <cp:lastPrinted>2001-03-07T09:28:37Z</cp:lastPrinted>
  <dcterms:created xsi:type="dcterms:W3CDTF">2004-01-26T16:30:55Z</dcterms:created>
  <dcterms:modified xsi:type="dcterms:W3CDTF">2024-02-23T04:14:02Z</dcterms:modified>
</cp:coreProperties>
</file>