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81" r:id="rId1"/>
    <p:sldMasterId id="2147483691" r:id="rId2"/>
  </p:sldMasterIdLst>
  <p:notesMasterIdLst>
    <p:notesMasterId r:id="rId23"/>
  </p:notesMasterIdLst>
  <p:handoutMasterIdLst>
    <p:handoutMasterId r:id="rId24"/>
  </p:handoutMasterIdLst>
  <p:sldIdLst>
    <p:sldId id="266" r:id="rId3"/>
    <p:sldId id="332" r:id="rId4"/>
    <p:sldId id="346" r:id="rId5"/>
    <p:sldId id="474" r:id="rId6"/>
    <p:sldId id="465" r:id="rId7"/>
    <p:sldId id="466" r:id="rId8"/>
    <p:sldId id="467" r:id="rId9"/>
    <p:sldId id="463" r:id="rId10"/>
    <p:sldId id="457" r:id="rId11"/>
    <p:sldId id="458" r:id="rId12"/>
    <p:sldId id="469" r:id="rId13"/>
    <p:sldId id="460" r:id="rId14"/>
    <p:sldId id="470" r:id="rId15"/>
    <p:sldId id="459" r:id="rId16"/>
    <p:sldId id="471" r:id="rId17"/>
    <p:sldId id="461" r:id="rId18"/>
    <p:sldId id="472" r:id="rId19"/>
    <p:sldId id="462" r:id="rId20"/>
    <p:sldId id="473" r:id="rId21"/>
    <p:sldId id="347" r:id="rId22"/>
  </p:sldIdLst>
  <p:sldSz cx="12192000" cy="6858000"/>
  <p:notesSz cx="7089775" cy="102187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99CCFF"/>
    <a:srgbClr val="9999FF"/>
    <a:srgbClr val="6699FF"/>
    <a:srgbClr val="CCCCFF"/>
    <a:srgbClr val="008000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11" autoAdjust="0"/>
    <p:restoredTop sz="94660"/>
  </p:normalViewPr>
  <p:slideViewPr>
    <p:cSldViewPr>
      <p:cViewPr varScale="1">
        <p:scale>
          <a:sx n="111" d="100"/>
          <a:sy n="111" d="100"/>
        </p:scale>
        <p:origin x="52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B0CDE075-974F-410F-890C-DA709DFF940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02" tIns="49451" rIns="98902" bIns="49451" numCol="1" anchor="t" anchorCtr="0" compatLnSpc="1">
            <a:prstTxWarp prst="textNoShape">
              <a:avLst/>
            </a:prstTxWarp>
          </a:bodyPr>
          <a:lstStyle>
            <a:lvl1pPr defTabSz="989013">
              <a:defRPr sz="1300"/>
            </a:lvl1pPr>
          </a:lstStyle>
          <a:p>
            <a:endParaRPr lang="en-US" altLang="en-US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15C33582-779D-41C8-B061-AE8F7475C2F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7963" y="0"/>
            <a:ext cx="3071812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02" tIns="49451" rIns="98902" bIns="49451" numCol="1" anchor="t" anchorCtr="0" compatLnSpc="1">
            <a:prstTxWarp prst="textNoShape">
              <a:avLst/>
            </a:prstTxWarp>
          </a:bodyPr>
          <a:lstStyle>
            <a:lvl1pPr algn="r" defTabSz="989013">
              <a:defRPr sz="1300"/>
            </a:lvl1pPr>
          </a:lstStyle>
          <a:p>
            <a:endParaRPr lang="en-US" altLang="en-US"/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88E6D411-BF4C-40F1-AF8A-EF3556D6846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07563"/>
            <a:ext cx="307181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02" tIns="49451" rIns="98902" bIns="49451" numCol="1" anchor="b" anchorCtr="0" compatLnSpc="1">
            <a:prstTxWarp prst="textNoShape">
              <a:avLst/>
            </a:prstTxWarp>
          </a:bodyPr>
          <a:lstStyle>
            <a:lvl1pPr defTabSz="989013">
              <a:defRPr sz="1300"/>
            </a:lvl1pPr>
          </a:lstStyle>
          <a:p>
            <a:endParaRPr lang="en-US" altLang="en-US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F80A533E-8837-4571-86CC-719D892C665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7963" y="9707563"/>
            <a:ext cx="3071812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02" tIns="49451" rIns="98902" bIns="49451" numCol="1" anchor="b" anchorCtr="0" compatLnSpc="1">
            <a:prstTxWarp prst="textNoShape">
              <a:avLst/>
            </a:prstTxWarp>
          </a:bodyPr>
          <a:lstStyle>
            <a:lvl1pPr algn="r" defTabSz="989013">
              <a:defRPr sz="1300"/>
            </a:lvl1pPr>
          </a:lstStyle>
          <a:p>
            <a:fld id="{EEAFB90C-22EC-4952-B575-1AB8F52C2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098">
            <a:extLst>
              <a:ext uri="{FF2B5EF4-FFF2-40B4-BE49-F238E27FC236}">
                <a16:creationId xmlns:a16="http://schemas.microsoft.com/office/drawing/2014/main" id="{D0C5AFED-0F2C-4AF7-BFB0-14B155D10BB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92163" name="Rectangle 4099">
            <a:extLst>
              <a:ext uri="{FF2B5EF4-FFF2-40B4-BE49-F238E27FC236}">
                <a16:creationId xmlns:a16="http://schemas.microsoft.com/office/drawing/2014/main" id="{BBE86608-3E06-45AF-A12D-D9ACBFF96BB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38600" y="0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92164" name="Rectangle 4100">
            <a:extLst>
              <a:ext uri="{FF2B5EF4-FFF2-40B4-BE49-F238E27FC236}">
                <a16:creationId xmlns:a16="http://schemas.microsoft.com/office/drawing/2014/main" id="{9CD021B6-CA58-4264-BCB0-139C5639BDC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95263" y="762000"/>
            <a:ext cx="6772275" cy="381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165" name="Rectangle 4101">
            <a:extLst>
              <a:ext uri="{FF2B5EF4-FFF2-40B4-BE49-F238E27FC236}">
                <a16:creationId xmlns:a16="http://schemas.microsoft.com/office/drawing/2014/main" id="{1FE8A08D-21CB-455D-951B-066EDF71DAD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166" name="Rectangle 4102">
            <a:extLst>
              <a:ext uri="{FF2B5EF4-FFF2-40B4-BE49-F238E27FC236}">
                <a16:creationId xmlns:a16="http://schemas.microsoft.com/office/drawing/2014/main" id="{7E75FF6B-C026-4017-A315-7DE6D348BF4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77400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92167" name="Rectangle 4103">
            <a:extLst>
              <a:ext uri="{FF2B5EF4-FFF2-40B4-BE49-F238E27FC236}">
                <a16:creationId xmlns:a16="http://schemas.microsoft.com/office/drawing/2014/main" id="{8DC62240-FBEE-4430-8307-7529D0AD0D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8600" y="9677400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E06951-478F-4774-B78B-A923092388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2ED59-7496-4E0E-A218-8EFCDC52B5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26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9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5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3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9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56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2/16/2024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0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2/16/2024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57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2/16/2024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63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42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12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3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2/16/2024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12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9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2/16/2024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536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2/16/2024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70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80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9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2/16/2024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35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2/16/2024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1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2/16/2024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84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0" y="786384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805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9" y="3043056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6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5" y="6446526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222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4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82" y="6446844"/>
            <a:ext cx="6818263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80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4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5" y="6446844"/>
            <a:ext cx="25848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2" y="6446844"/>
            <a:ext cx="6818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1" y="6446844"/>
            <a:ext cx="780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01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45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11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61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5400"/>
              <a:t>COMP 2000 Object-Oriented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/>
              <a:t>David J Stucki</a:t>
            </a:r>
          </a:p>
          <a:p>
            <a:r>
              <a:rPr lang="en-US"/>
              <a:t>Otterbein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227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showMessageDialog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5"/>
            <a:ext cx="10058400" cy="398779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Perhaps the simplest thing you can do with </a:t>
            </a:r>
            <a:r>
              <a:rPr lang="en-US" sz="20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JOptionPane</a:t>
            </a:r>
            <a:r>
              <a:rPr lang="en-US" sz="2000" dirty="0"/>
              <a:t> is have it display a message in a dialog window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By default these dialogs are </a:t>
            </a:r>
            <a:r>
              <a:rPr lang="en-US" sz="2000" b="1" dirty="0">
                <a:solidFill>
                  <a:srgbClr val="C00000"/>
                </a:solidFill>
              </a:rPr>
              <a:t>modal</a:t>
            </a:r>
            <a:r>
              <a:rPr lang="en-US" sz="2000" dirty="0"/>
              <a:t>, meaning that you have to deal with it before the program continues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To display a message, the method signature is:</a:t>
            </a:r>
          </a:p>
          <a:p>
            <a:pPr marL="89154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9154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void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showMessageDialog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(Component parent, Object message)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The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2000" dirty="0"/>
              <a:t> is the window that waits for you to finish with the dialog, but you can pass in </a:t>
            </a:r>
            <a:r>
              <a:rPr lang="en-US" sz="20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2000" dirty="0"/>
              <a:t> if you don't have a parent window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Even though the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message</a:t>
            </a:r>
            <a:r>
              <a:rPr lang="en-US" sz="2000" dirty="0"/>
              <a:t> parameter is an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n-US" sz="2000" dirty="0"/>
              <a:t>, you usually pass in a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</a:p>
        </p:txBody>
      </p:sp>
    </p:spTree>
    <p:extLst>
      <p:ext uri="{BB962C8B-B14F-4D97-AF65-F5344CB8AC3E}">
        <p14:creationId xmlns:p14="http://schemas.microsoft.com/office/powerpoint/2010/main" val="68912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showMessageDialog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example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To display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"This is a message."</a:t>
            </a:r>
            <a:r>
              <a:rPr lang="en-US" sz="2000" dirty="0"/>
              <a:t> you could call the following: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00200" y="3143250"/>
            <a:ext cx="9296400" cy="74295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41148" tIns="68580" rtlCol="0" anchor="ctr">
            <a:normAutofit/>
          </a:bodyPr>
          <a:lstStyle/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JOptionPane.showMessageDialog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2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This is a message."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228" y="4343401"/>
            <a:ext cx="2961544" cy="131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2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88646"/>
            <a:ext cx="7056120" cy="2211905"/>
          </a:xfrm>
        </p:spPr>
        <p:txBody>
          <a:bodyPr>
            <a:noAutofit/>
          </a:bodyPr>
          <a:lstStyle/>
          <a:p>
            <a:r>
              <a:rPr lang="en-US" sz="1800" dirty="0"/>
              <a:t>Most </a:t>
            </a:r>
            <a:r>
              <a:rPr lang="en-US" sz="18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JOptionPane</a:t>
            </a:r>
            <a:r>
              <a:rPr lang="en-US" sz="1800" dirty="0"/>
              <a:t> methods have many overloads</a:t>
            </a:r>
          </a:p>
          <a:p>
            <a:r>
              <a:rPr lang="en-US" sz="1800" dirty="0"/>
              <a:t>If you want to put a title on the window, you can pass it in as the third parameter</a:t>
            </a:r>
          </a:p>
          <a:p>
            <a:r>
              <a:rPr lang="en-US" sz="1800" dirty="0"/>
              <a:t>But this overloaded method also requires an </a:t>
            </a:r>
            <a:r>
              <a:rPr lang="en-US" sz="18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/>
              <a:t> parameter that says what kind of message you want</a:t>
            </a:r>
          </a:p>
          <a:p>
            <a:r>
              <a:rPr lang="en-US" sz="1800" dirty="0"/>
              <a:t>To add the title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"Window Title"</a:t>
            </a:r>
            <a:r>
              <a:rPr lang="en-US" sz="1800" dirty="0"/>
              <a:t>, you might call the following </a:t>
            </a:r>
            <a:r>
              <a:rPr lang="en-US" sz="1800"/>
              <a:t>method:</a:t>
            </a:r>
            <a:endParaRPr lang="en-US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4801896"/>
            <a:ext cx="8229600" cy="102740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41148" tIns="68580" rtlCol="0" anchor="ctr">
            <a:normAutofit lnSpcReduction="10000"/>
          </a:bodyPr>
          <a:lstStyle/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JOptionPane.showMessageDialog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		"This is a message."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"Window Title"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JOptionPane.PLAIN_MESSAGE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238" y="2653868"/>
            <a:ext cx="2891499" cy="128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2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icons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188645"/>
            <a:ext cx="8991600" cy="2040456"/>
          </a:xfrm>
        </p:spPr>
        <p:txBody>
          <a:bodyPr>
            <a:noAutofit/>
          </a:bodyPr>
          <a:lstStyle/>
          <a:p>
            <a:r>
              <a:rPr lang="en-US" sz="2000" dirty="0"/>
              <a:t>You can choose an icon associated with one of the following constants:</a:t>
            </a:r>
          </a:p>
          <a:p>
            <a:pPr lvl="1"/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ERROR_MESSAGE</a:t>
            </a:r>
          </a:p>
          <a:p>
            <a:pPr lvl="1"/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INFORMATION_MESSAGE</a:t>
            </a:r>
          </a:p>
          <a:p>
            <a:pPr lvl="1"/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WARNING_MESSAGE</a:t>
            </a:r>
          </a:p>
          <a:p>
            <a:pPr lvl="1"/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QUESTION_MESSAGE</a:t>
            </a:r>
          </a:p>
          <a:p>
            <a:pPr lvl="1"/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PLAIN_MESSAGE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81200" y="4457700"/>
            <a:ext cx="8229600" cy="108585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41148" tIns="68580" rtlCol="0" anchor="ctr">
            <a:normAutofit/>
          </a:bodyPr>
          <a:lstStyle/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JOptionPane.showMessageDialog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		"Danger, Will Robinson!"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"Danger!"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JOptionPane.WARNING_MESSAGE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590" y="2743200"/>
            <a:ext cx="309489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7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showConfirmDialog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5"/>
            <a:ext cx="10058400" cy="3760891"/>
          </a:xfrm>
        </p:spPr>
        <p:txBody>
          <a:bodyPr>
            <a:normAutofit/>
          </a:bodyPr>
          <a:lstStyle/>
          <a:p>
            <a:r>
              <a:rPr lang="en-US" sz="2000" dirty="0"/>
              <a:t>What if you don't </a:t>
            </a:r>
            <a:r>
              <a:rPr lang="en-US" sz="2000" b="1" dirty="0">
                <a:solidFill>
                  <a:schemeClr val="accent2"/>
                </a:solidFill>
              </a:rPr>
              <a:t>just</a:t>
            </a:r>
            <a:r>
              <a:rPr lang="en-US" sz="2000" dirty="0"/>
              <a:t> want to display a message?</a:t>
            </a:r>
          </a:p>
          <a:p>
            <a:r>
              <a:rPr lang="en-US" sz="2000" dirty="0"/>
              <a:t>You could also display a prompt with yes, no, and cancel buttons, using the following method signature</a:t>
            </a:r>
          </a:p>
          <a:p>
            <a:pPr marL="89154" indent="0">
              <a:buNone/>
            </a:pP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showConfirmDialog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(Component parent, Object message)</a:t>
            </a:r>
          </a:p>
          <a:p>
            <a:r>
              <a:rPr lang="en-US" sz="2000" dirty="0"/>
              <a:t>This method will display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message</a:t>
            </a:r>
            <a:r>
              <a:rPr lang="en-US" sz="2000" dirty="0"/>
              <a:t> and return one of the following </a:t>
            </a:r>
            <a:r>
              <a:rPr lang="en-US" sz="20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/>
              <a:t> constants inside </a:t>
            </a:r>
            <a:r>
              <a:rPr lang="en-US" sz="20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JOptionPane</a:t>
            </a:r>
            <a:r>
              <a:rPr lang="en-US" sz="2000" dirty="0"/>
              <a:t>:</a:t>
            </a:r>
          </a:p>
          <a:p>
            <a:pPr marL="461963" lvl="1" indent="-311150"/>
            <a:r>
              <a:rPr lang="en-US" sz="1800" b="1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YES_OPTION</a:t>
            </a:r>
          </a:p>
          <a:p>
            <a:pPr marL="461963" lvl="1" indent="-311150"/>
            <a:r>
              <a:rPr lang="en-US" sz="1800" b="1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NO_OPTION</a:t>
            </a:r>
          </a:p>
          <a:p>
            <a:pPr marL="461963" lvl="1" indent="-311150"/>
            <a:r>
              <a:rPr lang="en-US" sz="1800" b="1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CANCEL_OPTION</a:t>
            </a:r>
          </a:p>
        </p:txBody>
      </p:sp>
    </p:spTree>
    <p:extLst>
      <p:ext uri="{BB962C8B-B14F-4D97-AF65-F5344CB8AC3E}">
        <p14:creationId xmlns:p14="http://schemas.microsoft.com/office/powerpoint/2010/main" val="53026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showConfirmDialog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88645"/>
            <a:ext cx="8229600" cy="2211906"/>
          </a:xfrm>
        </p:spPr>
        <p:txBody>
          <a:bodyPr>
            <a:noAutofit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Hitting the X in the corner is the same as Cancel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2114550"/>
            <a:ext cx="8229600" cy="154305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41148" tIns="68580" rtlCol="0" anchor="ctr">
            <a:noAutofit/>
          </a:bodyPr>
          <a:lstStyle/>
          <a:p>
            <a:pPr marL="89154"/>
            <a:r>
              <a:rPr lang="en-US" sz="1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answer =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JOptionPane.showConfirmDialog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, </a:t>
            </a:r>
          </a:p>
          <a:p>
            <a:pPr marL="89154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"Do you want to break it down funky style?"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89154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(answer ==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JOptionPane.YES_OPTION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89154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JOptionPane.showMessageDialog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"Dope!"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89154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 marL="89154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JOptionPane.showMessageDialog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"Weak!"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050" y="4343400"/>
            <a:ext cx="3700096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6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showOptionDialog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5"/>
            <a:ext cx="10058400" cy="3760891"/>
          </a:xfrm>
        </p:spPr>
        <p:txBody>
          <a:bodyPr>
            <a:noAutofit/>
          </a:bodyPr>
          <a:lstStyle/>
          <a:p>
            <a:r>
              <a:rPr lang="en-US" sz="1800" dirty="0"/>
              <a:t>What if you want options other than yes, no, and cancel?</a:t>
            </a:r>
          </a:p>
          <a:p>
            <a:r>
              <a:rPr lang="en-US" sz="1800" dirty="0"/>
              <a:t>No problem, you can supply an array of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n-US" sz="1800" dirty="0"/>
              <a:t> values to </a:t>
            </a:r>
            <a:r>
              <a:rPr lang="en-US" sz="18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showOptionDialog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61963" lvl="1" indent="-311150"/>
            <a:r>
              <a:rPr lang="en-US" sz="1600" dirty="0"/>
              <a:t>It returns the index in the array of options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/>
              <a:t>Generally, these values will be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800" dirty="0"/>
              <a:t> objects, but they could also be Swing widgets</a:t>
            </a:r>
          </a:p>
          <a:p>
            <a:r>
              <a:rPr lang="en-US" sz="1800" dirty="0"/>
              <a:t>The signature is…long:</a:t>
            </a:r>
          </a:p>
          <a:p>
            <a:pPr marL="89154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showOptionDialog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(Component parent, </a:t>
            </a:r>
          </a:p>
          <a:p>
            <a:pPr marL="89154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Object message,  String title,</a:t>
            </a:r>
          </a:p>
          <a:p>
            <a:pPr marL="89154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optionType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messageType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Icon </a:t>
            </a:r>
            <a:r>
              <a:rPr lang="en-US" sz="1800" b="1" err="1">
                <a:latin typeface="Courier New" panose="02070309020205020404" pitchFamily="49" charset="0"/>
                <a:cs typeface="Courier New" panose="02070309020205020404" pitchFamily="49" charset="0"/>
              </a:rPr>
              <a:t>icon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89154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	Object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 options, Object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initialValue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7349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showOptionDialog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88646"/>
            <a:ext cx="10058400" cy="2554805"/>
          </a:xfrm>
        </p:spPr>
        <p:txBody>
          <a:bodyPr>
            <a:noAutofit/>
          </a:bodyPr>
          <a:lstStyle/>
          <a:p>
            <a:r>
              <a:rPr lang="en-US" sz="1800" dirty="0"/>
              <a:t>Here's an example showing a dialog that allows a user to choose between Wealth, Happiness, and Infinite Wishes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Note that many parameters can be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800" dirty="0"/>
              <a:t>: parent, icon, default option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52650" y="2857500"/>
            <a:ext cx="8229600" cy="11049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41148" tIns="68580" rtlCol="0" anchor="ctr">
            <a:normAutofit fontScale="62500" lnSpcReduction="20000"/>
          </a:bodyPr>
          <a:lstStyle/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String[] options = {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"Wealth"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"Happiness"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"Infinite Wishes"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answer =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JOptionPane.showOptionDialog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, 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"What do you wish for?"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, 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"Wish"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JOptionPane.DEFAULT_OPTION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JOptionPane.QUESTION_MESSAGE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, options,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417" y="4800600"/>
            <a:ext cx="384516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1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showInputDialog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5"/>
            <a:ext cx="10058400" cy="3760891"/>
          </a:xfrm>
        </p:spPr>
        <p:txBody>
          <a:bodyPr>
            <a:normAutofit/>
          </a:bodyPr>
          <a:lstStyle/>
          <a:p>
            <a:r>
              <a:rPr lang="en-US" sz="2000" dirty="0"/>
              <a:t>A more flexible option for input is </a:t>
            </a:r>
            <a:r>
              <a:rPr lang="en-US" sz="20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showInputDialog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000" dirty="0"/>
              <a:t>It allows the user to type arbitrary text into a box</a:t>
            </a:r>
          </a:p>
          <a:p>
            <a:r>
              <a:rPr lang="en-US" sz="2000" dirty="0"/>
              <a:t>Be careful with the return value</a:t>
            </a:r>
          </a:p>
          <a:p>
            <a:pPr marL="461963" lvl="1" indent="-311150"/>
            <a:r>
              <a:rPr lang="en-US" sz="1800" dirty="0"/>
              <a:t>If they cancel, it's </a:t>
            </a:r>
            <a:r>
              <a:rPr lang="en-US" sz="18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</a:p>
          <a:p>
            <a:pPr marL="461963" lvl="1" indent="-311150"/>
            <a:r>
              <a:rPr lang="en-US" sz="1800" dirty="0"/>
              <a:t>They might put crazy spaces at the beginning and end (use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trim()</a:t>
            </a:r>
            <a:r>
              <a:rPr lang="en-US" sz="1800" dirty="0"/>
              <a:t>)</a:t>
            </a:r>
          </a:p>
          <a:p>
            <a:pPr marL="461963" lvl="1" indent="-311150"/>
            <a:r>
              <a:rPr lang="en-US" sz="1800" dirty="0"/>
              <a:t>Numbers have to be converted from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800" dirty="0"/>
              <a:t> values</a:t>
            </a:r>
          </a:p>
          <a:p>
            <a:r>
              <a:rPr lang="en-US" sz="2000" dirty="0"/>
              <a:t>Signature:</a:t>
            </a:r>
          </a:p>
          <a:p>
            <a:pPr marL="89154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sz="20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showInputDialog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(Component parent, Object 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message)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44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showInputDialog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This input dialog asks a pressing question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As with other methods, there are overloaded versions that allow for titles, icons, and other options</a:t>
            </a:r>
          </a:p>
          <a:p>
            <a:endParaRPr lang="en-US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52650" y="2667000"/>
            <a:ext cx="8229600" cy="104775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41148" tIns="68580" rtlCol="0" anchor="ctr">
            <a:normAutofit/>
          </a:bodyPr>
          <a:lstStyle/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String answer =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JOptionPane.showInputDialog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, 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"Why does a mouse when it spins?"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50" y="4514850"/>
            <a:ext cx="3086100" cy="129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0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1963" lvl="1" indent="-311150"/>
            <a:r>
              <a:rPr lang="en-US" sz="2400" dirty="0"/>
              <a:t>Read chapters 7 and 15 in </a:t>
            </a:r>
            <a:r>
              <a:rPr lang="en-US" sz="24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Start Concurrent</a:t>
            </a:r>
            <a:endParaRPr lang="en-US" sz="2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461963" lvl="1" indent="-311150"/>
            <a:r>
              <a:rPr lang="en-US" sz="2400"/>
              <a:t>Lab 8: Supplement #2 tomorrow</a:t>
            </a:r>
          </a:p>
          <a:p>
            <a:pPr marL="599123" lvl="2" indent="-311150"/>
            <a:r>
              <a:rPr lang="en-US" sz="2100"/>
              <a:t>Questions?</a:t>
            </a:r>
          </a:p>
          <a:p>
            <a:pPr marL="599123" lvl="2" indent="-311150"/>
            <a:r>
              <a:rPr lang="en-US" sz="2100"/>
              <a:t>Hints...</a:t>
            </a:r>
          </a:p>
          <a:p>
            <a:pPr marL="461963" lvl="1" indent="-311150"/>
            <a:endParaRPr lang="en-US" sz="2400"/>
          </a:p>
          <a:p>
            <a:pPr marL="461963" lvl="1" indent="-31115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94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0DC14-3CE7-4841-ACB5-C6B9D51DD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1F93E-E2BE-43A1-BF41-19D18DECB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Making windows with </a:t>
            </a:r>
            <a:r>
              <a:rPr lang="en-US" sz="2400" dirty="0" err="1"/>
              <a:t>JFrame</a:t>
            </a:r>
            <a:endParaRPr lang="en-US" sz="2400" dirty="0"/>
          </a:p>
          <a:p>
            <a:r>
              <a:rPr lang="en-US" sz="2400" dirty="0"/>
              <a:t>Other Swing widgets</a:t>
            </a:r>
          </a:p>
        </p:txBody>
      </p:sp>
    </p:spTree>
    <p:extLst>
      <p:ext uri="{BB962C8B-B14F-4D97-AF65-F5344CB8AC3E}">
        <p14:creationId xmlns:p14="http://schemas.microsoft.com/office/powerpoint/2010/main" val="4191159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187FB-849C-49D6-B754-2E37371C8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1ED9D-B5AF-4498-A155-0083FF805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61963" indent="-461963">
              <a:buFont typeface="Wingdings" panose="05000000000000000000" pitchFamily="2" charset="2"/>
              <a:buChar char="§"/>
            </a:pPr>
            <a:r>
              <a:rPr lang="en-US" sz="2800" dirty="0"/>
              <a:t>A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graphical user interface </a:t>
            </a:r>
            <a:r>
              <a:rPr lang="en-US" sz="2800" dirty="0"/>
              <a:t>(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GUI</a:t>
            </a:r>
            <a:r>
              <a:rPr lang="en-US" sz="2800" dirty="0"/>
              <a:t>) is a way of interacting with a program using a mouse: buttons, menus, icons windows, etc.</a:t>
            </a:r>
          </a:p>
          <a:p>
            <a:pPr marL="461963" indent="-461963">
              <a:buFont typeface="Wingdings" panose="05000000000000000000" pitchFamily="2" charset="2"/>
              <a:buChar char="§"/>
            </a:pPr>
            <a:r>
              <a:rPr lang="en-US" sz="2800" dirty="0"/>
              <a:t>Before COMP 1600, that was probably the only way you interacted with programs</a:t>
            </a:r>
          </a:p>
          <a:p>
            <a:pPr marL="461963" indent="-461963">
              <a:buFont typeface="Wingdings" panose="05000000000000000000" pitchFamily="2" charset="2"/>
              <a:buChar char="§"/>
            </a:pPr>
            <a:r>
              <a:rPr lang="en-US" sz="2800" dirty="0"/>
              <a:t>The programs in COMP 1600 were command line interface (CLI) programs</a:t>
            </a:r>
          </a:p>
          <a:p>
            <a:pPr marL="461963" indent="-461963">
              <a:buFont typeface="Wingdings" panose="05000000000000000000" pitchFamily="2" charset="2"/>
              <a:buChar char="§"/>
            </a:pPr>
            <a:r>
              <a:rPr lang="en-US" sz="2800" dirty="0"/>
              <a:t>We put off GUIs until now…</a:t>
            </a:r>
          </a:p>
          <a:p>
            <a:pPr marL="914400" lvl="1" indent="-481013">
              <a:buFont typeface="Wingdings" panose="05000000000000000000" pitchFamily="2" charset="2"/>
              <a:buChar char="§"/>
            </a:pPr>
            <a:r>
              <a:rPr lang="en-US" sz="2400"/>
              <a:t>Because </a:t>
            </a:r>
            <a:r>
              <a:rPr lang="en-US" sz="2400" dirty="0"/>
              <a:t>they're much more complicated!</a:t>
            </a:r>
          </a:p>
        </p:txBody>
      </p:sp>
    </p:spTree>
    <p:extLst>
      <p:ext uri="{BB962C8B-B14F-4D97-AF65-F5344CB8AC3E}">
        <p14:creationId xmlns:p14="http://schemas.microsoft.com/office/powerpoint/2010/main" val="38708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187FB-849C-49D6-B754-2E37371C8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 8: Drawing on a Canvas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1ED9D-B5AF-4498-A155-0083FF805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108204"/>
            <a:ext cx="9936480" cy="4063996"/>
          </a:xfrm>
        </p:spPr>
        <p:txBody>
          <a:bodyPr>
            <a:normAutofit/>
          </a:bodyPr>
          <a:lstStyle/>
          <a:p>
            <a:pPr marL="461963" indent="-461963">
              <a:buFont typeface="Wingdings" panose="05000000000000000000" pitchFamily="2" charset="2"/>
              <a:buChar char="§"/>
            </a:pPr>
            <a:r>
              <a:rPr lang="en-US" sz="2800"/>
              <a:t>In Asteroids you are dealing with graphics and graphical objects.</a:t>
            </a:r>
            <a:endParaRPr lang="en-US" sz="2800" dirty="0"/>
          </a:p>
          <a:p>
            <a:pPr marL="461963" indent="-461963">
              <a:buFont typeface="Wingdings" panose="05000000000000000000" pitchFamily="2" charset="2"/>
              <a:buChar char="§"/>
            </a:pPr>
            <a:r>
              <a:rPr lang="en-US" sz="2800"/>
              <a:t>However, these are different than GUI objects:</a:t>
            </a:r>
          </a:p>
          <a:p>
            <a:pPr marL="733806" lvl="1" indent="-514350">
              <a:buFont typeface="+mj-lt"/>
              <a:buAutoNum type="arabicPeriod"/>
            </a:pPr>
            <a:r>
              <a:rPr lang="en-US" sz="2650"/>
              <a:t>Low level drawing of lines and shapes</a:t>
            </a:r>
          </a:p>
          <a:p>
            <a:pPr marL="733806" lvl="1" indent="-514350">
              <a:buFont typeface="+mj-lt"/>
              <a:buAutoNum type="arabicPeriod"/>
            </a:pPr>
            <a:r>
              <a:rPr lang="en-US" sz="2650"/>
              <a:t>Interactive game animation</a:t>
            </a:r>
          </a:p>
          <a:p>
            <a:pPr marL="733806" lvl="1" indent="-514350">
              <a:buFont typeface="+mj-lt"/>
              <a:buAutoNum type="arabicPeriod"/>
            </a:pPr>
            <a:r>
              <a:rPr lang="en-US" sz="2650"/>
              <a:t>The graphics objects, although implemented as object-oriented components in the code, don't act like GUI objects from the perspective of the end-user</a:t>
            </a:r>
            <a:endParaRPr lang="en-US" sz="2650" dirty="0"/>
          </a:p>
        </p:txBody>
      </p:sp>
    </p:spTree>
    <p:extLst>
      <p:ext uri="{BB962C8B-B14F-4D97-AF65-F5344CB8AC3E}">
        <p14:creationId xmlns:p14="http://schemas.microsoft.com/office/powerpoint/2010/main" val="77115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4"/>
            <a:ext cx="10058400" cy="4063996"/>
          </a:xfrm>
        </p:spPr>
        <p:txBody>
          <a:bodyPr>
            <a:noAutofit/>
          </a:bodyPr>
          <a:lstStyle/>
          <a:p>
            <a:r>
              <a:rPr lang="en-US" sz="2400" dirty="0"/>
              <a:t>The oldest Java GUI library is the </a:t>
            </a:r>
            <a:r>
              <a:rPr lang="en-US" sz="2400" b="1" dirty="0">
                <a:solidFill>
                  <a:srgbClr val="7030A0"/>
                </a:solidFill>
              </a:rPr>
              <a:t>AWT</a:t>
            </a:r>
            <a:r>
              <a:rPr lang="en-US" sz="2400" dirty="0"/>
              <a:t> (</a:t>
            </a:r>
            <a:r>
              <a:rPr lang="en-US" sz="2400" b="1" dirty="0">
                <a:solidFill>
                  <a:srgbClr val="7030A0"/>
                </a:solidFill>
              </a:rPr>
              <a:t>abstract windowing toolkit</a:t>
            </a:r>
            <a:r>
              <a:rPr lang="en-US" sz="2400" dirty="0"/>
              <a:t>)</a:t>
            </a:r>
          </a:p>
          <a:p>
            <a:r>
              <a:rPr lang="en-US" sz="2400" dirty="0"/>
              <a:t>AWT objects are connected to OS GUI objects (called widgets)</a:t>
            </a:r>
          </a:p>
          <a:p>
            <a:r>
              <a:rPr lang="en-US" sz="2400" dirty="0"/>
              <a:t>For this reason, AWT objects</a:t>
            </a:r>
          </a:p>
          <a:p>
            <a:pPr marL="461963" lvl="1" indent="-311150"/>
            <a:r>
              <a:rPr lang="en-US" sz="2400" dirty="0"/>
              <a:t>Look and act differently on different OSes</a:t>
            </a:r>
          </a:p>
          <a:p>
            <a:pPr marL="461963" lvl="1" indent="-311150"/>
            <a:r>
              <a:rPr lang="en-US" sz="2400" dirty="0"/>
              <a:t>Are slow</a:t>
            </a:r>
          </a:p>
          <a:p>
            <a:pPr marL="461963" lvl="1" indent="-311150"/>
            <a:r>
              <a:rPr lang="en-US" sz="2400" dirty="0"/>
              <a:t>Can't be styled with different looks and feels</a:t>
            </a:r>
            <a:endParaRPr lang="en-US" sz="2000" dirty="0"/>
          </a:p>
          <a:p>
            <a:r>
              <a:rPr lang="en-US" sz="2400" dirty="0"/>
              <a:t>Even though </a:t>
            </a:r>
            <a:r>
              <a:rPr lang="en-US" sz="2400"/>
              <a:t>AWT has limited use in many applications, </a:t>
            </a:r>
            <a:r>
              <a:rPr lang="en-US" sz="2400" dirty="0"/>
              <a:t>later libraries used components of it, requiring the 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java.awt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package in many cases</a:t>
            </a:r>
          </a:p>
        </p:txBody>
      </p:sp>
    </p:spTree>
    <p:extLst>
      <p:ext uri="{BB962C8B-B14F-4D97-AF65-F5344CB8AC3E}">
        <p14:creationId xmlns:p14="http://schemas.microsoft.com/office/powerpoint/2010/main" val="1308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A newer GUI library is called </a:t>
            </a:r>
            <a:r>
              <a:rPr lang="en-US" sz="2000" b="1" dirty="0">
                <a:solidFill>
                  <a:srgbClr val="0070C0"/>
                </a:solidFill>
              </a:rPr>
              <a:t>Swing</a:t>
            </a:r>
          </a:p>
          <a:p>
            <a:r>
              <a:rPr lang="en-US" sz="2000" dirty="0"/>
              <a:t>Swing objects are independent from OS widgets</a:t>
            </a:r>
          </a:p>
          <a:p>
            <a:r>
              <a:rPr lang="en-US" sz="2000" dirty="0"/>
              <a:t>For that reason, Swing objects</a:t>
            </a:r>
          </a:p>
          <a:p>
            <a:pPr marL="461963" lvl="1" indent="-311150"/>
            <a:r>
              <a:rPr lang="en-US" sz="1800" dirty="0"/>
              <a:t>Look and behave consistently across different OSes</a:t>
            </a:r>
          </a:p>
          <a:p>
            <a:pPr marL="461963" lvl="1" indent="-311150"/>
            <a:r>
              <a:rPr lang="en-US" sz="1800" dirty="0"/>
              <a:t>Are relatively fast</a:t>
            </a:r>
          </a:p>
          <a:p>
            <a:pPr marL="461963" lvl="1" indent="-311150"/>
            <a:r>
              <a:rPr lang="en-US" sz="1800" dirty="0"/>
              <a:t>Can be styled with different looks and feels (which can make them </a:t>
            </a:r>
            <a:r>
              <a:rPr lang="en-US" sz="1800" i="1" dirty="0"/>
              <a:t>look</a:t>
            </a:r>
            <a:r>
              <a:rPr lang="en-US" sz="1800" dirty="0"/>
              <a:t> like they're natural parts of the OS)</a:t>
            </a:r>
          </a:p>
          <a:p>
            <a:r>
              <a:rPr lang="en-US" sz="2000" dirty="0"/>
              <a:t>To differentiate between AWT and Swing objects, Swing objects always have a J at the beginnings of their names</a:t>
            </a:r>
          </a:p>
          <a:p>
            <a:pPr lvl="1"/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r>
              <a:rPr lang="en-US" sz="1800" dirty="0"/>
              <a:t> (AWT) vs. </a:t>
            </a:r>
            <a:r>
              <a:rPr lang="en-US" sz="18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sz="1800" dirty="0"/>
              <a:t> (Swing)</a:t>
            </a:r>
          </a:p>
        </p:txBody>
      </p:sp>
    </p:spTree>
    <p:extLst>
      <p:ext uri="{BB962C8B-B14F-4D97-AF65-F5344CB8AC3E}">
        <p14:creationId xmlns:p14="http://schemas.microsoft.com/office/powerpoint/2010/main" val="426399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JavaFX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JavaFX</a:t>
            </a:r>
            <a:r>
              <a:rPr lang="en-US" sz="2400" dirty="0"/>
              <a:t> was intended as a replacement for Swing</a:t>
            </a:r>
          </a:p>
          <a:p>
            <a:r>
              <a:rPr lang="en-US" sz="2400" dirty="0"/>
              <a:t>It uses a completely different system for layout that relies on XML files</a:t>
            </a:r>
          </a:p>
          <a:p>
            <a:pPr marL="461963" lvl="1" indent="-311150"/>
            <a:r>
              <a:rPr lang="en-US" sz="2000" dirty="0"/>
              <a:t>But it still references AWT and Swing libraries</a:t>
            </a:r>
          </a:p>
          <a:p>
            <a:r>
              <a:rPr lang="en-US" sz="2400" dirty="0"/>
              <a:t>In spite of some cool features, it is not included in standard Java</a:t>
            </a:r>
          </a:p>
          <a:p>
            <a:r>
              <a:rPr lang="en-US" sz="2400" dirty="0"/>
              <a:t>So we're not going to cover it</a:t>
            </a:r>
          </a:p>
        </p:txBody>
      </p:sp>
    </p:spTree>
    <p:extLst>
      <p:ext uri="{BB962C8B-B14F-4D97-AF65-F5344CB8AC3E}">
        <p14:creationId xmlns:p14="http://schemas.microsoft.com/office/powerpoint/2010/main" val="214073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GUIs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Chapter 15 explains how to construct full GUIs:</a:t>
            </a:r>
          </a:p>
          <a:p>
            <a:pPr marL="461963" lvl="1" indent="-311150"/>
            <a:r>
              <a:rPr lang="en-US" sz="1800" dirty="0"/>
              <a:t>Windows</a:t>
            </a:r>
          </a:p>
          <a:p>
            <a:pPr marL="461963" lvl="1" indent="-311150"/>
            <a:r>
              <a:rPr lang="en-US" sz="1800" dirty="0"/>
              <a:t>Buttons</a:t>
            </a:r>
          </a:p>
          <a:p>
            <a:pPr marL="461963" lvl="1" indent="-311150"/>
            <a:r>
              <a:rPr lang="en-US" sz="1800" dirty="0"/>
              <a:t>Fields</a:t>
            </a:r>
          </a:p>
          <a:p>
            <a:pPr marL="461963" lvl="1" indent="-311150"/>
            <a:r>
              <a:rPr lang="en-US" sz="1800" dirty="0"/>
              <a:t>Labels</a:t>
            </a:r>
          </a:p>
          <a:p>
            <a:pPr marL="461963" lvl="1" indent="-311150"/>
            <a:r>
              <a:rPr lang="en-US" sz="1800" dirty="0"/>
              <a:t>Layout</a:t>
            </a:r>
          </a:p>
          <a:p>
            <a:r>
              <a:rPr lang="en-US" sz="2000" dirty="0"/>
              <a:t>Today, we're only talking about easy additions to our existing programs</a:t>
            </a:r>
          </a:p>
          <a:p>
            <a:r>
              <a:rPr lang="en-US" sz="2000" dirty="0"/>
              <a:t>These can:</a:t>
            </a:r>
          </a:p>
          <a:p>
            <a:pPr marL="461963" lvl="1" indent="-311150"/>
            <a:r>
              <a:rPr lang="en-US" sz="1800" dirty="0"/>
              <a:t>Display a message</a:t>
            </a:r>
          </a:p>
          <a:p>
            <a:pPr marL="461963" lvl="1" indent="-311150"/>
            <a:r>
              <a:rPr lang="en-US" sz="1800" dirty="0"/>
              <a:t>Ask a question</a:t>
            </a:r>
          </a:p>
        </p:txBody>
      </p:sp>
    </p:spTree>
    <p:extLst>
      <p:ext uri="{BB962C8B-B14F-4D97-AF65-F5344CB8AC3E}">
        <p14:creationId xmlns:p14="http://schemas.microsoft.com/office/powerpoint/2010/main" val="152054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JOptionPane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JOptionPane</a:t>
            </a:r>
            <a:r>
              <a:rPr lang="en-US" sz="2400" dirty="0"/>
              <a:t> class provides static methods for:</a:t>
            </a:r>
          </a:p>
          <a:p>
            <a:pPr marL="461963" lvl="1" indent="-311150"/>
            <a:r>
              <a:rPr lang="en-US" sz="2000" dirty="0"/>
              <a:t>Displaying a message</a:t>
            </a:r>
          </a:p>
          <a:p>
            <a:pPr marL="461963" lvl="1" indent="-311150"/>
            <a:r>
              <a:rPr lang="en-US" sz="2000" dirty="0"/>
              <a:t>Asking a question</a:t>
            </a:r>
          </a:p>
          <a:p>
            <a:r>
              <a:rPr lang="en-US" sz="2400" dirty="0"/>
              <a:t>Although it is possible to create a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JOptionPane</a:t>
            </a:r>
            <a:r>
              <a:rPr lang="en-US" sz="2400" dirty="0"/>
              <a:t> object, you almost never do</a:t>
            </a:r>
          </a:p>
          <a:p>
            <a:r>
              <a:rPr lang="en-US" sz="2400" dirty="0"/>
              <a:t>Just call the static methods</a:t>
            </a:r>
          </a:p>
          <a:p>
            <a:pPr marL="461963" lvl="1" indent="-311150"/>
            <a:r>
              <a:rPr lang="en-US" sz="2000" dirty="0"/>
              <a:t>Which means typing a lot of </a:t>
            </a:r>
            <a:r>
              <a:rPr lang="en-US" sz="20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JOptionPane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611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1_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Settings\mkoger\Application Data\Microsoft\Templates\nhslidesTemp.pot</Template>
  <TotalTime>21138</TotalTime>
  <Words>1163</Words>
  <Application>Microsoft Office PowerPoint</Application>
  <PresentationFormat>Widescreen</PresentationFormat>
  <Paragraphs>152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Calibri</vt:lpstr>
      <vt:lpstr>Courier New</vt:lpstr>
      <vt:lpstr>Georgia Pro Cond Light</vt:lpstr>
      <vt:lpstr>Speak Pro</vt:lpstr>
      <vt:lpstr>Tahoma</vt:lpstr>
      <vt:lpstr>Times New Roman</vt:lpstr>
      <vt:lpstr>Wingdings</vt:lpstr>
      <vt:lpstr>RetrospectVTI</vt:lpstr>
      <vt:lpstr>1_RetrospectVTI</vt:lpstr>
      <vt:lpstr>COMP 2000 Object-Oriented Design</vt:lpstr>
      <vt:lpstr>ALERTS</vt:lpstr>
      <vt:lpstr>GUIs</vt:lpstr>
      <vt:lpstr>Lab 8: Drawing on a Canvas</vt:lpstr>
      <vt:lpstr>AWT</vt:lpstr>
      <vt:lpstr>Swing</vt:lpstr>
      <vt:lpstr>JavaFX</vt:lpstr>
      <vt:lpstr>Full GUIs</vt:lpstr>
      <vt:lpstr>JOptionPane</vt:lpstr>
      <vt:lpstr>showMessageDialog()</vt:lpstr>
      <vt:lpstr>showMessageDialog() example</vt:lpstr>
      <vt:lpstr>Adding a title</vt:lpstr>
      <vt:lpstr>Different icons</vt:lpstr>
      <vt:lpstr>showConfirmDialog()</vt:lpstr>
      <vt:lpstr>showConfirmDialog() example</vt:lpstr>
      <vt:lpstr>showOptionDialog()</vt:lpstr>
      <vt:lpstr>showOptionDialog() example</vt:lpstr>
      <vt:lpstr>showInputDialog()</vt:lpstr>
      <vt:lpstr>showInputDialog() example</vt:lpstr>
      <vt:lpstr>Next Time...</vt:lpstr>
    </vt:vector>
  </TitlesOfParts>
  <Company>Computer Science dept. University of New Orleans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Defining a Simple Class</dc:title>
  <dc:subject>Introduction to Programming and Object Oriented Design Using Java</dc:subject>
  <dc:creator>J.Nino, F. Hosch</dc:creator>
  <dc:description>Wiley. 3rd edition. Dec/2007_x000d_
http://www.cs.uno.edu/~fred/nhText3</dc:description>
  <cp:lastModifiedBy>David Stucki</cp:lastModifiedBy>
  <cp:revision>122</cp:revision>
  <cp:lastPrinted>2001-03-07T09:28:37Z</cp:lastPrinted>
  <dcterms:created xsi:type="dcterms:W3CDTF">2004-01-26T16:30:55Z</dcterms:created>
  <dcterms:modified xsi:type="dcterms:W3CDTF">2024-02-17T02:40:10Z</dcterms:modified>
</cp:coreProperties>
</file>