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3"/>
  </p:notesMasterIdLst>
  <p:sldIdLst>
    <p:sldId id="266" r:id="rId5"/>
    <p:sldId id="311" r:id="rId6"/>
    <p:sldId id="450" r:id="rId7"/>
    <p:sldId id="448" r:id="rId8"/>
    <p:sldId id="453" r:id="rId9"/>
    <p:sldId id="469" r:id="rId10"/>
    <p:sldId id="470" r:id="rId11"/>
    <p:sldId id="471" r:id="rId12"/>
    <p:sldId id="472" r:id="rId13"/>
    <p:sldId id="473" r:id="rId14"/>
    <p:sldId id="474" r:id="rId15"/>
    <p:sldId id="475" r:id="rId16"/>
    <p:sldId id="476" r:id="rId17"/>
    <p:sldId id="479" r:id="rId18"/>
    <p:sldId id="477" r:id="rId19"/>
    <p:sldId id="478" r:id="rId20"/>
    <p:sldId id="480" r:id="rId21"/>
    <p:sldId id="483" r:id="rId22"/>
    <p:sldId id="517" r:id="rId23"/>
    <p:sldId id="487" r:id="rId24"/>
    <p:sldId id="518" r:id="rId25"/>
    <p:sldId id="519" r:id="rId26"/>
    <p:sldId id="520" r:id="rId27"/>
    <p:sldId id="521" r:id="rId28"/>
    <p:sldId id="524" r:id="rId29"/>
    <p:sldId id="522" r:id="rId30"/>
    <p:sldId id="488" r:id="rId31"/>
    <p:sldId id="34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8D6"/>
    <a:srgbClr val="E88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33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10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2/9/2024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2/9/2024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2/9/2024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/>
              <a:t>COMP 2000 Object-Oriented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/>
              <a:t>David J Stucki</a:t>
            </a:r>
          </a:p>
          <a:p>
            <a:r>
              <a:rPr lang="en-US"/>
              <a:t>Otterbein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testing 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You can create unit tests by hand and run them</a:t>
            </a:r>
          </a:p>
          <a:p>
            <a:r>
              <a:rPr lang="en-US" sz="2400" dirty="0"/>
              <a:t>However, the problem is so universal that many automated testing frameworks have been created</a:t>
            </a:r>
          </a:p>
          <a:p>
            <a:r>
              <a:rPr lang="en-US" sz="2400" dirty="0"/>
              <a:t>The most famous for Java </a:t>
            </a:r>
            <a:r>
              <a:rPr lang="en-US" sz="2400"/>
              <a:t>is </a:t>
            </a:r>
            <a:r>
              <a:rPr lang="en-US" sz="2400" b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JUnit</a:t>
            </a:r>
            <a:endParaRPr lang="en-US" sz="2400" b="1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Wikipedia lists about 50 just for Java</a:t>
            </a:r>
          </a:p>
          <a:p>
            <a:pPr lvl="1"/>
            <a:r>
              <a:rPr lang="en-US" sz="2000" dirty="0"/>
              <a:t>Some have special strengths, like creating mock objects that behave in ways that are useful for testing</a:t>
            </a:r>
          </a:p>
          <a:p>
            <a:r>
              <a:rPr lang="en-US" sz="2400" dirty="0"/>
              <a:t>These testing frameworks make it easier to generate and run the tests</a:t>
            </a:r>
          </a:p>
        </p:txBody>
      </p:sp>
    </p:spTree>
    <p:extLst>
      <p:ext uri="{BB962C8B-B14F-4D97-AF65-F5344CB8AC3E}">
        <p14:creationId xmlns:p14="http://schemas.microsoft.com/office/powerpoint/2010/main" val="7935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unit test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Effective tests will show:</a:t>
            </a:r>
          </a:p>
          <a:p>
            <a:pPr lvl="1"/>
            <a:r>
              <a:rPr lang="en-US" sz="2000" dirty="0"/>
              <a:t>When used as expected, a component does what it's supposed to</a:t>
            </a:r>
          </a:p>
          <a:p>
            <a:pPr lvl="1"/>
            <a:r>
              <a:rPr lang="en-US" sz="2000" dirty="0"/>
              <a:t>Defects, if there are any, in a component</a:t>
            </a:r>
          </a:p>
          <a:p>
            <a:r>
              <a:rPr lang="en-US" sz="2400" dirty="0"/>
              <a:t>In testing terminology, these are called </a:t>
            </a:r>
            <a:r>
              <a:rPr lang="en-US" sz="2400" b="1" dirty="0">
                <a:solidFill>
                  <a:srgbClr val="00B050"/>
                </a:solidFill>
              </a:rPr>
              <a:t>positive tests </a:t>
            </a:r>
            <a:r>
              <a:rPr lang="en-US" sz="2400" dirty="0"/>
              <a:t>(showing that stuff works) and </a:t>
            </a:r>
            <a:r>
              <a:rPr lang="en-US" sz="2400" b="1" dirty="0">
                <a:solidFill>
                  <a:srgbClr val="FF0000"/>
                </a:solidFill>
              </a:rPr>
              <a:t>negative tests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(trying to make things crash)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It's hard to pick good test cases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52334D-A481-4C3C-B27B-4BFA93556531}"/>
              </a:ext>
            </a:extLst>
          </p:cNvPr>
          <p:cNvSpPr/>
          <p:nvPr/>
        </p:nvSpPr>
        <p:spPr>
          <a:xfrm>
            <a:off x="1097280" y="4498848"/>
            <a:ext cx="4187952" cy="374904"/>
          </a:xfrm>
          <a:prstGeom prst="rect">
            <a:avLst/>
          </a:prstGeom>
          <a:solidFill>
            <a:srgbClr val="FAE8D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2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unit test cases,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Two strategies for picking test cases:</a:t>
            </a:r>
          </a:p>
          <a:p>
            <a:pPr lvl="1"/>
            <a:r>
              <a:rPr lang="en-US" sz="2400" b="1" dirty="0">
                <a:solidFill>
                  <a:schemeClr val="accent1"/>
                </a:solidFill>
              </a:rPr>
              <a:t>Partition testing</a:t>
            </a:r>
          </a:p>
          <a:p>
            <a:pPr lvl="2"/>
            <a:r>
              <a:rPr lang="en-US" sz="2000" dirty="0"/>
              <a:t>Identify groups of inputs that will be processed in the same way</a:t>
            </a:r>
          </a:p>
          <a:p>
            <a:pPr lvl="2"/>
            <a:r>
              <a:rPr lang="en-US" sz="2000" dirty="0"/>
              <a:t>Pick representatives from each group</a:t>
            </a:r>
          </a:p>
          <a:p>
            <a:pPr lvl="1"/>
            <a:r>
              <a:rPr lang="en-US" sz="2400" b="1" dirty="0">
                <a:solidFill>
                  <a:schemeClr val="accent6"/>
                </a:solidFill>
              </a:rPr>
              <a:t>Guideline-based testing</a:t>
            </a:r>
          </a:p>
          <a:p>
            <a:pPr lvl="2"/>
            <a:r>
              <a:rPr lang="en-US" sz="2000" dirty="0"/>
              <a:t>Use guidelines to choose test cases</a:t>
            </a:r>
          </a:p>
          <a:p>
            <a:pPr lvl="2"/>
            <a:r>
              <a:rPr lang="en-US" sz="2000" dirty="0"/>
              <a:t>Guidelines are based on experience about the kinds of errors that programmers often make</a:t>
            </a:r>
          </a:p>
        </p:txBody>
      </p:sp>
    </p:spTree>
    <p:extLst>
      <p:ext uri="{BB962C8B-B14F-4D97-AF65-F5344CB8AC3E}">
        <p14:creationId xmlns:p14="http://schemas.microsoft.com/office/powerpoint/2010/main" val="80983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370" y="2327564"/>
            <a:ext cx="5492310" cy="3541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4721629" cy="3760891"/>
          </a:xfrm>
        </p:spPr>
        <p:txBody>
          <a:bodyPr/>
          <a:lstStyle/>
          <a:p>
            <a:r>
              <a:rPr lang="en-US" dirty="0"/>
              <a:t>Partition testing is based on the observation that programs often behave similarly for all members of a set of values</a:t>
            </a:r>
          </a:p>
          <a:p>
            <a:r>
              <a:rPr lang="en-US" dirty="0"/>
              <a:t>Such a set is called an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equivalence partition</a:t>
            </a:r>
          </a:p>
          <a:p>
            <a:r>
              <a:rPr lang="en-US" dirty="0"/>
              <a:t>You can try to find a set of equivalence partitions that covers all behaviors</a:t>
            </a:r>
          </a:p>
        </p:txBody>
      </p:sp>
    </p:spTree>
    <p:extLst>
      <p:ext uri="{BB962C8B-B14F-4D97-AF65-F5344CB8AC3E}">
        <p14:creationId xmlns:p14="http://schemas.microsoft.com/office/powerpoint/2010/main" val="149122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When dealing with sequences, arrays, and lists, consider:</a:t>
            </a:r>
          </a:p>
          <a:p>
            <a:pPr lvl="1"/>
            <a:r>
              <a:rPr lang="en-US" sz="2000" dirty="0"/>
              <a:t>Testing software with sequences that have a single value (or no values)</a:t>
            </a:r>
          </a:p>
          <a:p>
            <a:pPr lvl="1"/>
            <a:r>
              <a:rPr lang="en-US" sz="2000" dirty="0"/>
              <a:t>Use sequences of different sizes in different tests</a:t>
            </a:r>
          </a:p>
          <a:p>
            <a:pPr lvl="1"/>
            <a:r>
              <a:rPr lang="en-US" sz="2000" dirty="0"/>
              <a:t>Design tests that access the first, middle, and last elements of a sequence</a:t>
            </a:r>
          </a:p>
        </p:txBody>
      </p:sp>
    </p:spTree>
    <p:extLst>
      <p:ext uri="{BB962C8B-B14F-4D97-AF65-F5344CB8AC3E}">
        <p14:creationId xmlns:p14="http://schemas.microsoft.com/office/powerpoint/2010/main" val="242156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11529D-B70A-45A0-8BA8-76D30FE588C2}"/>
              </a:ext>
            </a:extLst>
          </p:cNvPr>
          <p:cNvSpPr/>
          <p:nvPr/>
        </p:nvSpPr>
        <p:spPr>
          <a:xfrm>
            <a:off x="5294376" y="2148840"/>
            <a:ext cx="1810512" cy="3840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box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One philosophy of testing is making </a:t>
            </a:r>
            <a:r>
              <a:rPr lang="en-US" sz="2200" b="1" dirty="0">
                <a:solidFill>
                  <a:schemeClr val="bg1"/>
                </a:solidFill>
              </a:rPr>
              <a:t>black box tests</a:t>
            </a:r>
          </a:p>
          <a:p>
            <a:r>
              <a:rPr lang="en-US" sz="2200" dirty="0"/>
              <a:t>A black box test takes some input </a:t>
            </a:r>
            <a:r>
              <a:rPr lang="en-US" sz="2200" b="1" dirty="0">
                <a:solidFill>
                  <a:srgbClr val="0070C0"/>
                </a:solidFill>
              </a:rPr>
              <a:t>A</a:t>
            </a:r>
            <a:r>
              <a:rPr lang="en-US" sz="2200" dirty="0"/>
              <a:t> and knows that the output is supposed to be </a:t>
            </a:r>
            <a:r>
              <a:rPr lang="en-US" sz="2200" b="1" dirty="0">
                <a:solidFill>
                  <a:srgbClr val="00B050"/>
                </a:solidFill>
              </a:rPr>
              <a:t>B</a:t>
            </a:r>
          </a:p>
          <a:p>
            <a:r>
              <a:rPr lang="en-US" sz="2200" dirty="0"/>
              <a:t>It assumes nothing about the internals of the program, only the specification</a:t>
            </a:r>
          </a:p>
          <a:p>
            <a:r>
              <a:rPr lang="en-US" sz="2200" dirty="0"/>
              <a:t>To write black box tests, you come up with a set of input you think covers lots of cases and you run it and see if it works</a:t>
            </a:r>
          </a:p>
          <a:p>
            <a:r>
              <a:rPr lang="en-US" sz="2200" dirty="0"/>
              <a:t>In the real world, black box testing can easily be done by a team that did not work on the original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231052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box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White box testing</a:t>
            </a:r>
            <a:r>
              <a:rPr lang="en-US" dirty="0"/>
              <a:t> is the opposite of black box testing</a:t>
            </a:r>
          </a:p>
          <a:p>
            <a:pPr lvl="1"/>
            <a:r>
              <a:rPr lang="en-US" dirty="0"/>
              <a:t>Sometimes white box testing is called "clear box testing"</a:t>
            </a:r>
          </a:p>
          <a:p>
            <a:r>
              <a:rPr lang="en-US" dirty="0"/>
              <a:t>In white box testing, you can use your knowledge of how the code works to generate tests</a:t>
            </a:r>
          </a:p>
          <a:p>
            <a:r>
              <a:rPr lang="en-US" dirty="0"/>
              <a:t>Are there lots of if statements?</a:t>
            </a:r>
          </a:p>
          <a:p>
            <a:pPr lvl="1"/>
            <a:r>
              <a:rPr lang="en-US" dirty="0"/>
              <a:t>Write tests that go through all possible branches</a:t>
            </a:r>
          </a:p>
          <a:p>
            <a:r>
              <a:rPr lang="en-US" dirty="0"/>
              <a:t>There are white box testing tools that can help you generate tests to exercise all branches</a:t>
            </a:r>
          </a:p>
          <a:p>
            <a:r>
              <a:rPr lang="en-US" dirty="0"/>
              <a:t>Which is better, white box or black box testing?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A4D27C-2D8A-4790-A4E2-95889729635A}"/>
              </a:ext>
            </a:extLst>
          </p:cNvPr>
          <p:cNvSpPr/>
          <p:nvPr/>
        </p:nvSpPr>
        <p:spPr>
          <a:xfrm>
            <a:off x="1097280" y="2108201"/>
            <a:ext cx="1956816" cy="415543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4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95642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Beyond unit testing is </a:t>
            </a:r>
            <a:r>
              <a:rPr lang="en-US" sz="2400" b="1" dirty="0">
                <a:solidFill>
                  <a:srgbClr val="00B0F0"/>
                </a:solidFill>
              </a:rPr>
              <a:t>component testing</a:t>
            </a:r>
          </a:p>
          <a:p>
            <a:r>
              <a:rPr lang="en-US" sz="2400" dirty="0"/>
              <a:t>Components are made up of several independent units</a:t>
            </a:r>
          </a:p>
          <a:p>
            <a:r>
              <a:rPr lang="en-US" sz="2400" dirty="0"/>
              <a:t>The errors are likely to be from interactions between the units</a:t>
            </a:r>
          </a:p>
          <a:p>
            <a:pPr lvl="1"/>
            <a:r>
              <a:rPr lang="en-US" sz="2000" dirty="0"/>
              <a:t>Hopefully, the individual units have already been unit tested</a:t>
            </a:r>
          </a:p>
          <a:p>
            <a:r>
              <a:rPr lang="en-US" sz="2400" dirty="0"/>
              <a:t>The interfaces between the units have to be tested</a:t>
            </a:r>
          </a:p>
          <a:p>
            <a:pPr lvl="1"/>
            <a:r>
              <a:rPr lang="en-US" sz="2000" dirty="0"/>
              <a:t>Parameter interfaces in method calls</a:t>
            </a:r>
          </a:p>
          <a:p>
            <a:pPr lvl="1"/>
            <a:r>
              <a:rPr lang="en-US" sz="2000" dirty="0"/>
              <a:t>Shared memory interfaces</a:t>
            </a:r>
          </a:p>
          <a:p>
            <a:pPr lvl="1"/>
            <a:r>
              <a:rPr lang="en-US" sz="2000" dirty="0"/>
              <a:t>Procedural interfaces in which an object implements a set of procedures</a:t>
            </a:r>
          </a:p>
          <a:p>
            <a:pPr lvl="1"/>
            <a:r>
              <a:rPr lang="en-US" sz="2000" dirty="0"/>
              <a:t>Message passing interfaces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6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System testing </a:t>
            </a:r>
            <a:r>
              <a:rPr lang="en-US" sz="2400" dirty="0"/>
              <a:t>is when we integrate components together in a version of the whole system</a:t>
            </a:r>
          </a:p>
          <a:p>
            <a:r>
              <a:rPr lang="en-US" sz="2400" dirty="0"/>
              <a:t>Though similar to component testing, there are differences:</a:t>
            </a:r>
          </a:p>
          <a:p>
            <a:pPr lvl="1"/>
            <a:r>
              <a:rPr lang="en-US" sz="2000" dirty="0"/>
              <a:t>Older reusable components and commercial components might be integrated with new components</a:t>
            </a:r>
          </a:p>
          <a:p>
            <a:pPr lvl="1"/>
            <a:r>
              <a:rPr lang="en-US" sz="2000" dirty="0"/>
              <a:t>Components developed by different teams might be integrated for the first time</a:t>
            </a:r>
          </a:p>
          <a:p>
            <a:r>
              <a:rPr lang="en-US" sz="2400" dirty="0"/>
              <a:t>Sometimes, you only see certain behavior when you get everything together</a:t>
            </a:r>
          </a:p>
          <a:p>
            <a:r>
              <a:rPr lang="en-US" sz="2400" dirty="0"/>
              <a:t>Try testing all the use cases you expect </a:t>
            </a:r>
            <a:r>
              <a:rPr lang="en-US" sz="2400"/>
              <a:t>the system to see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644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JUnit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JUnit</a:t>
            </a:r>
            <a:r>
              <a:rPr lang="en-US" sz="2400" dirty="0"/>
              <a:t> is a popular framework for automating the unit testing of Java code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JUnit</a:t>
            </a:r>
            <a:r>
              <a:rPr lang="en-US" sz="2400" dirty="0"/>
              <a:t> is built into Eclipse and many other IDEs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It is possible to run </a:t>
            </a:r>
            <a:r>
              <a:rPr lang="en-US" sz="2400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JUnit</a:t>
            </a:r>
            <a:r>
              <a:rPr lang="en-US" sz="2400" dirty="0"/>
              <a:t> from the command line after downloading appropriate libraries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JUnit</a:t>
            </a:r>
            <a:r>
              <a:rPr lang="en-US" sz="2400" dirty="0"/>
              <a:t> is one of many </a:t>
            </a:r>
            <a:r>
              <a:rPr lang="en-US" sz="2400" dirty="0" err="1"/>
              <a:t>xUnit</a:t>
            </a:r>
            <a:r>
              <a:rPr lang="en-US" sz="2400" dirty="0"/>
              <a:t> frameworks designed to automate unit testing for many languages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JUnit</a:t>
            </a:r>
            <a:r>
              <a:rPr lang="en-US" sz="2400"/>
              <a:t> </a:t>
            </a:r>
            <a:r>
              <a:rPr lang="en-US" sz="2400" dirty="0"/>
              <a:t>5  is the latest version of </a:t>
            </a:r>
            <a:r>
              <a:rPr lang="en-US" sz="2400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JUnit</a:t>
            </a:r>
            <a:r>
              <a:rPr lang="en-US" sz="2400" dirty="0"/>
              <a:t>, and there are small differences from </a:t>
            </a:r>
            <a:r>
              <a:rPr lang="en-US" sz="2400"/>
              <a:t>previous versions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107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>
                <a:solidFill>
                  <a:schemeClr val="tx1"/>
                </a:solidFill>
              </a:rPr>
              <a:t>No new reading assignment this week:</a:t>
            </a:r>
          </a:p>
          <a:p>
            <a:pPr lvl="2"/>
            <a:r>
              <a:rPr lang="en-US" sz="2400">
                <a:solidFill>
                  <a:schemeClr val="tx1"/>
                </a:solidFill>
              </a:rPr>
              <a:t>study for the midterm instead</a:t>
            </a:r>
          </a:p>
          <a:p>
            <a:pPr lvl="2"/>
            <a:r>
              <a:rPr lang="en-US" sz="2400">
                <a:solidFill>
                  <a:schemeClr val="tx1"/>
                </a:solidFill>
              </a:rPr>
              <a:t>Midterm next Monday (review session this Friday)</a:t>
            </a:r>
            <a:endParaRPr lang="en-US" sz="2400"/>
          </a:p>
          <a:p>
            <a:pPr lvl="1"/>
            <a:r>
              <a:rPr lang="en-US" sz="2800"/>
              <a:t>Lab 7 due before 9:55am tomorrow</a:t>
            </a:r>
          </a:p>
          <a:p>
            <a:pPr lvl="2"/>
            <a:r>
              <a:rPr lang="en-US" sz="20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JUnit </a:t>
            </a:r>
            <a:r>
              <a:rPr lang="en-US" dirty="0"/>
              <a:t>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03793"/>
            <a:ext cx="10972800" cy="8918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For each set of tests, create a class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Code that must be done ahead of every test has the 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BeforeEach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annotation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Each method that does a test  has the 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@Test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annotation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215640"/>
            <a:ext cx="10972800" cy="33223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err="1">
                <a:latin typeface="Courier New" panose="02070309020205020404" pitchFamily="49" charset="0"/>
                <a:cs typeface="Courier New" panose="02070309020205020404" pitchFamily="49" charset="0"/>
              </a:rPr>
              <a:t>org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.junit.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jupiter.api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.*;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class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Testing {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String creature;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sz="1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BeforeEach</a:t>
            </a:r>
            <a:endParaRPr lang="en-US" sz="14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void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setUp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creature =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"Wombat"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	</a:t>
            </a:r>
            <a:r>
              <a:rPr lang="en-US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@Test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	</a:t>
            </a:r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void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testWombat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		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Assertions.assertEquals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"Wombat"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creature,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"Wombat failure"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	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1405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24FC3-A0EB-47EF-94CC-D2EDDF664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036D5-54BD-4E1C-9FC8-CE6B0D0CB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926839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An assertion is something that </a:t>
            </a:r>
            <a:r>
              <a:rPr lang="en-US" b="1" dirty="0"/>
              <a:t>must</a:t>
            </a:r>
            <a:r>
              <a:rPr lang="en-US" dirty="0"/>
              <a:t> be true in a program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Java (4 and higher) has assertions built in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You can put the following in code somewhere: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If the condition before the colon is true, everything is fine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If the condition is false, an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AssertionError</a:t>
            </a:r>
            <a:r>
              <a:rPr lang="en-US" dirty="0"/>
              <a:t> will be thrown with the message after the colon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Caveat: The JVM normally runs with assertions turned off, for performance reasons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You have to run it with assertions on for assertion errors to happen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You </a:t>
            </a:r>
            <a:r>
              <a:rPr lang="en-US" b="1" dirty="0"/>
              <a:t>should</a:t>
            </a:r>
            <a:r>
              <a:rPr lang="en-US" dirty="0"/>
              <a:t> run the JVM with assertions on for testing purposes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5DC17C-A5EE-4359-BD74-3DE5114C4611}"/>
              </a:ext>
            </a:extLst>
          </p:cNvPr>
          <p:cNvSpPr txBox="1"/>
          <p:nvPr/>
        </p:nvSpPr>
        <p:spPr>
          <a:xfrm>
            <a:off x="609600" y="3133344"/>
            <a:ext cx="10972800" cy="76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 word =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"phlegmatic"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word.length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&lt; 5 :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"Word is too long!"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8076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3A066-7E58-4AA0-8558-365905CEA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Assertions </a:t>
            </a:r>
            <a:r>
              <a:rPr lang="en-US"/>
              <a:t>in JUnit </a:t>
            </a:r>
            <a:r>
              <a:rPr lang="en-US" dirty="0"/>
              <a:t>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65AE4-E713-4F26-B5FA-8C3545D07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98170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When you run a test, you expect to get a certain output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You should assert that this output is what it should be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JUnit 5 has a class called </a:t>
            </a:r>
            <a:r>
              <a:rPr lang="en-US" sz="2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Assertions</a:t>
            </a:r>
            <a:r>
              <a:rPr lang="en-US" sz="2600" dirty="0"/>
              <a:t> that has a number of static methods used to assert that different things are what they should be</a:t>
            </a:r>
          </a:p>
          <a:p>
            <a:pPr marL="741363" lvl="1" indent="-2571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/>
              <a:t>Running JUnit takes care of turning assertions 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The most common is </a:t>
            </a:r>
            <a:r>
              <a:rPr lang="en-US" sz="2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assertEquals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600" dirty="0"/>
              <a:t>, which takes the expected value, the actual value, and a message to report if they aren't equal:</a:t>
            </a:r>
          </a:p>
          <a:p>
            <a:pPr marL="741363" lvl="1" indent="-2841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assertEquals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expected,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actual, String message)</a:t>
            </a:r>
          </a:p>
          <a:p>
            <a:pPr marL="741363" lvl="1" indent="-2841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assertEquals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expected,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actual, String message)</a:t>
            </a:r>
          </a:p>
          <a:p>
            <a:pPr marL="741363" lvl="1" indent="-2841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assertEquals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expected,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actual,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delta, String message)</a:t>
            </a:r>
          </a:p>
          <a:p>
            <a:pPr marL="741363" lvl="1" indent="-2841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assertEquals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(Object expected, Object actual, String message)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cs typeface="Courier New" panose="02070309020205020404" pitchFamily="49" charset="0"/>
              </a:rPr>
              <a:t>Another useful method in </a:t>
            </a:r>
            <a:r>
              <a:rPr lang="en-US" sz="2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Assertions</a:t>
            </a:r>
            <a:r>
              <a:rPr lang="en-US" sz="2600" dirty="0">
                <a:cs typeface="Courier New" panose="02070309020205020404" pitchFamily="49" charset="0"/>
              </a:rPr>
              <a:t>:</a:t>
            </a:r>
          </a:p>
          <a:p>
            <a:pPr marL="741363" lvl="1" indent="-2841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assertTrue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condition, String 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message)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09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B9FA4-AB63-493F-9259-D62E9AD1F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D338C-8E14-46CB-9934-EB095862A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know that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substring()</a:t>
            </a:r>
            <a:r>
              <a:rPr lang="en-US" dirty="0"/>
              <a:t> method on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objects works, but what if we wanted to test it?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262A1-21E9-472E-B35A-832B072C43F6}"/>
              </a:ext>
            </a:extLst>
          </p:cNvPr>
          <p:cNvSpPr txBox="1"/>
          <p:nvPr/>
        </p:nvSpPr>
        <p:spPr>
          <a:xfrm>
            <a:off x="609600" y="3048000"/>
            <a:ext cx="10972800" cy="3276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org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.junit.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jupiter.api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.*;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class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StringTest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@Test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	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void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testSubstring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String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"dysfunctional"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String substring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string.substring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(3,6);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Assertions.assertEquals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"fun"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substring,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"Substring failure!"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	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1284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094F8-C95B-45A6-A828-F87A75ED7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 failing is winning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49A06-AB6E-4F42-8FD7-C6AAEF046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5505"/>
            <a:ext cx="10972800" cy="11204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What if a method is </a:t>
            </a:r>
            <a:r>
              <a:rPr lang="en-US" b="1" dirty="0"/>
              <a:t>supposed</a:t>
            </a:r>
            <a:r>
              <a:rPr lang="en-US" dirty="0"/>
              <a:t> to throw an exception under certain conditions?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It should be considered a failure </a:t>
            </a:r>
            <a:r>
              <a:rPr lang="en-US" b="1" dirty="0"/>
              <a:t>not</a:t>
            </a:r>
            <a:r>
              <a:rPr lang="en-US" dirty="0"/>
              <a:t> to throw an exception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Assertions</a:t>
            </a:r>
            <a:r>
              <a:rPr lang="en-US" dirty="0"/>
              <a:t> class also has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fail()</a:t>
            </a:r>
            <a:r>
              <a:rPr lang="en-US" dirty="0"/>
              <a:t> method that should never be called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8BD9A0-29B9-447F-845D-FC1A5A09CDE8}"/>
              </a:ext>
            </a:extLst>
          </p:cNvPr>
          <p:cNvSpPr txBox="1"/>
          <p:nvPr/>
        </p:nvSpPr>
        <p:spPr>
          <a:xfrm>
            <a:off x="609600" y="3264408"/>
            <a:ext cx="10972800" cy="32887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org.junit.jupiter.api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.*;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class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FailTest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@Test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	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void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testBadString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String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"armpit"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number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Integer.parseInt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(string);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Assertions.fail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"An exception should have been thrown!"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NumberFormatException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e) {}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	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8405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BC784-D958-4937-A730-D5CEA1A5A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JUnit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FDE84-8BA9-4263-AD56-2C3775A45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Imagine you've got a method with the following signature that can determine whether or not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is a palindrome</a:t>
            </a:r>
          </a:p>
          <a:p>
            <a:pPr lvl="1"/>
            <a:r>
              <a:rPr lang="en-US" dirty="0"/>
              <a:t>Assume it's a sophisticated function that ignores case and punctuation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are good tests for it?</a:t>
            </a:r>
          </a:p>
          <a:p>
            <a:r>
              <a:rPr lang="en-US" dirty="0"/>
              <a:t>Let's write at least four JUnit tests for it, covering cases when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phrase</a:t>
            </a:r>
            <a:r>
              <a:rPr lang="en-US" dirty="0"/>
              <a:t> is a palindrome and when it isn't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F5AA41-9494-44B7-B485-8708B3ED14D7}"/>
              </a:ext>
            </a:extLst>
          </p:cNvPr>
          <p:cNvSpPr txBox="1"/>
          <p:nvPr/>
        </p:nvSpPr>
        <p:spPr>
          <a:xfrm>
            <a:off x="624840" y="3389376"/>
            <a:ext cx="109728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isPalindrome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(String phrase)</a:t>
            </a:r>
          </a:p>
        </p:txBody>
      </p:sp>
    </p:spTree>
    <p:extLst>
      <p:ext uri="{BB962C8B-B14F-4D97-AF65-F5344CB8AC3E}">
        <p14:creationId xmlns:p14="http://schemas.microsoft.com/office/powerpoint/2010/main" val="54032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B7F59-BBF7-45C5-A706-005D9A14A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A1006-D614-4DFB-B7FB-D94710DA0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75687"/>
            <a:ext cx="10972800" cy="667513"/>
          </a:xfrm>
        </p:spPr>
        <p:txBody>
          <a:bodyPr>
            <a:normAutofit/>
          </a:bodyPr>
          <a:lstStyle/>
          <a:p>
            <a:r>
              <a:rPr lang="en-US" dirty="0"/>
              <a:t>Consider the following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</a:t>
            </a:r>
            <a:r>
              <a:rPr lang="en-US" dirty="0"/>
              <a:t> class, for holding real and imaginary numbers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EA869F-BE49-496B-8CA6-6CAEE04D81ED}"/>
              </a:ext>
            </a:extLst>
          </p:cNvPr>
          <p:cNvSpPr txBox="1"/>
          <p:nvPr/>
        </p:nvSpPr>
        <p:spPr>
          <a:xfrm>
            <a:off x="609600" y="2819400"/>
            <a:ext cx="10972800" cy="3733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rmAutofit lnSpcReduction="10000"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class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Complex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final double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real;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final double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imaginary;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Complex(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real,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imaginary)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.real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real;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imaginary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imaginary;	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getReal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real;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getImaginary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imaginary;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1974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JUnit </a:t>
            </a:r>
            <a:r>
              <a:rPr lang="en-US" dirty="0"/>
              <a:t>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Let's make a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quadratic()</a:t>
                </a:r>
                <a:r>
                  <a:rPr lang="en-US" dirty="0"/>
                  <a:t> method that returns an array of </a:t>
                </a:r>
                <a:r>
                  <a:rPr lang="en-US" b="1" dirty="0">
                    <a:solidFill>
                      <a:srgbClr val="0070C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Complex</a:t>
                </a:r>
                <a:r>
                  <a:rPr lang="en-US" dirty="0"/>
                  <a:t> objects that are the roots of the quadratic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Now, let's test it!</a:t>
                </a:r>
              </a:p>
              <a:p>
                <a:r>
                  <a:rPr lang="en-US" dirty="0"/>
                  <a:t>What are good test cases?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24840" y="3029712"/>
            <a:ext cx="109728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Complex[] quadratic(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b,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c) {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Fill in code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937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4EB-A43A-4E83-963E-487BA828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7151-426A-4640-B9E6-D435BF23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>
                <a:solidFill>
                  <a:schemeClr val="accent4">
                    <a:lumMod val="75000"/>
                  </a:schemeClr>
                </a:solidFill>
              </a:rPr>
              <a:t>Test-Driven Development </a:t>
            </a:r>
          </a:p>
          <a:p>
            <a:r>
              <a:rPr lang="en-US" sz="3000" b="1">
                <a:solidFill>
                  <a:schemeClr val="accent4">
                    <a:lumMod val="75000"/>
                  </a:schemeClr>
                </a:solidFill>
              </a:rPr>
              <a:t>More JUnit</a:t>
            </a:r>
          </a:p>
        </p:txBody>
      </p:sp>
    </p:spTree>
    <p:extLst>
      <p:ext uri="{BB962C8B-B14F-4D97-AF65-F5344CB8AC3E}">
        <p14:creationId xmlns:p14="http://schemas.microsoft.com/office/powerpoint/2010/main" val="354352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</a:rPr>
              <a:t>Testing can only show the presence of errors, not their absence.</a:t>
            </a:r>
          </a:p>
          <a:p>
            <a:pPr marL="8229600" lvl="1" indent="-182563">
              <a:buClr>
                <a:srgbClr val="7030A0"/>
              </a:buClr>
              <a:buFont typeface="Speak Pro" panose="020B0504020101020102" pitchFamily="34" charset="0"/>
              <a:buChar char="—"/>
              <a:tabLst>
                <a:tab pos="9829800" algn="r"/>
              </a:tabLst>
            </a:pPr>
            <a:r>
              <a:rPr lang="en-US" sz="2000" b="1"/>
              <a:t>	</a:t>
            </a:r>
            <a:r>
              <a:rPr lang="en-US" sz="2000" b="1">
                <a:solidFill>
                  <a:srgbClr val="7030A0"/>
                </a:solidFill>
              </a:rPr>
              <a:t>Edsger </a:t>
            </a:r>
            <a:r>
              <a:rPr lang="en-US" sz="2000" b="1" dirty="0" err="1">
                <a:solidFill>
                  <a:srgbClr val="7030A0"/>
                </a:solidFill>
              </a:rPr>
              <a:t>Dijkstra</a:t>
            </a:r>
            <a:endParaRPr lang="en-US" sz="2000" b="1" dirty="0">
              <a:solidFill>
                <a:srgbClr val="7030A0"/>
              </a:solidFill>
            </a:endParaRPr>
          </a:p>
          <a:p>
            <a:pPr lvl="1"/>
            <a:endParaRPr lang="en-US" sz="20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Historically, testing has sometimes been a task given to junior developers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As systems have gotten more complex, people have gotten more excited about testing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Finding ways to test subtle aspects of a program can be a rewarding challenge</a:t>
            </a:r>
          </a:p>
        </p:txBody>
      </p:sp>
    </p:spTree>
    <p:extLst>
      <p:ext uri="{BB962C8B-B14F-4D97-AF65-F5344CB8AC3E}">
        <p14:creationId xmlns:p14="http://schemas.microsoft.com/office/powerpoint/2010/main" val="179197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2661018"/>
            <a:ext cx="4986301" cy="285395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Purposes of testing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176273"/>
            <a:ext cx="6858000" cy="4023360"/>
          </a:xfrm>
        </p:spPr>
        <p:txBody>
          <a:bodyPr>
            <a:normAutofit/>
          </a:bodyPr>
          <a:lstStyle/>
          <a:p>
            <a:r>
              <a:rPr lang="en-US" dirty="0"/>
              <a:t>There are two almost opposing purposes for testing</a:t>
            </a:r>
          </a:p>
          <a:p>
            <a:r>
              <a:rPr lang="en-US" dirty="0"/>
              <a:t>Showing that software meets its requirements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Validation testing</a:t>
            </a:r>
          </a:p>
          <a:p>
            <a:pPr lvl="1"/>
            <a:r>
              <a:rPr lang="en-US" dirty="0"/>
              <a:t>Looking for good outputs</a:t>
            </a:r>
          </a:p>
          <a:p>
            <a:r>
              <a:rPr lang="en-US" dirty="0"/>
              <a:t>Finding inputs where software doesn't work</a:t>
            </a:r>
          </a:p>
          <a:p>
            <a:pPr lvl="1"/>
            <a:r>
              <a:rPr lang="en-US" b="1" dirty="0">
                <a:solidFill>
                  <a:schemeClr val="accent5"/>
                </a:solidFill>
              </a:rPr>
              <a:t>Defect testing</a:t>
            </a:r>
          </a:p>
          <a:p>
            <a:pPr lvl="1"/>
            <a:r>
              <a:rPr lang="en-US" dirty="0"/>
              <a:t>Looking for bad outputs</a:t>
            </a:r>
          </a:p>
          <a:p>
            <a:r>
              <a:rPr lang="en-US" i="1" dirty="0">
                <a:solidFill>
                  <a:srgbClr val="C00000"/>
                </a:solidFill>
              </a:rPr>
              <a:t>When a project is due, students often confuse the two</a:t>
            </a:r>
          </a:p>
          <a:p>
            <a:pPr lvl="1"/>
            <a:r>
              <a:rPr lang="en-US" dirty="0"/>
              <a:t>Trying to convince themselves that the code is fine instead of looking for problems</a:t>
            </a:r>
          </a:p>
        </p:txBody>
      </p:sp>
    </p:spTree>
    <p:extLst>
      <p:ext uri="{BB962C8B-B14F-4D97-AF65-F5344CB8AC3E}">
        <p14:creationId xmlns:p14="http://schemas.microsoft.com/office/powerpoint/2010/main" val="51612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743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Commercial software systems often go through three stages of testing</a:t>
            </a:r>
          </a:p>
          <a:p>
            <a:r>
              <a:rPr lang="en-US" b="1" dirty="0">
                <a:solidFill>
                  <a:srgbClr val="00B050"/>
                </a:solidFill>
              </a:rPr>
              <a:t>Development testing</a:t>
            </a:r>
          </a:p>
          <a:p>
            <a:pPr lvl="1"/>
            <a:r>
              <a:rPr lang="en-US" dirty="0"/>
              <a:t>Look for bugs during development</a:t>
            </a:r>
          </a:p>
          <a:p>
            <a:pPr lvl="1"/>
            <a:r>
              <a:rPr lang="en-US" dirty="0"/>
              <a:t>Designers and programmers do the testing</a:t>
            </a:r>
          </a:p>
          <a:p>
            <a:r>
              <a:rPr lang="en-US" b="1" dirty="0">
                <a:solidFill>
                  <a:srgbClr val="FF0000"/>
                </a:solidFill>
              </a:rPr>
              <a:t>Release testing</a:t>
            </a:r>
          </a:p>
          <a:p>
            <a:pPr lvl="1"/>
            <a:r>
              <a:rPr lang="en-US" dirty="0"/>
              <a:t>Test a complete version of the code to see if it meets requirements</a:t>
            </a:r>
          </a:p>
          <a:p>
            <a:pPr lvl="1"/>
            <a:r>
              <a:rPr lang="en-US" dirty="0"/>
              <a:t>A separate testing team does the testing</a:t>
            </a:r>
          </a:p>
          <a:p>
            <a:r>
              <a:rPr lang="en-US" b="1" dirty="0">
                <a:solidFill>
                  <a:srgbClr val="7030A0"/>
                </a:solidFill>
              </a:rPr>
              <a:t>User testing</a:t>
            </a:r>
          </a:p>
          <a:p>
            <a:pPr lvl="1"/>
            <a:r>
              <a:rPr lang="en-US" dirty="0"/>
              <a:t>Users test the system in a real environment</a:t>
            </a:r>
          </a:p>
          <a:p>
            <a:pPr lvl="1"/>
            <a:r>
              <a:rPr lang="en-US" dirty="0"/>
              <a:t>Acceptance testing is a special kind of user testing to decide whether or not the product should be accepted or sent back</a:t>
            </a:r>
          </a:p>
        </p:txBody>
      </p:sp>
    </p:spTree>
    <p:extLst>
      <p:ext uri="{BB962C8B-B14F-4D97-AF65-F5344CB8AC3E}">
        <p14:creationId xmlns:p14="http://schemas.microsoft.com/office/powerpoint/2010/main" val="427421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3715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Development testing</a:t>
            </a:r>
            <a:r>
              <a:rPr lang="en-US" sz="2400" dirty="0"/>
              <a:t> is the idea of testing you're most familiar with</a:t>
            </a:r>
          </a:p>
          <a:p>
            <a:pPr lvl="1"/>
            <a:r>
              <a:rPr lang="en-US" sz="2000" dirty="0"/>
              <a:t>Testing the software as it's being developed</a:t>
            </a:r>
          </a:p>
          <a:p>
            <a:pPr lvl="1"/>
            <a:r>
              <a:rPr lang="en-US" sz="2000" dirty="0"/>
              <a:t>Development testing is focused on defect testing</a:t>
            </a:r>
          </a:p>
          <a:p>
            <a:pPr lvl="1"/>
            <a:r>
              <a:rPr lang="en-US" sz="2000" dirty="0"/>
              <a:t>Debugging happens alongside development testing</a:t>
            </a:r>
          </a:p>
          <a:p>
            <a:r>
              <a:rPr lang="en-US" sz="2400" dirty="0"/>
              <a:t>Three stages of </a:t>
            </a:r>
            <a:r>
              <a:rPr lang="en-US" sz="2400" b="1" dirty="0">
                <a:solidFill>
                  <a:srgbClr val="00B050"/>
                </a:solidFill>
              </a:rPr>
              <a:t>development testing</a:t>
            </a:r>
            <a:r>
              <a:rPr lang="en-US" sz="2400" dirty="0"/>
              <a:t>:</a:t>
            </a:r>
          </a:p>
          <a:p>
            <a:pPr lvl="1"/>
            <a:r>
              <a:rPr lang="en-US" sz="2000" b="1" dirty="0">
                <a:solidFill>
                  <a:srgbClr val="FFC000"/>
                </a:solidFill>
              </a:rPr>
              <a:t>Unit testing</a:t>
            </a:r>
            <a:r>
              <a:rPr lang="en-US" sz="2000" dirty="0"/>
              <a:t>: testing individual classes or methods</a:t>
            </a:r>
          </a:p>
          <a:p>
            <a:pPr lvl="1"/>
            <a:r>
              <a:rPr lang="en-US" sz="2000" b="1" dirty="0">
                <a:solidFill>
                  <a:srgbClr val="00B0F0"/>
                </a:solidFill>
              </a:rPr>
              <a:t>Component testing</a:t>
            </a:r>
            <a:r>
              <a:rPr lang="en-US" sz="2000" dirty="0"/>
              <a:t>: testing components made from several objects</a:t>
            </a:r>
          </a:p>
          <a:p>
            <a:pPr lvl="1"/>
            <a:r>
              <a:rPr lang="en-US" sz="2000" b="1" dirty="0">
                <a:solidFill>
                  <a:srgbClr val="7030A0"/>
                </a:solidFill>
              </a:rPr>
              <a:t>System testing</a:t>
            </a:r>
            <a:r>
              <a:rPr lang="en-US" sz="2000" dirty="0"/>
              <a:t>: testing the system as a whole</a:t>
            </a:r>
          </a:p>
        </p:txBody>
      </p:sp>
    </p:spTree>
    <p:extLst>
      <p:ext uri="{BB962C8B-B14F-4D97-AF65-F5344CB8AC3E}">
        <p14:creationId xmlns:p14="http://schemas.microsoft.com/office/powerpoint/2010/main" val="47950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Unit testing </a:t>
            </a:r>
            <a:r>
              <a:rPr lang="en-US" sz="2400" dirty="0"/>
              <a:t>focuses on very small components</a:t>
            </a:r>
          </a:p>
          <a:p>
            <a:pPr lvl="1"/>
            <a:r>
              <a:rPr lang="en-US" sz="2000" dirty="0"/>
              <a:t>Methods or functions</a:t>
            </a:r>
          </a:p>
          <a:p>
            <a:pPr lvl="1"/>
            <a:r>
              <a:rPr lang="en-US" sz="2000" dirty="0"/>
              <a:t>Objects</a:t>
            </a:r>
          </a:p>
          <a:p>
            <a:r>
              <a:rPr lang="en-US" sz="2400" dirty="0"/>
              <a:t>Unit tests try many different inputs for the methods or objects to make sure that the outputs match</a:t>
            </a:r>
          </a:p>
        </p:txBody>
      </p:sp>
    </p:spTree>
    <p:extLst>
      <p:ext uri="{BB962C8B-B14F-4D97-AF65-F5344CB8AC3E}">
        <p14:creationId xmlns:p14="http://schemas.microsoft.com/office/powerpoint/2010/main" val="385544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08201"/>
                <a:ext cx="10058400" cy="3954271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Broken method to determine if a year is a leap year: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/>
                  <a:t>Tests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isLeapYear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(2016)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true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00B050"/>
                    </a:solidFill>
                  </a:rPr>
                  <a:t>(correct)</a:t>
                </a:r>
              </a:p>
              <a:p>
                <a:pPr lvl="1"/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isLeapYear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(2018)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false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00B050"/>
                    </a:solidFill>
                  </a:rPr>
                  <a:t>(correct)</a:t>
                </a:r>
              </a:p>
              <a:p>
                <a:pPr lvl="1"/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isLeapYear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(1900)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false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00B050"/>
                    </a:solidFill>
                  </a:rPr>
                  <a:t>(correct)</a:t>
                </a:r>
              </a:p>
              <a:p>
                <a:pPr lvl="1"/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isLeapYear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(2000)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false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(</a:t>
                </a:r>
                <a:r>
                  <a:rPr lang="en-US" b="1">
                    <a:solidFill>
                      <a:srgbClr val="FF0000"/>
                    </a:solidFill>
                  </a:rPr>
                  <a:t>incorrect)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08201"/>
                <a:ext cx="10058400" cy="3954271"/>
              </a:xfrm>
              <a:blipFill>
                <a:blip r:embed="rId2"/>
                <a:stretch>
                  <a:fillRect l="-606" t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62000" y="2651760"/>
            <a:ext cx="10820400" cy="145075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isLeapYear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year) 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year % 4 == 0 &amp;&amp; year % 100 != 0;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3327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Because unit tests are based on simple relationships between input and expected output, they can usually be automated</a:t>
            </a:r>
          </a:p>
          <a:p>
            <a:pPr lvl="1"/>
            <a:r>
              <a:rPr lang="en-US" sz="2000" b="1" dirty="0">
                <a:solidFill>
                  <a:srgbClr val="C00000"/>
                </a:solidFill>
              </a:rPr>
              <a:t>And they totally should be</a:t>
            </a:r>
          </a:p>
          <a:p>
            <a:r>
              <a:rPr lang="en-US" sz="2400" dirty="0"/>
              <a:t>Automated tests have three parts:</a:t>
            </a:r>
          </a:p>
          <a:p>
            <a:pPr lvl="1"/>
            <a:r>
              <a:rPr lang="en-US" sz="2000" dirty="0"/>
              <a:t>Setup: initialize the system with the inputs and expected outputs</a:t>
            </a:r>
          </a:p>
          <a:p>
            <a:pPr lvl="1"/>
            <a:r>
              <a:rPr lang="en-US" sz="2000" dirty="0"/>
              <a:t>Call: call the method you're testing</a:t>
            </a:r>
          </a:p>
          <a:p>
            <a:pPr lvl="1"/>
            <a:r>
              <a:rPr lang="en-US" sz="2000" dirty="0"/>
              <a:t>Assertion: compare the real output with the expected output</a:t>
            </a:r>
          </a:p>
        </p:txBody>
      </p:sp>
    </p:spTree>
    <p:extLst>
      <p:ext uri="{BB962C8B-B14F-4D97-AF65-F5344CB8AC3E}">
        <p14:creationId xmlns:p14="http://schemas.microsoft.com/office/powerpoint/2010/main" val="422332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6934</TotalTime>
  <Words>1940</Words>
  <Application>Microsoft Office PowerPoint</Application>
  <PresentationFormat>Widescreen</PresentationFormat>
  <Paragraphs>252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Calibri</vt:lpstr>
      <vt:lpstr>Cambria Math</vt:lpstr>
      <vt:lpstr>Courier New</vt:lpstr>
      <vt:lpstr>Georgia Pro Cond Light</vt:lpstr>
      <vt:lpstr>Speak Pro</vt:lpstr>
      <vt:lpstr>Wingdings</vt:lpstr>
      <vt:lpstr>RetrospectVTI</vt:lpstr>
      <vt:lpstr>COMP 2000 Object-Oriented Design</vt:lpstr>
      <vt:lpstr>ALERTS</vt:lpstr>
      <vt:lpstr>Testing</vt:lpstr>
      <vt:lpstr>Purposes of testing</vt:lpstr>
      <vt:lpstr>Stages of testing</vt:lpstr>
      <vt:lpstr>Development testing</vt:lpstr>
      <vt:lpstr>Unit testing</vt:lpstr>
      <vt:lpstr>Unit test example</vt:lpstr>
      <vt:lpstr>Automated tests</vt:lpstr>
      <vt:lpstr>Automated testing frameworks</vt:lpstr>
      <vt:lpstr>Choosing unit test cases</vt:lpstr>
      <vt:lpstr>Choosing unit test cases, continued</vt:lpstr>
      <vt:lpstr>Equivalence partitioning</vt:lpstr>
      <vt:lpstr>Examples of guidelines</vt:lpstr>
      <vt:lpstr>Black box testing</vt:lpstr>
      <vt:lpstr>White box testing</vt:lpstr>
      <vt:lpstr>Component testing</vt:lpstr>
      <vt:lpstr>System testing</vt:lpstr>
      <vt:lpstr>JUnit</vt:lpstr>
      <vt:lpstr>JUnit classes</vt:lpstr>
      <vt:lpstr>Assertions</vt:lpstr>
      <vt:lpstr>Assertions in JUnit tests</vt:lpstr>
      <vt:lpstr>Assertion example</vt:lpstr>
      <vt:lpstr>Sometimes failing is winning</vt:lpstr>
      <vt:lpstr>JUnit practice</vt:lpstr>
      <vt:lpstr>Complex class</vt:lpstr>
      <vt:lpstr>JUnit practice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235</cp:revision>
  <dcterms:created xsi:type="dcterms:W3CDTF">2021-02-01T03:59:21Z</dcterms:created>
  <dcterms:modified xsi:type="dcterms:W3CDTF">2024-02-10T04:46:16Z</dcterms:modified>
</cp:coreProperties>
</file>