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sldIdLst>
    <p:sldId id="266" r:id="rId5"/>
    <p:sldId id="311" r:id="rId6"/>
    <p:sldId id="514" r:id="rId7"/>
    <p:sldId id="491" r:id="rId8"/>
    <p:sldId id="488" r:id="rId9"/>
    <p:sldId id="492" r:id="rId10"/>
    <p:sldId id="493" r:id="rId11"/>
    <p:sldId id="494" r:id="rId12"/>
    <p:sldId id="515" r:id="rId13"/>
    <p:sldId id="497" r:id="rId14"/>
    <p:sldId id="498" r:id="rId15"/>
    <p:sldId id="500" r:id="rId16"/>
    <p:sldId id="516" r:id="rId17"/>
    <p:sldId id="517" r:id="rId18"/>
    <p:sldId id="502" r:id="rId19"/>
    <p:sldId id="518" r:id="rId20"/>
    <p:sldId id="519" r:id="rId21"/>
    <p:sldId id="511" r:id="rId22"/>
    <p:sldId id="512" r:id="rId23"/>
    <p:sldId id="513" r:id="rId24"/>
    <p:sldId id="34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2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11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6AB41-2DBD-467C-A47B-3DF4A503E9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6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6AB41-2DBD-467C-A47B-3DF4A503E9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0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6AB41-2DBD-467C-A47B-3DF4A503E9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1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sign_by_contrac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chive.eiffel.com/doc/oosc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Using a Method</a:t>
            </a:r>
            <a:r>
              <a:rPr lang="en-US" altLang="ja-JP" dirty="0"/>
              <a:t> Contract</a:t>
            </a:r>
            <a:endParaRPr lang="en-US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/>
              <a:t>A static method’</a:t>
            </a:r>
            <a:r>
              <a:rPr lang="en-US" altLang="ja-JP" sz="2200" dirty="0"/>
              <a:t>s contract refers to its formal parameters, and (only if it returns a value, not </a:t>
            </a:r>
            <a:r>
              <a:rPr lang="en-US" altLang="ja-JP" sz="2200" b="1" dirty="0">
                <a:solidFill>
                  <a:srgbClr val="0070C0"/>
                </a:solidFill>
              </a:rPr>
              <a:t>void</a:t>
            </a:r>
            <a:r>
              <a:rPr lang="en-US" altLang="ja-JP" sz="2200" dirty="0"/>
              <a:t>) to the name of the method (which stands for the return value)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To determine whether the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precondition</a:t>
            </a:r>
            <a:r>
              <a:rPr lang="en-US" sz="2200" dirty="0"/>
              <a:t> and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</a:rPr>
              <a:t>postcondition</a:t>
            </a:r>
            <a:r>
              <a:rPr lang="en-US" sz="2200" dirty="0"/>
              <a:t> are true for a particular client call: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 values of the arguments are substituted for the respective formal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value of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the result returned by the method is substituted for the </a:t>
            </a:r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method name</a:t>
            </a:r>
          </a:p>
          <a:p>
            <a:pPr>
              <a:lnSpc>
                <a:spcPct val="90000"/>
              </a:lnSpc>
            </a:pPr>
            <a:endParaRPr lang="en-US" sz="2200"/>
          </a:p>
          <a:p>
            <a:pPr>
              <a:lnSpc>
                <a:spcPct val="90000"/>
              </a:lnSpc>
            </a:pPr>
            <a:r>
              <a:rPr lang="en-US" sz="2200"/>
              <a:t>A non-static method's contract may also refer (indirectly) to an object's state by referencing public queries of the class.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OSU CSE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D3ED-69E4-734B-9FE0-8D2292B38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Reasoning: Tracing Tables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OSU CSE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D3ED-69E4-734B-9FE0-8D2292B38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581506"/>
              </p:ext>
            </p:extLst>
          </p:nvPr>
        </p:nvGraphicFramePr>
        <p:xfrm>
          <a:off x="2438400" y="2110740"/>
          <a:ext cx="73152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Code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2400" dirty="0">
                        <a:latin typeface="Courier New"/>
                        <a:cs typeface="Courier Ne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y = 76.9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460375" algn="l"/>
                          <a:tab pos="909638" algn="l"/>
                          <a:tab pos="1370013" algn="l"/>
                          <a:tab pos="1830388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 =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sqrt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(4.0, 0.01);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/>
                        <a:cs typeface="Courier Ne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2400" dirty="0">
                        <a:latin typeface="Courier New"/>
                        <a:cs typeface="Courier Ne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y = 2.0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68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Reasoning: Tracing Tables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OSU CSE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D3ED-69E4-734B-9FE0-8D2292B38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859870"/>
              </p:ext>
            </p:extLst>
          </p:nvPr>
        </p:nvGraphicFramePr>
        <p:xfrm>
          <a:off x="2438400" y="2110740"/>
          <a:ext cx="73152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Code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2400" dirty="0">
                        <a:latin typeface="Courier New"/>
                        <a:cs typeface="Courier Ne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y = 76.9</a:t>
                      </a:r>
                    </a:p>
                    <a:p>
                      <a:r>
                        <a:rPr lang="en-US" sz="2400" i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z = 4.0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460375" algn="l"/>
                          <a:tab pos="909638" algn="l"/>
                          <a:tab pos="1370013" algn="l"/>
                          <a:tab pos="1830388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 =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sqrt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(z, 0.01);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/>
                        <a:cs typeface="Courier Ne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2400" dirty="0">
                        <a:latin typeface="Courier New"/>
                        <a:cs typeface="Courier Ne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y = 2.0</a:t>
                      </a:r>
                    </a:p>
                    <a:p>
                      <a:r>
                        <a:rPr lang="en-US" sz="2400" i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z = 4.0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13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Reasoning: Tracing Tables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OSU CSE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D3ED-69E4-734B-9FE0-8D2292B38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38400" y="2110740"/>
          <a:ext cx="73152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Code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2400" dirty="0">
                        <a:latin typeface="Courier New"/>
                        <a:cs typeface="Courier Ne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y = 76.9</a:t>
                      </a:r>
                    </a:p>
                    <a:p>
                      <a:r>
                        <a:rPr lang="en-US" sz="2400" i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z = 4.0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460375" algn="l"/>
                          <a:tab pos="909638" algn="l"/>
                          <a:tab pos="1370013" algn="l"/>
                          <a:tab pos="1830388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 =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sqrt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(z, 0.01);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/>
                        <a:cs typeface="Courier Ne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2400" dirty="0">
                        <a:latin typeface="Courier New"/>
                        <a:cs typeface="Courier Ne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y = 2.0</a:t>
                      </a:r>
                    </a:p>
                    <a:p>
                      <a:r>
                        <a:rPr lang="en-US" sz="2400" i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z = 4.0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2316480" y="1737042"/>
            <a:ext cx="4572000" cy="2057400"/>
          </a:xfrm>
          <a:prstGeom prst="wedgeRoundRectCallout">
            <a:avLst>
              <a:gd name="adj1" fmla="val 42752"/>
              <a:gd name="adj2" fmla="val 12950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From the contract of </a:t>
            </a:r>
            <a:r>
              <a:rPr lang="en-US" sz="2400" dirty="0" err="1">
                <a:solidFill>
                  <a:srgbClr val="0000FF"/>
                </a:solidFill>
                <a:latin typeface="Courier New"/>
                <a:cs typeface="Courier New"/>
              </a:rPr>
              <a:t>sqrt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do we know that</a:t>
            </a:r>
          </a:p>
          <a:p>
            <a:pPr algn="ctr" eaLnBrk="1" hangingPunct="1">
              <a:defRPr/>
            </a:pPr>
            <a:r>
              <a:rPr lang="en-US" sz="2400" i="1" dirty="0">
                <a:solidFill>
                  <a:srgbClr val="008000"/>
                </a:solidFill>
                <a:latin typeface="Courier New"/>
                <a:cs typeface="Courier New"/>
              </a:rPr>
              <a:t>y = 2.0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instead of</a:t>
            </a:r>
          </a:p>
          <a:p>
            <a:pPr algn="ctr" eaLnBrk="1" hangingPunct="1">
              <a:defRPr/>
            </a:pPr>
            <a:r>
              <a:rPr lang="en-US" sz="2400" i="1" dirty="0">
                <a:solidFill>
                  <a:srgbClr val="008000"/>
                </a:solidFill>
                <a:latin typeface="Courier New"/>
                <a:cs typeface="Courier New"/>
              </a:rPr>
              <a:t>y = –2.0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136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Reasoning: Tracing Tables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OSU CSE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D3ED-69E4-734B-9FE0-8D2292B38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38400" y="2110740"/>
          <a:ext cx="73152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Code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2400" dirty="0">
                        <a:latin typeface="Courier New"/>
                        <a:cs typeface="Courier Ne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y = 76.9</a:t>
                      </a:r>
                    </a:p>
                    <a:p>
                      <a:r>
                        <a:rPr lang="en-US" sz="2400" i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z = 4.0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460375" algn="l"/>
                          <a:tab pos="909638" algn="l"/>
                          <a:tab pos="1370013" algn="l"/>
                          <a:tab pos="1830388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 =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sqrt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(z, 0.01);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/>
                        <a:cs typeface="Courier Ne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2400" dirty="0">
                        <a:latin typeface="Courier New"/>
                        <a:cs typeface="Courier Ne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y = 2.0</a:t>
                      </a:r>
                    </a:p>
                    <a:p>
                      <a:r>
                        <a:rPr lang="en-US" sz="2400" i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z = 4.0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94AEF082-46F9-43A5-9C83-3AF20990B007}"/>
              </a:ext>
            </a:extLst>
          </p:cNvPr>
          <p:cNvSpPr/>
          <p:nvPr/>
        </p:nvSpPr>
        <p:spPr>
          <a:xfrm>
            <a:off x="2324100" y="1737042"/>
            <a:ext cx="4572000" cy="2057400"/>
          </a:xfrm>
          <a:prstGeom prst="wedgeRoundRectCallout">
            <a:avLst>
              <a:gd name="adj1" fmla="val 42752"/>
              <a:gd name="adj2" fmla="val 12950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From the contract of </a:t>
            </a:r>
            <a:r>
              <a:rPr lang="en-US" sz="2400" dirty="0" err="1">
                <a:solidFill>
                  <a:srgbClr val="0000FF"/>
                </a:solidFill>
                <a:latin typeface="Courier New"/>
                <a:cs typeface="Courier New"/>
              </a:rPr>
              <a:t>sqrt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do we know that</a:t>
            </a:r>
          </a:p>
          <a:p>
            <a:pPr algn="ctr" eaLnBrk="1" hangingPunct="1">
              <a:defRPr/>
            </a:pPr>
            <a:r>
              <a:rPr lang="en-US" sz="2400" i="1" dirty="0">
                <a:solidFill>
                  <a:srgbClr val="008000"/>
                </a:solidFill>
                <a:latin typeface="Courier New"/>
                <a:cs typeface="Courier New"/>
              </a:rPr>
              <a:t>y = 2.0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instead of</a:t>
            </a:r>
          </a:p>
          <a:p>
            <a:pPr algn="ctr" eaLnBrk="1" hangingPunct="1">
              <a:defRPr/>
            </a:pPr>
            <a:r>
              <a:rPr lang="en-US" sz="2400" i="1" dirty="0">
                <a:solidFill>
                  <a:srgbClr val="008000"/>
                </a:solidFill>
                <a:latin typeface="Courier New"/>
                <a:cs typeface="Courier New"/>
              </a:rPr>
              <a:t>y = 1.9996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354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 Partly Informal Contract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68830"/>
            <a:ext cx="8229600" cy="40805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/**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...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@requires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x &gt; 0  </a:t>
            </a:r>
            <a:r>
              <a:rPr lang="en-US" sz="1800" b="1" i="1" dirty="0">
                <a:solidFill>
                  <a:srgbClr val="008000"/>
                </a:solidFill>
                <a:latin typeface="Courier New" charset="0"/>
              </a:rPr>
              <a:t>and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  epsilon &gt; 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@ensures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i="1" dirty="0" err="1">
                <a:solidFill>
                  <a:srgbClr val="008000"/>
                </a:solidFill>
                <a:latin typeface="Courier New" charset="0"/>
              </a:rPr>
              <a:t>sqrt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 &gt;= 0  </a:t>
            </a:r>
            <a:r>
              <a:rPr lang="en-US" sz="1800" b="1" i="1" dirty="0">
                <a:solidFill>
                  <a:srgbClr val="008000"/>
                </a:solidFill>
                <a:latin typeface="Courier New" charset="0"/>
              </a:rPr>
              <a:t>and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 </a:t>
            </a: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*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 </a:t>
            </a:r>
            <a:r>
              <a:rPr lang="en-US" sz="1800" i="1" dirty="0">
                <a:solidFill>
                  <a:srgbClr val="FF0000"/>
                </a:solidFill>
                <a:latin typeface="Courier New" charset="0"/>
              </a:rPr>
              <a:t>[</a:t>
            </a:r>
            <a:r>
              <a:rPr lang="en-US" sz="1800" i="1" dirty="0" err="1">
                <a:solidFill>
                  <a:srgbClr val="FF0000"/>
                </a:solidFill>
                <a:latin typeface="Courier New" charset="0"/>
              </a:rPr>
              <a:t>sqrt</a:t>
            </a:r>
            <a:r>
              <a:rPr lang="en-US" sz="1800" i="1" dirty="0">
                <a:solidFill>
                  <a:srgbClr val="FF0000"/>
                </a:solidFill>
                <a:latin typeface="Courier New" charset="0"/>
              </a:rPr>
              <a:t> is within relative error epsilon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*</a:t>
            </a:r>
            <a:r>
              <a:rPr lang="en-US" sz="1800" i="1" dirty="0">
                <a:solidFill>
                  <a:srgbClr val="FF0000"/>
                </a:solidFill>
                <a:latin typeface="Courier New" charset="0"/>
              </a:rPr>
              <a:t>  of the actual square root of x]</a:t>
            </a:r>
            <a:endParaRPr lang="en-US" sz="1800" dirty="0">
              <a:solidFill>
                <a:srgbClr val="FF0000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*/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private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static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dirty="0" err="1">
                <a:solidFill>
                  <a:schemeClr val="hlink"/>
                </a:solidFill>
                <a:latin typeface="Courier New" charset="0"/>
              </a:rPr>
              <a:t>sqrt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(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x, </a:t>
            </a:r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epsilon)</a:t>
            </a:r>
            <a:endParaRPr lang="en-US" sz="1800" dirty="0">
              <a:latin typeface="Courier New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OSU CSE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D3ED-69E4-734B-9FE0-8D2292B38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51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 Formal </a:t>
            </a:r>
            <a:r>
              <a:rPr lang="en-US" dirty="0"/>
              <a:t>Contract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68830"/>
            <a:ext cx="8229600" cy="40805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/**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...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@requires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x &gt; 0  </a:t>
            </a:r>
            <a:r>
              <a:rPr lang="en-US" sz="1800" b="1" i="1" dirty="0">
                <a:solidFill>
                  <a:srgbClr val="008000"/>
                </a:solidFill>
                <a:latin typeface="Courier New" charset="0"/>
              </a:rPr>
              <a:t>and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  epsilon &gt; 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@ensures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i="1" dirty="0" err="1">
                <a:solidFill>
                  <a:srgbClr val="008000"/>
                </a:solidFill>
                <a:latin typeface="Courier New" charset="0"/>
              </a:rPr>
              <a:t>sqrt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 &gt;= 0  </a:t>
            </a:r>
            <a:r>
              <a:rPr lang="en-US" sz="1800" b="1" i="1" dirty="0">
                <a:solidFill>
                  <a:srgbClr val="008000"/>
                </a:solidFill>
                <a:latin typeface="Courier New" charset="0"/>
              </a:rPr>
              <a:t>and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 </a:t>
            </a:r>
            <a:r>
              <a:rPr lang="en-US" sz="1800">
                <a:solidFill>
                  <a:srgbClr val="0000FF"/>
                </a:solidFill>
                <a:latin typeface="Courier New" charset="0"/>
              </a:rPr>
              <a:t>*</a:t>
            </a:r>
            <a:r>
              <a:rPr lang="en-US" sz="1800" i="1">
                <a:solidFill>
                  <a:srgbClr val="008000"/>
                </a:solidFill>
                <a:latin typeface="Courier New" charset="0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Courier New" charset="0"/>
              </a:rPr>
              <a:t>|sqrt - x^(1/2)| / x^(1/2) &lt;= epsilon</a:t>
            </a:r>
            <a:endParaRPr lang="en-US" sz="1800" dirty="0">
              <a:solidFill>
                <a:srgbClr val="FF0000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*/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private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static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dirty="0" err="1">
                <a:solidFill>
                  <a:schemeClr val="hlink"/>
                </a:solidFill>
                <a:latin typeface="Courier New" charset="0"/>
              </a:rPr>
              <a:t>sqrt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(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x, </a:t>
            </a:r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epsilon)</a:t>
            </a:r>
            <a:endParaRPr lang="en-US" sz="1800" dirty="0">
              <a:latin typeface="Courier New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OSU CSE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D3ED-69E4-734B-9FE0-8D2292B38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09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 Formal </a:t>
            </a:r>
            <a:r>
              <a:rPr lang="en-US" dirty="0"/>
              <a:t>Contract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68830"/>
            <a:ext cx="8229600" cy="40805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/**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...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@requires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x &gt; 0  </a:t>
            </a:r>
            <a:r>
              <a:rPr lang="en-US" sz="1800" b="1" i="1" dirty="0">
                <a:solidFill>
                  <a:srgbClr val="008000"/>
                </a:solidFill>
                <a:latin typeface="Courier New" charset="0"/>
              </a:rPr>
              <a:t>and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  epsilon &gt; 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@ensures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i="1" dirty="0" err="1">
                <a:solidFill>
                  <a:srgbClr val="008000"/>
                </a:solidFill>
                <a:latin typeface="Courier New" charset="0"/>
              </a:rPr>
              <a:t>sqrt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 &gt;= 0  </a:t>
            </a:r>
            <a:r>
              <a:rPr lang="en-US" sz="1800" b="1" i="1" dirty="0">
                <a:solidFill>
                  <a:srgbClr val="008000"/>
                </a:solidFill>
                <a:latin typeface="Courier New" charset="0"/>
              </a:rPr>
              <a:t>and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 </a:t>
            </a:r>
            <a:r>
              <a:rPr lang="en-US" sz="1800">
                <a:solidFill>
                  <a:srgbClr val="0000FF"/>
                </a:solidFill>
                <a:latin typeface="Courier New" charset="0"/>
              </a:rPr>
              <a:t>*</a:t>
            </a:r>
            <a:r>
              <a:rPr lang="en-US" sz="1800" i="1">
                <a:solidFill>
                  <a:srgbClr val="008000"/>
                </a:solidFill>
                <a:latin typeface="Courier New" charset="0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Courier New" charset="0"/>
              </a:rPr>
              <a:t>|sqrt - x^(1/2)| / x^(1/2) &lt;= epsilon</a:t>
            </a:r>
            <a:endParaRPr lang="en-US" sz="1800" dirty="0">
              <a:solidFill>
                <a:srgbClr val="FF0000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*/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private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static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dirty="0" err="1">
                <a:solidFill>
                  <a:schemeClr val="hlink"/>
                </a:solidFill>
                <a:latin typeface="Courier New" charset="0"/>
              </a:rPr>
              <a:t>sqrt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(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x, </a:t>
            </a:r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epsilon)</a:t>
            </a:r>
            <a:endParaRPr lang="en-US" sz="1800" dirty="0">
              <a:latin typeface="Courier New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OSU CSE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D3ED-69E4-734B-9FE0-8D2292B38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F984C167-03F2-4742-BC8A-7CD4519D055E}"/>
              </a:ext>
            </a:extLst>
          </p:cNvPr>
          <p:cNvSpPr/>
          <p:nvPr/>
        </p:nvSpPr>
        <p:spPr>
          <a:xfrm>
            <a:off x="6049587" y="708660"/>
            <a:ext cx="5334000" cy="2209800"/>
          </a:xfrm>
          <a:prstGeom prst="wedgeRoundRectCallout">
            <a:avLst>
              <a:gd name="adj1" fmla="val -31931"/>
              <a:gd name="adj2" fmla="val 8346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We can, in this formal setting, easily substitute </a:t>
            </a:r>
            <a:r>
              <a:rPr lang="en-US" sz="2400" i="1" dirty="0">
                <a:solidFill>
                  <a:srgbClr val="008000"/>
                </a:solidFill>
                <a:latin typeface="Courier New"/>
                <a:cs typeface="Courier New"/>
              </a:rPr>
              <a:t>4.0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for </a:t>
            </a:r>
            <a:r>
              <a:rPr lang="en-US" sz="2400" dirty="0">
                <a:solidFill>
                  <a:srgbClr val="0000FF"/>
                </a:solidFill>
                <a:latin typeface="Courier New"/>
                <a:cs typeface="Courier New"/>
              </a:rPr>
              <a:t>x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2400" i="1" dirty="0">
                <a:solidFill>
                  <a:srgbClr val="008000"/>
                </a:solidFill>
                <a:latin typeface="Courier New"/>
                <a:cs typeface="Courier New"/>
              </a:rPr>
              <a:t>0.01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for </a:t>
            </a:r>
            <a:r>
              <a:rPr lang="en-US" sz="2400" dirty="0">
                <a:solidFill>
                  <a:srgbClr val="0000FF"/>
                </a:solidFill>
                <a:latin typeface="Courier New"/>
                <a:cs typeface="Courier New"/>
              </a:rPr>
              <a:t>epsilon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, and either </a:t>
            </a:r>
            <a:r>
              <a:rPr lang="en-US" sz="2400" i="1" dirty="0">
                <a:solidFill>
                  <a:srgbClr val="008000"/>
                </a:solidFill>
                <a:latin typeface="Courier New"/>
                <a:cs typeface="Courier New"/>
              </a:rPr>
              <a:t>2.0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or </a:t>
            </a:r>
            <a:r>
              <a:rPr lang="en-US" sz="2400" i="1" dirty="0">
                <a:solidFill>
                  <a:srgbClr val="008000"/>
                </a:solidFill>
                <a:latin typeface="Courier New"/>
                <a:cs typeface="Courier New"/>
              </a:rPr>
              <a:t>1.9996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for </a:t>
            </a:r>
            <a:r>
              <a:rPr lang="en-US" sz="2400" dirty="0" err="1">
                <a:solidFill>
                  <a:srgbClr val="0000FF"/>
                </a:solidFill>
                <a:latin typeface="Courier New"/>
                <a:cs typeface="Courier New"/>
              </a:rPr>
              <a:t>sqrt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… and is the ensures </a:t>
            </a:r>
            <a:r>
              <a:rPr lang="en-US" sz="2400">
                <a:solidFill>
                  <a:prstClr val="black"/>
                </a:solidFill>
                <a:latin typeface="Arial"/>
                <a:cs typeface="Arial"/>
              </a:rPr>
              <a:t>clause true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in either case?  Yes!</a:t>
            </a:r>
          </a:p>
        </p:txBody>
      </p:sp>
    </p:spTree>
    <p:extLst>
      <p:ext uri="{BB962C8B-B14F-4D97-AF65-F5344CB8AC3E}">
        <p14:creationId xmlns:p14="http://schemas.microsoft.com/office/powerpoint/2010/main" val="3871201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There are reasoning tools that can leverage formal contracts</a:t>
            </a:r>
          </a:p>
          <a:p>
            <a:pPr lvl="1" eaLnBrk="1" hangingPunct="1"/>
            <a:r>
              <a:rPr lang="en-US" altLang="en-US" sz="2000" dirty="0">
                <a:solidFill>
                  <a:srgbClr val="0070C0"/>
                </a:solidFill>
              </a:rPr>
              <a:t>The tools can check that client code does not violate preconditions </a:t>
            </a:r>
          </a:p>
          <a:p>
            <a:pPr lvl="1" eaLnBrk="1" hangingPunct="1"/>
            <a:r>
              <a:rPr lang="en-US" altLang="en-US" sz="2000" dirty="0">
                <a:solidFill>
                  <a:srgbClr val="7030A0"/>
                </a:solidFill>
              </a:rPr>
              <a:t>The tools can check implementation code does not violate postconditions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contracts for reasoning</a:t>
            </a:r>
          </a:p>
        </p:txBody>
      </p:sp>
    </p:spTree>
    <p:extLst>
      <p:ext uri="{BB962C8B-B14F-4D97-AF65-F5344CB8AC3E}">
        <p14:creationId xmlns:p14="http://schemas.microsoft.com/office/powerpoint/2010/main" val="2831761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 localize bugs during development and debugging in Java, we can </a:t>
            </a:r>
            <a:r>
              <a:rPr lang="en-US" altLang="en-US"/>
              <a:t>use </a:t>
            </a:r>
            <a:r>
              <a:rPr lang="en-US" alt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altLang="en-US"/>
              <a:t> </a:t>
            </a:r>
            <a:r>
              <a:rPr lang="en-US" altLang="en-US" dirty="0"/>
              <a:t>statements in client or implementation code</a:t>
            </a:r>
          </a:p>
          <a:p>
            <a:pPr eaLnBrk="1" hangingPunct="1"/>
            <a:r>
              <a:rPr lang="en-US" altLang="en-US" dirty="0"/>
              <a:t>Example: </a:t>
            </a: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 &gt; 0.0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altLang="en-US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"Violation </a:t>
            </a:r>
            <a:r>
              <a:rPr lang="en-US" alt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precondition x </a:t>
            </a:r>
            <a:r>
              <a:rPr lang="en-US" altLang="en-US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0"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dirty="0"/>
              <a:t>This checking can be turned off (to avoid inefficiency in production software) using the </a:t>
            </a:r>
            <a:r>
              <a:rPr lang="en-US" dirty="0"/>
              <a:t>"</a:t>
            </a:r>
            <a:r>
              <a:rPr lang="en-US" altLang="en-US" dirty="0"/>
              <a:t>-</a:t>
            </a:r>
            <a:r>
              <a:rPr lang="en-US" altLang="en-US" dirty="0" err="1"/>
              <a:t>ea</a:t>
            </a:r>
            <a:r>
              <a:rPr lang="en-US" dirty="0"/>
              <a:t>"</a:t>
            </a:r>
            <a:r>
              <a:rPr lang="en-US" altLang="en-US" dirty="0"/>
              <a:t> argument to the JVM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/>
              <a:t>Java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/>
              <a:t> </a:t>
            </a:r>
            <a:r>
              <a:rPr lang="en-US" dirty="0"/>
              <a:t>statements</a:t>
            </a:r>
          </a:p>
        </p:txBody>
      </p:sp>
    </p:spTree>
    <p:extLst>
      <p:ext uri="{BB962C8B-B14F-4D97-AF65-F5344CB8AC3E}">
        <p14:creationId xmlns:p14="http://schemas.microsoft.com/office/powerpoint/2010/main" val="203382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44364"/>
          </a:xfrm>
        </p:spPr>
        <p:txBody>
          <a:bodyPr>
            <a:normAutofit/>
          </a:bodyPr>
          <a:lstStyle/>
          <a:p>
            <a:pPr lvl="1"/>
            <a:r>
              <a:rPr lang="en-US" sz="2800"/>
              <a:t>Read </a:t>
            </a:r>
            <a:r>
              <a:rPr lang="en-US" sz="2800" i="1"/>
              <a:t>Design By Contract</a:t>
            </a:r>
            <a:r>
              <a:rPr lang="en-US" sz="2800"/>
              <a:t> article on web page</a:t>
            </a:r>
          </a:p>
          <a:p>
            <a:pPr lvl="1"/>
            <a:endParaRPr lang="en-US" sz="2800" dirty="0"/>
          </a:p>
          <a:p>
            <a:pPr lvl="1"/>
            <a:r>
              <a:rPr lang="en-US" sz="2800"/>
              <a:t>Lab 7 due Tuesday before 9:55 am</a:t>
            </a:r>
          </a:p>
          <a:p>
            <a:pPr lvl="2"/>
            <a:r>
              <a:rPr lang="en-US" sz="2400"/>
              <a:t>Questions?</a:t>
            </a:r>
            <a:endParaRPr lang="en-US" sz="2400" dirty="0"/>
          </a:p>
          <a:p>
            <a:pPr marL="201168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Wikipedia: Design by Contract</a:t>
            </a:r>
          </a:p>
          <a:p>
            <a:pPr marL="471487" lvl="1" indent="0">
              <a:buNone/>
            </a:pPr>
            <a:r>
              <a:rPr lang="en-US" sz="2400" dirty="0">
                <a:latin typeface="Arial" charset="0"/>
                <a:hlinkClick r:id="rId3"/>
              </a:rPr>
              <a:t>http://en.wikipedia.org/wiki/Design_by_contract</a:t>
            </a:r>
            <a:endParaRPr lang="en-US" sz="2400" dirty="0">
              <a:latin typeface="Arial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400" dirty="0"/>
              <a:t>Bertrand Meyer: Object Oriented Software Construction,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ed.</a:t>
            </a:r>
          </a:p>
          <a:p>
            <a:pPr marL="471487" lvl="1" indent="0">
              <a:buNone/>
            </a:pPr>
            <a:r>
              <a:rPr lang="en-US" sz="2400" dirty="0">
                <a:latin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https://archive.eiffel.com/doc/oosc/</a:t>
            </a:r>
            <a:endParaRPr lang="en-US" sz="2400" dirty="0">
              <a:latin typeface="Arial" charset="0"/>
            </a:endParaRPr>
          </a:p>
          <a:p>
            <a:pPr marL="471487" lvl="1" indent="0">
              <a:buNone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8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accent4">
                    <a:lumMod val="75000"/>
                  </a:schemeClr>
                </a:solidFill>
              </a:rPr>
              <a:t>Testing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8C7C-54A9-454C-9406-C23C505A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Obligations </a:t>
            </a:r>
            <a:r>
              <a:rPr lang="en-US" dirty="0"/>
              <a:t>&amp; Benefits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2D19A4-25AF-4CA4-B007-98EE3AB748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816413"/>
              </p:ext>
            </p:extLst>
          </p:nvPr>
        </p:nvGraphicFramePr>
        <p:xfrm>
          <a:off x="1223506" y="1952167"/>
          <a:ext cx="9932173" cy="384705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906602714"/>
                    </a:ext>
                  </a:extLst>
                </a:gridCol>
                <a:gridCol w="3655122">
                  <a:extLst>
                    <a:ext uri="{9D8B030D-6E8A-4147-A177-3AD203B41FA5}">
                      <a16:colId xmlns:a16="http://schemas.microsoft.com/office/drawing/2014/main" val="383679697"/>
                    </a:ext>
                  </a:extLst>
                </a:gridCol>
                <a:gridCol w="3655122">
                  <a:extLst>
                    <a:ext uri="{9D8B030D-6E8A-4147-A177-3AD203B41FA5}">
                      <a16:colId xmlns:a16="http://schemas.microsoft.com/office/drawing/2014/main" val="3495081573"/>
                    </a:ext>
                  </a:extLst>
                </a:gridCol>
              </a:tblGrid>
              <a:tr h="72944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0358" marR="110358" marT="55178" marB="5517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Obligation</a:t>
                      </a:r>
                    </a:p>
                  </a:txBody>
                  <a:tcPr marL="110358" marR="110358" marT="55178" marB="55178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Benefit</a:t>
                      </a:r>
                    </a:p>
                  </a:txBody>
                  <a:tcPr marL="110358" marR="110358" marT="55178" marB="55178"/>
                </a:tc>
                <a:extLst>
                  <a:ext uri="{0D108BD9-81ED-4DB2-BD59-A6C34878D82A}">
                    <a16:rowId xmlns:a16="http://schemas.microsoft.com/office/drawing/2014/main" val="1779977035"/>
                  </a:ext>
                </a:extLst>
              </a:tr>
              <a:tr h="15588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Client</a:t>
                      </a:r>
                    </a:p>
                  </a:txBody>
                  <a:tcPr marL="110358" marR="110358" marT="55178" marB="55178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requires</a:t>
                      </a:r>
                    </a:p>
                    <a:p>
                      <a:r>
                        <a:rPr lang="en-US" sz="1700" dirty="0"/>
                        <a:t>Before call is made the requirements should be verified</a:t>
                      </a:r>
                      <a:endParaRPr lang="en-US" sz="1900" dirty="0"/>
                    </a:p>
                  </a:txBody>
                  <a:tcPr marL="110358" marR="110358" marT="55178" marB="55178"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ensures</a:t>
                      </a:r>
                    </a:p>
                    <a:p>
                      <a:r>
                        <a:rPr lang="en-US" sz="1700" dirty="0"/>
                        <a:t>When call is completed the ensures can be assumed</a:t>
                      </a:r>
                    </a:p>
                  </a:txBody>
                  <a:tcPr marL="110358" marR="110358" marT="55178" marB="55178"/>
                </a:tc>
                <a:extLst>
                  <a:ext uri="{0D108BD9-81ED-4DB2-BD59-A6C34878D82A}">
                    <a16:rowId xmlns:a16="http://schemas.microsoft.com/office/drawing/2014/main" val="974156877"/>
                  </a:ext>
                </a:extLst>
              </a:tr>
              <a:tr h="15588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Implementer</a:t>
                      </a:r>
                    </a:p>
                  </a:txBody>
                  <a:tcPr marL="110358" marR="110358" marT="55178" marB="55178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ensures</a:t>
                      </a:r>
                    </a:p>
                    <a:p>
                      <a:r>
                        <a:rPr lang="en-US" sz="1700" dirty="0"/>
                        <a:t>The algorithm must guarantee the ensures is satisfied</a:t>
                      </a:r>
                    </a:p>
                  </a:txBody>
                  <a:tcPr marL="110358" marR="110358" marT="55178" marB="55178"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requires</a:t>
                      </a:r>
                    </a:p>
                    <a:p>
                      <a:r>
                        <a:rPr lang="en-US" sz="1700" dirty="0"/>
                        <a:t>The algorithm does not need logic that checks requirements</a:t>
                      </a:r>
                    </a:p>
                  </a:txBody>
                  <a:tcPr marL="110358" marR="110358" marT="55178" marB="55178"/>
                </a:tc>
                <a:extLst>
                  <a:ext uri="{0D108BD9-81ED-4DB2-BD59-A6C34878D82A}">
                    <a16:rowId xmlns:a16="http://schemas.microsoft.com/office/drawing/2014/main" val="2009091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69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Abbreviated </a:t>
            </a:r>
            <a:r>
              <a:rPr lang="en-US" dirty="0" err="1"/>
              <a:t>Javadoc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Code you see </a:t>
            </a:r>
            <a:r>
              <a:rPr lang="en-US" sz="2400" i="1" dirty="0"/>
              <a:t>in the rest of these slides </a:t>
            </a:r>
            <a:r>
              <a:rPr lang="en-US" sz="2400" dirty="0"/>
              <a:t>will </a:t>
            </a:r>
            <a:r>
              <a:rPr lang="en-US" sz="2400" i="1" dirty="0"/>
              <a:t>not</a:t>
            </a:r>
            <a:r>
              <a:rPr lang="en-US" sz="2400" dirty="0"/>
              <a:t> have the Javadoc tags </a:t>
            </a:r>
            <a:r>
              <a:rPr lang="en-US" sz="2400" dirty="0">
                <a:solidFill>
                  <a:srgbClr val="0070C0"/>
                </a:solidFill>
              </a:rPr>
              <a:t>@param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@return</a:t>
            </a:r>
            <a:r>
              <a:rPr lang="en-US" sz="2400" dirty="0"/>
              <a:t>, and formatting tags </a:t>
            </a:r>
            <a:r>
              <a:rPr lang="en-US" sz="2400" dirty="0">
                <a:solidFill>
                  <a:srgbClr val="C00000"/>
                </a:solidFill>
              </a:rPr>
              <a:t>&lt;</a:t>
            </a:r>
            <a:r>
              <a:rPr lang="en-US" sz="2400">
                <a:solidFill>
                  <a:srgbClr val="C00000"/>
                </a:solidFill>
              </a:rPr>
              <a:t>pre&gt; &lt;/pre&gt;</a:t>
            </a:r>
          </a:p>
          <a:p>
            <a:r>
              <a:rPr lang="en-US" sz="2400"/>
              <a:t>Plus</a:t>
            </a:r>
            <a:r>
              <a:rPr lang="en-US" sz="2400" dirty="0"/>
              <a:t>, “keywords” in the Javadoc and mathematics will be bold-faced for easy reading</a:t>
            </a:r>
          </a:p>
          <a:p>
            <a:pPr lvl="1"/>
            <a:r>
              <a:rPr lang="en-US" sz="2000" dirty="0"/>
              <a:t>This allows you to focus on the contract content: the requires and ensures clauses themselves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OSU CSE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D3ED-69E4-734B-9FE0-8D2292B38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5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dirty="0"/>
              <a:t>Example of a Contract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OSU CSE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D3ED-69E4-734B-9FE0-8D2292B38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075FAD2-3E58-4AF3-898F-13A8D26A4D4C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972238"/>
            <a:ext cx="8440815" cy="43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>
                <a:solidFill>
                  <a:srgbClr val="0000FF"/>
                </a:solidFill>
                <a:latin typeface="Courier New" charset="0"/>
              </a:rPr>
              <a:t>/**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>
                <a:solidFill>
                  <a:srgbClr val="0000FF"/>
                </a:solidFill>
                <a:latin typeface="Courier New" charset="0"/>
              </a:rPr>
              <a:t> * ...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>
                <a:solidFill>
                  <a:srgbClr val="0000FF"/>
                </a:solidFill>
                <a:latin typeface="Courier New" charset="0"/>
              </a:rPr>
              <a:t> * @param x number for which a square root is desired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>
                <a:solidFill>
                  <a:srgbClr val="0000FF"/>
                </a:solidFill>
                <a:latin typeface="Courier New" charset="0"/>
              </a:rPr>
              <a:t> * @param epsilon allowed relative error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>
                <a:solidFill>
                  <a:srgbClr val="0000FF"/>
                </a:solidFill>
                <a:latin typeface="Courier New" charset="0"/>
              </a:rPr>
              <a:t> * @return</a:t>
            </a:r>
            <a:r>
              <a:rPr lang="en-US" sz="180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Courier New" charset="0"/>
              </a:rPr>
              <a:t>the approximate square root of x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>
                <a:solidFill>
                  <a:srgbClr val="0000FF"/>
                </a:solidFill>
                <a:latin typeface="Courier New" charset="0"/>
              </a:rPr>
              <a:t> * @requires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>
                <a:solidFill>
                  <a:srgbClr val="0000FF"/>
                </a:solidFill>
                <a:latin typeface="Courier New" charset="0"/>
              </a:rPr>
              <a:t> * </a:t>
            </a:r>
            <a:r>
              <a:rPr lang="en-US" sz="1800" i="1">
                <a:solidFill>
                  <a:srgbClr val="008000"/>
                </a:solidFill>
                <a:latin typeface="Courier New" charset="0"/>
              </a:rPr>
              <a:t>x &gt; 0  and  epsilon &gt; 0</a:t>
            </a:r>
            <a:endParaRPr lang="en-US" sz="1800">
              <a:solidFill>
                <a:srgbClr val="0000FF"/>
              </a:solidFill>
              <a:latin typeface="Courier New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>
                <a:solidFill>
                  <a:srgbClr val="0000FF"/>
                </a:solidFill>
                <a:latin typeface="Courier New" charset="0"/>
              </a:rPr>
              <a:t> * @ensures </a:t>
            </a:r>
            <a:r>
              <a:rPr lang="en-US" sz="1800">
                <a:solidFill>
                  <a:srgbClr val="FF0000"/>
                </a:solidFill>
                <a:latin typeface="Courier New" charset="0"/>
              </a:rPr>
              <a:t>&lt;pre&gt;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i="1">
                <a:solidFill>
                  <a:srgbClr val="008000"/>
                </a:solidFill>
                <a:latin typeface="Courier New" charset="0"/>
              </a:rPr>
              <a:t>sqrt &gt;= 0  and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i="1">
                <a:solidFill>
                  <a:srgbClr val="008000"/>
                </a:solidFill>
                <a:latin typeface="Courier New" charset="0"/>
              </a:rPr>
              <a:t>[sqrt is within relative error epsilon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>
                <a:solidFill>
                  <a:srgbClr val="0000FF"/>
                </a:solidFill>
                <a:latin typeface="Courier New" charset="0"/>
              </a:rPr>
              <a:t> *  </a:t>
            </a:r>
            <a:r>
              <a:rPr lang="en-US" sz="1800" i="1">
                <a:solidFill>
                  <a:srgbClr val="008000"/>
                </a:solidFill>
                <a:latin typeface="Courier New" charset="0"/>
              </a:rPr>
              <a:t>of the actual square root of x]</a:t>
            </a:r>
            <a:endParaRPr lang="en-US" sz="1800">
              <a:solidFill>
                <a:srgbClr val="0000FF"/>
              </a:solidFill>
              <a:latin typeface="Courier New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>
                <a:solidFill>
                  <a:srgbClr val="FF0000"/>
                </a:solidFill>
                <a:latin typeface="Courier New" charset="0"/>
              </a:rPr>
              <a:t>&lt;/pre&gt;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>
                <a:solidFill>
                  <a:srgbClr val="0000FF"/>
                </a:solidFill>
                <a:latin typeface="Courier New" charset="0"/>
              </a:rPr>
              <a:t> */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private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static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 sqrt(</a:t>
            </a:r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 x, </a:t>
            </a:r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 epsilon)</a:t>
            </a:r>
            <a:endParaRPr lang="en-US" sz="1800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3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dirty="0"/>
              <a:t>Example Contract (Abbreviated)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73348"/>
            <a:ext cx="8229600" cy="40988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/**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...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@requires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x &gt; 0  </a:t>
            </a:r>
            <a:r>
              <a:rPr lang="en-US" sz="1800" b="1" i="1" dirty="0">
                <a:solidFill>
                  <a:srgbClr val="008000"/>
                </a:solidFill>
                <a:latin typeface="Courier New" charset="0"/>
              </a:rPr>
              <a:t>and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  epsilon &gt; 0</a:t>
            </a:r>
            <a:endParaRPr lang="en-US" sz="1800" dirty="0">
              <a:solidFill>
                <a:srgbClr val="0000FF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@ensures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i="1" dirty="0" err="1">
                <a:solidFill>
                  <a:srgbClr val="008000"/>
                </a:solidFill>
                <a:latin typeface="Courier New" charset="0"/>
              </a:rPr>
              <a:t>sqrt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 &gt;= 0  </a:t>
            </a:r>
            <a:r>
              <a:rPr lang="en-US" sz="1800" b="1" i="1" dirty="0">
                <a:solidFill>
                  <a:srgbClr val="008000"/>
                </a:solidFill>
                <a:latin typeface="Courier New" charset="0"/>
              </a:rPr>
              <a:t>and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[</a:t>
            </a:r>
            <a:r>
              <a:rPr lang="en-US" sz="1800" i="1" dirty="0" err="1">
                <a:solidFill>
                  <a:srgbClr val="008000"/>
                </a:solidFill>
                <a:latin typeface="Courier New" charset="0"/>
              </a:rPr>
              <a:t>sqrt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 is within relative error epsilon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 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of the actual square root of x]</a:t>
            </a:r>
            <a:endParaRPr lang="en-US" sz="1800" dirty="0">
              <a:solidFill>
                <a:srgbClr val="0000FF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*/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private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static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dirty="0" err="1">
                <a:solidFill>
                  <a:schemeClr val="hlink"/>
                </a:solidFill>
                <a:latin typeface="Courier New" charset="0"/>
              </a:rPr>
              <a:t>sqrt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(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x, </a:t>
            </a:r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epsilon)</a:t>
            </a:r>
            <a:endParaRPr lang="en-US" sz="1800" dirty="0">
              <a:latin typeface="Courier New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OSU CSE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D3ED-69E4-734B-9FE0-8D2292B38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4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Example Contract (Abbreviated)</a:t>
            </a:r>
            <a:endParaRPr lang="en-US" dirty="0">
              <a:effectLst/>
              <a:latin typeface="Arial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73345"/>
            <a:ext cx="8229600" cy="4024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/**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...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@requires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x &gt; 0  </a:t>
            </a:r>
            <a:r>
              <a:rPr lang="en-US" sz="1800" b="1" i="1" dirty="0">
                <a:solidFill>
                  <a:srgbClr val="008000"/>
                </a:solidFill>
                <a:latin typeface="Courier New" charset="0"/>
              </a:rPr>
              <a:t>and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  epsilon &gt; 0</a:t>
            </a:r>
            <a:endParaRPr lang="en-US" sz="1800" dirty="0">
              <a:solidFill>
                <a:srgbClr val="0000FF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@ensures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i="1" dirty="0" err="1">
                <a:solidFill>
                  <a:srgbClr val="008000"/>
                </a:solidFill>
                <a:latin typeface="Courier New" charset="0"/>
              </a:rPr>
              <a:t>sqrt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 &gt;= 0  </a:t>
            </a:r>
            <a:r>
              <a:rPr lang="en-US" sz="1800" b="1" i="1" dirty="0">
                <a:solidFill>
                  <a:srgbClr val="008000"/>
                </a:solidFill>
                <a:latin typeface="Courier New" charset="0"/>
              </a:rPr>
              <a:t>and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[</a:t>
            </a:r>
            <a:r>
              <a:rPr lang="en-US" sz="1800" i="1" dirty="0" err="1">
                <a:solidFill>
                  <a:srgbClr val="008000"/>
                </a:solidFill>
                <a:latin typeface="Courier New" charset="0"/>
              </a:rPr>
              <a:t>sqrt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 is within relative error epsilon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 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of the actual square root of x]</a:t>
            </a: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*/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private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static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dirty="0" err="1">
                <a:solidFill>
                  <a:schemeClr val="hlink"/>
                </a:solidFill>
                <a:latin typeface="Courier New" charset="0"/>
              </a:rPr>
              <a:t>sqrt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(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x, </a:t>
            </a:r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epsilon)</a:t>
            </a:r>
            <a:endParaRPr lang="en-US" sz="1800" dirty="0">
              <a:latin typeface="Courier New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OSU CSE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D3ED-69E4-734B-9FE0-8D2292B38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593080" y="3506972"/>
            <a:ext cx="5562600" cy="1905000"/>
          </a:xfrm>
          <a:prstGeom prst="wedgeRoundRectCallout">
            <a:avLst>
              <a:gd name="adj1" fmla="val -47635"/>
              <a:gd name="adj2" fmla="val -7121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This is the precondition, indicating that the </a:t>
            </a:r>
            <a:r>
              <a:rPr lang="en-US" sz="2400" i="1" dirty="0">
                <a:solidFill>
                  <a:prstClr val="black"/>
                </a:solidFill>
                <a:latin typeface="Arial"/>
                <a:cs typeface="Arial"/>
              </a:rPr>
              <a:t>arguments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passed in for the </a:t>
            </a:r>
            <a:r>
              <a:rPr lang="en-US" sz="2400" i="1" dirty="0">
                <a:solidFill>
                  <a:prstClr val="black"/>
                </a:solidFill>
                <a:latin typeface="Arial"/>
                <a:cs typeface="Arial"/>
              </a:rPr>
              <a:t>formal parameters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/>
                <a:cs typeface="Courier New"/>
              </a:rPr>
              <a:t>x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Courier New"/>
                <a:cs typeface="Courier New"/>
              </a:rPr>
              <a:t>epsilon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both must be positive before a client may call </a:t>
            </a:r>
            <a:r>
              <a:rPr lang="en-US" sz="2400" dirty="0" err="1">
                <a:solidFill>
                  <a:srgbClr val="0000FF"/>
                </a:solidFill>
                <a:latin typeface="Courier New"/>
                <a:cs typeface="Courier New"/>
              </a:rPr>
              <a:t>sqrt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9280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Example Contract (Abbreviated)</a:t>
            </a:r>
            <a:endParaRPr lang="en-US" dirty="0">
              <a:effectLst/>
              <a:latin typeface="Arial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68830"/>
            <a:ext cx="8229600" cy="405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/**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...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@requires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x &gt; 0  </a:t>
            </a:r>
            <a:r>
              <a:rPr lang="en-US" sz="1800" b="1" i="1" dirty="0">
                <a:solidFill>
                  <a:srgbClr val="008000"/>
                </a:solidFill>
                <a:latin typeface="Courier New" charset="0"/>
              </a:rPr>
              <a:t>and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  epsilon &gt; 0</a:t>
            </a:r>
            <a:endParaRPr lang="en-US" sz="1800" dirty="0">
              <a:solidFill>
                <a:srgbClr val="0000FF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@ensures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i="1" dirty="0" err="1">
                <a:solidFill>
                  <a:srgbClr val="008000"/>
                </a:solidFill>
                <a:latin typeface="Courier New" charset="0"/>
              </a:rPr>
              <a:t>sqrt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 &gt;= 0  </a:t>
            </a:r>
            <a:r>
              <a:rPr lang="en-US" sz="1800" b="1" i="1" dirty="0">
                <a:solidFill>
                  <a:srgbClr val="008000"/>
                </a:solidFill>
                <a:latin typeface="Courier New" charset="0"/>
              </a:rPr>
              <a:t>and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[</a:t>
            </a:r>
            <a:r>
              <a:rPr lang="en-US" sz="1800" i="1" dirty="0" err="1">
                <a:solidFill>
                  <a:srgbClr val="008000"/>
                </a:solidFill>
                <a:latin typeface="Courier New" charset="0"/>
              </a:rPr>
              <a:t>sqrt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 is within relative error epsilon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 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of the actual square root of x]</a:t>
            </a: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*/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private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static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dirty="0" err="1">
                <a:solidFill>
                  <a:schemeClr val="hlink"/>
                </a:solidFill>
                <a:latin typeface="Courier New" charset="0"/>
              </a:rPr>
              <a:t>sqrt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(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x, </a:t>
            </a:r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epsilon)</a:t>
            </a:r>
            <a:endParaRPr lang="en-US" sz="1800" dirty="0">
              <a:latin typeface="Courier New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OSU CSE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D3ED-69E4-734B-9FE0-8D2292B38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A718A87-7B22-4BC4-A08E-445BBA9ED29B}"/>
              </a:ext>
            </a:extLst>
          </p:cNvPr>
          <p:cNvSpPr/>
          <p:nvPr/>
        </p:nvSpPr>
        <p:spPr>
          <a:xfrm>
            <a:off x="4502600" y="1562100"/>
            <a:ext cx="5562600" cy="1752600"/>
          </a:xfrm>
          <a:prstGeom prst="wedgeRoundRectCallout">
            <a:avLst>
              <a:gd name="adj1" fmla="val -39069"/>
              <a:gd name="adj2" fmla="val 6579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This is the </a:t>
            </a:r>
            <a:r>
              <a:rPr lang="en-US" sz="2400" dirty="0" err="1">
                <a:solidFill>
                  <a:prstClr val="black"/>
                </a:solidFill>
                <a:latin typeface="Arial"/>
                <a:cs typeface="Arial"/>
              </a:rPr>
              <a:t>postcondition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, indicating that the </a:t>
            </a:r>
            <a:r>
              <a:rPr lang="en-US" sz="2400" i="1" dirty="0">
                <a:solidFill>
                  <a:prstClr val="black"/>
                </a:solidFill>
                <a:latin typeface="Arial"/>
                <a:cs typeface="Arial"/>
              </a:rPr>
              <a:t>return value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2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urier New"/>
                <a:cs typeface="Courier New"/>
              </a:rPr>
              <a:t>sqrt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is non-negative and … what does the rest say?</a:t>
            </a:r>
          </a:p>
        </p:txBody>
      </p:sp>
    </p:spTree>
    <p:extLst>
      <p:ext uri="{BB962C8B-B14F-4D97-AF65-F5344CB8AC3E}">
        <p14:creationId xmlns:p14="http://schemas.microsoft.com/office/powerpoint/2010/main" val="262751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Example Contract (Abbreviated)</a:t>
            </a:r>
            <a:endParaRPr lang="en-US" dirty="0">
              <a:effectLst/>
              <a:latin typeface="Arial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68830"/>
            <a:ext cx="8229600" cy="405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/**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...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@requires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x &gt; 0  </a:t>
            </a:r>
            <a:r>
              <a:rPr lang="en-US" sz="1800" b="1" i="1" dirty="0">
                <a:solidFill>
                  <a:srgbClr val="008000"/>
                </a:solidFill>
                <a:latin typeface="Courier New" charset="0"/>
              </a:rPr>
              <a:t>and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  epsilon &gt; 0</a:t>
            </a:r>
            <a:endParaRPr lang="en-US" sz="1800" dirty="0">
              <a:solidFill>
                <a:srgbClr val="0000FF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@ensures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i="1" dirty="0" err="1">
                <a:solidFill>
                  <a:srgbClr val="008000"/>
                </a:solidFill>
                <a:latin typeface="Courier New" charset="0"/>
              </a:rPr>
              <a:t>sqrt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 &gt;= 0  </a:t>
            </a:r>
            <a:r>
              <a:rPr lang="en-US" sz="1800" b="1" i="1" dirty="0">
                <a:solidFill>
                  <a:srgbClr val="008000"/>
                </a:solidFill>
                <a:latin typeface="Courier New" charset="0"/>
              </a:rPr>
              <a:t>and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 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[</a:t>
            </a:r>
            <a:r>
              <a:rPr lang="en-US" sz="1800" i="1" dirty="0" err="1">
                <a:solidFill>
                  <a:srgbClr val="008000"/>
                </a:solidFill>
                <a:latin typeface="Courier New" charset="0"/>
              </a:rPr>
              <a:t>sqrt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 is within relative error epsilon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*  </a:t>
            </a:r>
            <a:r>
              <a:rPr lang="en-US" sz="1800" i="1" dirty="0">
                <a:solidFill>
                  <a:srgbClr val="008000"/>
                </a:solidFill>
                <a:latin typeface="Courier New" charset="0"/>
              </a:rPr>
              <a:t>of the actual square root of x]</a:t>
            </a: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Courier New" charset="0"/>
              </a:rPr>
              <a:t> */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private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static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dirty="0" err="1">
                <a:solidFill>
                  <a:schemeClr val="hlink"/>
                </a:solidFill>
                <a:latin typeface="Courier New" charset="0"/>
              </a:rPr>
              <a:t>sqrt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(</a:t>
            </a:r>
            <a:r>
              <a:rPr lang="en-US" sz="1800" b="1" dirty="0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x, </a:t>
            </a:r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double</a:t>
            </a:r>
            <a:r>
              <a:rPr lang="en-US" sz="1800">
                <a:solidFill>
                  <a:schemeClr val="hlink"/>
                </a:solidFill>
                <a:latin typeface="Courier New" charset="0"/>
              </a:rPr>
              <a:t> </a:t>
            </a: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epsilon)</a:t>
            </a:r>
            <a:endParaRPr lang="en-US" sz="1800" dirty="0">
              <a:latin typeface="Courier New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OSU CSE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D3ED-69E4-734B-9FE0-8D2292B38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DD32CCD-CAF3-4FBF-9CCA-3222B988D157}"/>
              </a:ext>
            </a:extLst>
          </p:cNvPr>
          <p:cNvSpPr/>
          <p:nvPr/>
        </p:nvSpPr>
        <p:spPr>
          <a:xfrm>
            <a:off x="4648200" y="1573530"/>
            <a:ext cx="5562600" cy="1752600"/>
          </a:xfrm>
          <a:prstGeom prst="wedgeRoundRectCallout">
            <a:avLst>
              <a:gd name="adj1" fmla="val -39143"/>
              <a:gd name="adj2" fmla="val 6606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The first part of the </a:t>
            </a:r>
            <a:r>
              <a:rPr lang="en-US" sz="2400" dirty="0" err="1">
                <a:solidFill>
                  <a:prstClr val="black"/>
                </a:solidFill>
                <a:latin typeface="Arial"/>
                <a:cs typeface="Arial"/>
              </a:rPr>
              <a:t>postcondition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here is written in </a:t>
            </a:r>
            <a:r>
              <a:rPr lang="en-US" sz="2400" i="1" dirty="0">
                <a:solidFill>
                  <a:prstClr val="black"/>
                </a:solidFill>
                <a:latin typeface="Arial"/>
                <a:cs typeface="Arial"/>
              </a:rPr>
              <a:t>mathematical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notation; it is not program code!  The second part — inside </a:t>
            </a:r>
            <a:r>
              <a:rPr lang="en-US" sz="2400" i="1" dirty="0">
                <a:solidFill>
                  <a:srgbClr val="008000"/>
                </a:solidFill>
                <a:latin typeface="Courier New"/>
                <a:cs typeface="Courier New"/>
              </a:rPr>
              <a:t>[…]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— is written in English.</a:t>
            </a:r>
          </a:p>
        </p:txBody>
      </p:sp>
    </p:spTree>
    <p:extLst>
      <p:ext uri="{BB962C8B-B14F-4D97-AF65-F5344CB8AC3E}">
        <p14:creationId xmlns:p14="http://schemas.microsoft.com/office/powerpoint/2010/main" val="3718647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1238</Words>
  <Application>Microsoft Office PowerPoint</Application>
  <PresentationFormat>Widescreen</PresentationFormat>
  <Paragraphs>215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Georgia Pro Cond Light</vt:lpstr>
      <vt:lpstr>Speak Pro</vt:lpstr>
      <vt:lpstr>RetrospectVTI</vt:lpstr>
      <vt:lpstr>COMP 2000 Object-Oriented Design</vt:lpstr>
      <vt:lpstr>ALERTS</vt:lpstr>
      <vt:lpstr>Review: Obligations &amp; Benefits</vt:lpstr>
      <vt:lpstr>Abbreviated Javadoc</vt:lpstr>
      <vt:lpstr>Example of a Contract</vt:lpstr>
      <vt:lpstr>Example Contract (Abbreviated)</vt:lpstr>
      <vt:lpstr>Example Contract (Abbreviated)</vt:lpstr>
      <vt:lpstr>Example Contract (Abbreviated)</vt:lpstr>
      <vt:lpstr>Example Contract (Abbreviated)</vt:lpstr>
      <vt:lpstr>Using a Method Contract</vt:lpstr>
      <vt:lpstr>Reasoning: Tracing Tables</vt:lpstr>
      <vt:lpstr>Reasoning: Tracing Tables</vt:lpstr>
      <vt:lpstr>Reasoning: Tracing Tables</vt:lpstr>
      <vt:lpstr>Reasoning: Tracing Tables</vt:lpstr>
      <vt:lpstr>A Partly Informal Contract</vt:lpstr>
      <vt:lpstr>A Formal Contract</vt:lpstr>
      <vt:lpstr>A Formal Contract</vt:lpstr>
      <vt:lpstr>Using contracts for reasoning</vt:lpstr>
      <vt:lpstr>Using Java assert statements</vt:lpstr>
      <vt:lpstr>Additional Resources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73</cp:revision>
  <dcterms:created xsi:type="dcterms:W3CDTF">2021-02-01T03:59:21Z</dcterms:created>
  <dcterms:modified xsi:type="dcterms:W3CDTF">2024-02-03T23:32:24Z</dcterms:modified>
</cp:coreProperties>
</file>