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66" r:id="rId5"/>
    <p:sldId id="311" r:id="rId6"/>
    <p:sldId id="458" r:id="rId7"/>
    <p:sldId id="459" r:id="rId8"/>
    <p:sldId id="470" r:id="rId9"/>
    <p:sldId id="471" r:id="rId10"/>
    <p:sldId id="473" r:id="rId11"/>
    <p:sldId id="472" r:id="rId12"/>
    <p:sldId id="474" r:id="rId13"/>
    <p:sldId id="475" r:id="rId14"/>
    <p:sldId id="477" r:id="rId15"/>
    <p:sldId id="476" r:id="rId16"/>
    <p:sldId id="480" r:id="rId17"/>
    <p:sldId id="482" r:id="rId18"/>
    <p:sldId id="483" r:id="rId19"/>
    <p:sldId id="484" r:id="rId20"/>
    <p:sldId id="485" r:id="rId21"/>
    <p:sldId id="486" r:id="rId22"/>
    <p:sldId id="487" r:id="rId23"/>
    <p:sldId id="488" r:id="rId24"/>
    <p:sldId id="489"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2" autoAdjust="0"/>
    <p:restoredTop sz="94619" autoAdjust="0"/>
  </p:normalViewPr>
  <p:slideViewPr>
    <p:cSldViewPr snapToGrid="0">
      <p:cViewPr varScale="1">
        <p:scale>
          <a:sx n="101" d="100"/>
          <a:sy n="101" d="100"/>
        </p:scale>
        <p:origin x="12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5DE3-FFF9-4227-9AD0-2239B4C4B670}"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Wirth &amp; playing cards</a:t>
            </a:r>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2/4/2024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2/4/2024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2/4/2024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2/4/2024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2/4/2024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2/4/2024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2/4/2024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2/4/2024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2/4/2024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2/4/2024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e.osu.edu/software/common/doc/" TargetMode="External"/><Relationship Id="rId2" Type="http://schemas.openxmlformats.org/officeDocument/2006/relationships/hyperlink" Target="https://docs.oracle.com/javase/8/docs/ap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dirty="0"/>
              <a:t>COMP 2000 Object-Oriented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David J Stucki</a:t>
            </a:r>
          </a:p>
          <a:p>
            <a:r>
              <a:rPr lang="en-US" dirty="0"/>
              <a:t>Otterbein University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Another Example</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Consider a method that performs </a:t>
            </a:r>
            <a:r>
              <a:rPr lang="en-US" sz="2400" b="1"/>
              <a:t>binary search </a:t>
            </a:r>
            <a:r>
              <a:rPr lang="en-US" sz="2400"/>
              <a:t>in order to determine if an item is in a list</a:t>
            </a:r>
            <a:endParaRPr lang="en-US" sz="2200"/>
          </a:p>
          <a:p>
            <a:pPr lvl="1">
              <a:spcBef>
                <a:spcPts val="600"/>
              </a:spcBef>
              <a:spcAft>
                <a:spcPts val="0"/>
              </a:spcAft>
            </a:pPr>
            <a:r>
              <a:rPr lang="en-US" sz="2000">
                <a:solidFill>
                  <a:schemeClr val="accent1"/>
                </a:solidFill>
              </a:rPr>
              <a:t>Pre-condition:</a:t>
            </a:r>
            <a:r>
              <a:rPr lang="en-US" sz="2000"/>
              <a:t> that the list is sorted</a:t>
            </a:r>
          </a:p>
          <a:p>
            <a:pPr lvl="1">
              <a:spcBef>
                <a:spcPts val="600"/>
              </a:spcBef>
              <a:spcAft>
                <a:spcPts val="0"/>
              </a:spcAft>
            </a:pPr>
            <a:r>
              <a:rPr lang="en-US" sz="2000">
                <a:solidFill>
                  <a:schemeClr val="accent1"/>
                </a:solidFill>
              </a:rPr>
              <a:t>Post-consition:</a:t>
            </a:r>
            <a:r>
              <a:rPr lang="en-US" sz="2000"/>
              <a:t> returns </a:t>
            </a:r>
            <a:r>
              <a:rPr lang="en-US" sz="2000" b="1">
                <a:solidFill>
                  <a:srgbClr val="0070C0"/>
                </a:solidFill>
              </a:rPr>
              <a:t>true</a:t>
            </a:r>
            <a:r>
              <a:rPr lang="en-US" sz="2000"/>
              <a:t> if the item is in the array and </a:t>
            </a:r>
            <a:r>
              <a:rPr lang="en-US" sz="2000" b="1">
                <a:solidFill>
                  <a:srgbClr val="0070C0"/>
                </a:solidFill>
              </a:rPr>
              <a:t>false</a:t>
            </a:r>
            <a:r>
              <a:rPr lang="en-US" sz="2000"/>
              <a:t> otherwise</a:t>
            </a:r>
          </a:p>
          <a:p>
            <a:pPr>
              <a:lnSpc>
                <a:spcPct val="100000"/>
              </a:lnSpc>
              <a:spcBef>
                <a:spcPts val="600"/>
              </a:spcBef>
              <a:spcAft>
                <a:spcPts val="0"/>
              </a:spcAft>
            </a:pPr>
            <a:endParaRPr lang="en-US" sz="2400"/>
          </a:p>
          <a:p>
            <a:pPr>
              <a:lnSpc>
                <a:spcPct val="100000"/>
              </a:lnSpc>
              <a:spcBef>
                <a:spcPts val="600"/>
              </a:spcBef>
              <a:spcAft>
                <a:spcPts val="0"/>
              </a:spcAft>
            </a:pPr>
            <a:r>
              <a:rPr lang="en-US" sz="2400"/>
              <a:t>Why should the method NOT check the pre-condition?</a:t>
            </a:r>
          </a:p>
          <a:p>
            <a:pPr>
              <a:lnSpc>
                <a:spcPct val="100000"/>
              </a:lnSpc>
              <a:spcBef>
                <a:spcPts val="600"/>
              </a:spcBef>
              <a:spcAft>
                <a:spcPts val="0"/>
              </a:spcAft>
            </a:pPr>
            <a:r>
              <a:rPr lang="en-US" sz="2400">
                <a:solidFill>
                  <a:srgbClr val="0070C0"/>
                </a:solidFill>
              </a:rPr>
              <a:t>It would take </a:t>
            </a:r>
            <a:r>
              <a:rPr lang="en-US" sz="2400" i="1">
                <a:solidFill>
                  <a:srgbClr val="0070C0"/>
                </a:solidFill>
              </a:rPr>
              <a:t>linear</a:t>
            </a:r>
            <a:r>
              <a:rPr lang="en-US" sz="2400">
                <a:solidFill>
                  <a:srgbClr val="0070C0"/>
                </a:solidFill>
              </a:rPr>
              <a:t> time to check that the array is sorted, whereas the binary search algorithm only needs logarithmic time to perform the search.</a:t>
            </a:r>
          </a:p>
          <a:p>
            <a:pPr>
              <a:lnSpc>
                <a:spcPct val="100000"/>
              </a:lnSpc>
              <a:spcBef>
                <a:spcPts val="600"/>
              </a:spcBef>
              <a:spcAft>
                <a:spcPts val="0"/>
              </a:spcAft>
            </a:pPr>
            <a:r>
              <a:rPr lang="en-US" sz="2400">
                <a:solidFill>
                  <a:srgbClr val="002060"/>
                </a:solidFill>
              </a:rPr>
              <a:t>In other words, the checking is more expensive that the operation itself!!</a:t>
            </a:r>
          </a:p>
        </p:txBody>
      </p:sp>
    </p:spTree>
    <p:extLst>
      <p:ext uri="{BB962C8B-B14F-4D97-AF65-F5344CB8AC3E}">
        <p14:creationId xmlns:p14="http://schemas.microsoft.com/office/powerpoint/2010/main" val="27698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 Again...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Function </a:t>
                </a:r>
                <a:r>
                  <a:rPr lang="en-US" sz="2400" b="1">
                    <a:latin typeface="Courier New" panose="02070309020205020404" pitchFamily="49" charset="0"/>
                    <a:cs typeface="Courier New" panose="02070309020205020404" pitchFamily="49" charset="0"/>
                  </a:rPr>
                  <a:t>compute</a:t>
                </a:r>
                <a:r>
                  <a:rPr lang="en-US" sz="2400"/>
                  <a:t> is going to access the array </a:t>
                </a:r>
                <a:r>
                  <a:rPr lang="en-US" sz="2400" b="1">
                    <a:latin typeface="Courier New" panose="02070309020205020404" pitchFamily="49" charset="0"/>
                    <a:cs typeface="Courier New" panose="02070309020205020404" pitchFamily="49" charset="0"/>
                  </a:rPr>
                  <a:t>a</a:t>
                </a:r>
                <a:r>
                  <a:rPr lang="en-US" sz="2400"/>
                  <a:t> at location </a:t>
                </a:r>
                <a:r>
                  <a:rPr lang="en-US" sz="2400" b="1">
                    <a:latin typeface="Courier New" panose="02070309020205020404" pitchFamily="49" charset="0"/>
                    <a:cs typeface="Courier New" panose="02070309020205020404" pitchFamily="49" charset="0"/>
                  </a:rPr>
                  <a:t>index</a:t>
                </a:r>
                <a:r>
                  <a:rPr lang="en-US" sz="2400"/>
                  <a:t> and do some computation. Write a suitable requires clause.</a:t>
                </a: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tabLst>
                    <a:tab pos="1435100" algn="l"/>
                  </a:tabLst>
                </a:pPr>
                <a:r>
                  <a:rPr lang="en-US" sz="2200">
                    <a:solidFill>
                      <a:srgbClr val="FF0000"/>
                    </a:solidFill>
                  </a:rPr>
                  <a:t>requires: </a:t>
                </a:r>
                <a14:m>
                  <m:oMath xmlns:m="http://schemas.openxmlformats.org/officeDocument/2006/math">
                    <m:r>
                      <a:rPr lang="en-US" sz="2200" b="0" i="1" smtClean="0">
                        <a:solidFill>
                          <a:srgbClr val="FF0000"/>
                        </a:solidFill>
                        <a:latin typeface="Cambria Math" panose="02040503050406030204" pitchFamily="18" charset="0"/>
                      </a:rPr>
                      <m:t>𝑎</m:t>
                    </m:r>
                    <m:r>
                      <a:rPr lang="en-US" sz="2200" b="0" i="1" smtClean="0">
                        <a:solidFill>
                          <a:srgbClr val="FF0000"/>
                        </a:solidFill>
                        <a:latin typeface="Cambria Math" panose="02040503050406030204" pitchFamily="18" charset="0"/>
                      </a:rPr>
                      <m:t> !=</m:t>
                    </m:r>
                    <m:r>
                      <a:rPr lang="en-US" sz="2200" b="0" i="1" smtClean="0">
                        <a:solidFill>
                          <a:srgbClr val="FF0000"/>
                        </a:solidFill>
                        <a:latin typeface="Cambria Math" panose="02040503050406030204" pitchFamily="18" charset="0"/>
                      </a:rPr>
                      <m:t>𝑛𝑢𝑙𝑙</m:t>
                    </m:r>
                    <m:r>
                      <a:rPr lang="en-US" sz="2200" b="0" i="1" smtClean="0">
                        <a:solidFill>
                          <a:srgbClr val="FF0000"/>
                        </a:solidFill>
                        <a:latin typeface="Cambria Math" panose="02040503050406030204" pitchFamily="18" charset="0"/>
                      </a:rPr>
                      <m:t>  &amp;&amp;  0 ≤ </m:t>
                    </m:r>
                    <m:r>
                      <a:rPr lang="en-US" sz="2200" b="0" i="1" smtClean="0">
                        <a:solidFill>
                          <a:srgbClr val="FF0000"/>
                        </a:solidFill>
                        <a:latin typeface="Cambria Math" panose="02040503050406030204" pitchFamily="18" charset="0"/>
                        <a:ea typeface="Cambria Math" panose="02040503050406030204" pitchFamily="18" charset="0"/>
                      </a:rPr>
                      <m:t>𝑖𝑛𝑑𝑒𝑥</m:t>
                    </m:r>
                    <m:r>
                      <a:rPr lang="en-US" sz="2200" b="0" i="1" smtClean="0">
                        <a:solidFill>
                          <a:srgbClr val="FF0000"/>
                        </a:solidFill>
                        <a:latin typeface="Cambria Math" panose="02040503050406030204" pitchFamily="18" charset="0"/>
                        <a:ea typeface="Cambria Math" panose="02040503050406030204" pitchFamily="18" charset="0"/>
                      </a:rPr>
                      <m:t> &lt; </m:t>
                    </m:r>
                    <m:r>
                      <a:rPr lang="en-US" sz="2200" b="0" i="1" smtClean="0">
                        <a:solidFill>
                          <a:srgbClr val="FF0000"/>
                        </a:solidFill>
                        <a:latin typeface="Cambria Math" panose="02040503050406030204" pitchFamily="18" charset="0"/>
                        <a:ea typeface="Cambria Math" panose="02040503050406030204" pitchFamily="18" charset="0"/>
                      </a:rPr>
                      <m:t>𝑎</m:t>
                    </m:r>
                    <m:r>
                      <a:rPr lang="en-US" sz="2200" b="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𝑙𝑒𝑛𝑔𝑡h</m:t>
                    </m:r>
                  </m:oMath>
                </a14:m>
                <a:endParaRPr lang="en-US" sz="2200"/>
              </a:p>
              <a:p>
                <a:pPr>
                  <a:lnSpc>
                    <a:spcPct val="100000"/>
                  </a:lnSpc>
                  <a:spcBef>
                    <a:spcPts val="600"/>
                  </a:spcBef>
                  <a:spcAft>
                    <a:spcPts val="0"/>
                  </a:spcAft>
                  <a:tabLst>
                    <a:tab pos="1435100" algn="l"/>
                  </a:tabLst>
                </a:pPr>
                <a:endParaRPr lang="en-US" sz="2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897" t="-145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3016313"/>
            <a:ext cx="10972800" cy="551638"/>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compute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a,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index)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36528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Last Observation</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In general, requires clauses avoid unnecessary code in the implementation and improve efficiency</a:t>
            </a:r>
            <a:endParaRPr lang="en-US" sz="2200"/>
          </a:p>
          <a:p>
            <a:pPr>
              <a:lnSpc>
                <a:spcPct val="100000"/>
              </a:lnSpc>
              <a:spcBef>
                <a:spcPts val="600"/>
              </a:spcBef>
              <a:spcAft>
                <a:spcPts val="0"/>
              </a:spcAft>
            </a:pPr>
            <a:endParaRPr lang="en-US" sz="2400"/>
          </a:p>
          <a:p>
            <a:pPr>
              <a:lnSpc>
                <a:spcPct val="100000"/>
              </a:lnSpc>
              <a:spcBef>
                <a:spcPts val="600"/>
              </a:spcBef>
              <a:spcAft>
                <a:spcPts val="0"/>
              </a:spcAft>
            </a:pPr>
            <a:r>
              <a:rPr lang="en-US" sz="2400"/>
              <a:t>However, end users may not understand responsibilities such as requires clauses (or may not have access to the software specifications), so error checking user input still should be included in methods that interact with humans.</a:t>
            </a:r>
          </a:p>
        </p:txBody>
      </p:sp>
    </p:spTree>
    <p:extLst>
      <p:ext uri="{BB962C8B-B14F-4D97-AF65-F5344CB8AC3E}">
        <p14:creationId xmlns:p14="http://schemas.microsoft.com/office/powerpoint/2010/main" val="41882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a:t>Role of Contracts</a:t>
            </a:r>
          </a:p>
        </p:txBody>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2400" dirty="0"/>
              <a:t>What does this method call do</a:t>
            </a:r>
            <a:r>
              <a:rPr lang="en-US" sz="2400"/>
              <a:t>? </a:t>
            </a:r>
          </a:p>
          <a:p>
            <a:pPr eaLnBrk="1" hangingPunct="1">
              <a:lnSpc>
                <a:spcPct val="90000"/>
              </a:lnSpc>
            </a:pPr>
            <a:endParaRPr lang="en-US" sz="2400" dirty="0"/>
          </a:p>
          <a:p>
            <a:pPr lvl="3" eaLnBrk="1" hangingPunct="1">
              <a:lnSpc>
                <a:spcPct val="90000"/>
              </a:lnSpc>
              <a:buFontTx/>
              <a:buNone/>
            </a:pPr>
            <a:r>
              <a:rPr lang="en-US" sz="2000" b="1" dirty="0">
                <a:solidFill>
                  <a:srgbClr val="0000FF"/>
                </a:solidFill>
                <a:latin typeface="Courier New" charset="0"/>
              </a:rPr>
              <a:t>double</a:t>
            </a:r>
            <a:r>
              <a:rPr lang="en-US" sz="2000" dirty="0">
                <a:solidFill>
                  <a:srgbClr val="0000FF"/>
                </a:solidFill>
                <a:latin typeface="Courier New" charset="0"/>
              </a:rPr>
              <a:t> a, b; </a:t>
            </a:r>
          </a:p>
          <a:p>
            <a:pPr lvl="3" eaLnBrk="1" hangingPunct="1">
              <a:lnSpc>
                <a:spcPct val="90000"/>
              </a:lnSpc>
              <a:buFontTx/>
              <a:buNone/>
            </a:pPr>
            <a:r>
              <a:rPr lang="en-US" sz="2000" dirty="0">
                <a:solidFill>
                  <a:srgbClr val="0000FF"/>
                </a:solidFill>
                <a:latin typeface="Courier New" charset="0"/>
              </a:rPr>
              <a:t>…</a:t>
            </a:r>
          </a:p>
          <a:p>
            <a:pPr lvl="3" eaLnBrk="1" hangingPunct="1">
              <a:lnSpc>
                <a:spcPct val="90000"/>
              </a:lnSpc>
              <a:buFontTx/>
              <a:buNone/>
            </a:pPr>
            <a:r>
              <a:rPr lang="en-US" sz="2000" b="1" dirty="0">
                <a:solidFill>
                  <a:srgbClr val="0000FF"/>
                </a:solidFill>
                <a:latin typeface="Courier New" charset="0"/>
              </a:rPr>
              <a:t>double</a:t>
            </a:r>
            <a:r>
              <a:rPr lang="en-US" sz="2000" dirty="0">
                <a:solidFill>
                  <a:srgbClr val="0000FF"/>
                </a:solidFill>
                <a:latin typeface="Courier New" charset="0"/>
              </a:rPr>
              <a:t> c = </a:t>
            </a:r>
            <a:r>
              <a:rPr lang="en-US" sz="2000" dirty="0" err="1">
                <a:solidFill>
                  <a:srgbClr val="0000FF"/>
                </a:solidFill>
                <a:latin typeface="Courier New" charset="0"/>
              </a:rPr>
              <a:t>sqrt</a:t>
            </a:r>
            <a:r>
              <a:rPr lang="en-US" sz="2000" dirty="0">
                <a:solidFill>
                  <a:srgbClr val="0000FF"/>
                </a:solidFill>
                <a:latin typeface="Courier New" charset="0"/>
              </a:rPr>
              <a:t> (a*a + b*b</a:t>
            </a:r>
            <a:r>
              <a:rPr lang="en-US" sz="2000">
                <a:solidFill>
                  <a:srgbClr val="0000FF"/>
                </a:solidFill>
                <a:latin typeface="Courier New" charset="0"/>
              </a:rPr>
              <a:t>, 0.001);</a:t>
            </a:r>
          </a:p>
          <a:p>
            <a:pPr lvl="1">
              <a:lnSpc>
                <a:spcPct val="90000"/>
              </a:lnSpc>
              <a:buNone/>
            </a:pPr>
            <a:endParaRPr lang="en-US" sz="2400" dirty="0">
              <a:solidFill>
                <a:srgbClr val="0000FF"/>
              </a:solidFill>
              <a:latin typeface="Arial" charset="0"/>
            </a:endParaRPr>
          </a:p>
          <a:p>
            <a:pPr lvl="1">
              <a:lnSpc>
                <a:spcPct val="90000"/>
              </a:lnSpc>
              <a:buNone/>
            </a:pPr>
            <a:r>
              <a:rPr lang="en-US" sz="2400"/>
              <a:t>How do you know?</a:t>
            </a:r>
            <a:endParaRPr lang="en-US" sz="2400">
              <a:solidFill>
                <a:srgbClr val="0000FF"/>
              </a:solidFill>
              <a:latin typeface="Courier New" charset="0"/>
            </a:endParaRPr>
          </a:p>
        </p:txBody>
      </p:sp>
    </p:spTree>
    <p:extLst>
      <p:ext uri="{BB962C8B-B14F-4D97-AF65-F5344CB8AC3E}">
        <p14:creationId xmlns:p14="http://schemas.microsoft.com/office/powerpoint/2010/main" val="14275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14</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@param 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@return the approximate square root of x</a:t>
            </a:r>
          </a:p>
          <a:p>
            <a:pPr>
              <a:lnSpc>
                <a:spcPct val="100000"/>
              </a:lnSpc>
              <a:spcBef>
                <a:spcPct val="0"/>
              </a:spcBef>
              <a:spcAft>
                <a:spcPts val="0"/>
              </a:spcAft>
              <a:buFontTx/>
              <a:buNone/>
            </a:pPr>
            <a:r>
              <a:rPr lang="en-US" sz="1800">
                <a:solidFill>
                  <a:srgbClr val="0000FF"/>
                </a:solidFill>
                <a:latin typeface="Courier New" charset="0"/>
              </a:rPr>
              <a:t> * @requires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@ensures &lt;pre&gt;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8" name="Rounded Rectangular Callout 7"/>
          <p:cNvSpPr/>
          <p:nvPr/>
        </p:nvSpPr>
        <p:spPr>
          <a:xfrm>
            <a:off x="5943600" y="1994645"/>
            <a:ext cx="4191000" cy="2819400"/>
          </a:xfrm>
          <a:prstGeom prst="wedgeRoundRectCallout">
            <a:avLst>
              <a:gd name="adj1" fmla="val -129966"/>
              <a:gd name="adj2" fmla="val -44684"/>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prstClr val="black"/>
                </a:solidFill>
                <a:latin typeface="Arial"/>
                <a:cs typeface="Arial"/>
              </a:rPr>
              <a:t>A Java comment that starts with the symbols</a:t>
            </a:r>
          </a:p>
          <a:p>
            <a:pPr algn="ctr" eaLnBrk="1" hangingPunct="1">
              <a:defRPr/>
            </a:pPr>
            <a:r>
              <a:rPr lang="en-US" sz="2400" dirty="0">
                <a:solidFill>
                  <a:srgbClr val="0000FF"/>
                </a:solidFill>
                <a:latin typeface="Courier New"/>
                <a:cs typeface="Courier New"/>
              </a:rPr>
              <a:t>/**</a:t>
            </a:r>
          </a:p>
          <a:p>
            <a:pPr algn="ctr" eaLnBrk="1" hangingPunct="1">
              <a:defRPr/>
            </a:pPr>
            <a:r>
              <a:rPr lang="en-US" sz="2400" dirty="0">
                <a:solidFill>
                  <a:prstClr val="black"/>
                </a:solidFill>
                <a:latin typeface="Arial"/>
                <a:cs typeface="Arial"/>
              </a:rPr>
              <a:t>is called a </a:t>
            </a:r>
            <a:r>
              <a:rPr lang="en-US" sz="2400" b="1" i="1" dirty="0">
                <a:solidFill>
                  <a:srgbClr val="FF0000"/>
                </a:solidFill>
                <a:latin typeface="Arial"/>
                <a:cs typeface="Arial"/>
              </a:rPr>
              <a:t>Javadoc comment</a:t>
            </a:r>
            <a:r>
              <a:rPr lang="en-US" sz="2400" dirty="0">
                <a:solidFill>
                  <a:prstClr val="black"/>
                </a:solidFill>
                <a:latin typeface="Arial"/>
                <a:cs typeface="Arial"/>
              </a:rPr>
              <a:t>; it goes before the method header.</a:t>
            </a:r>
          </a:p>
        </p:txBody>
      </p:sp>
    </p:spTree>
    <p:extLst>
      <p:ext uri="{BB962C8B-B14F-4D97-AF65-F5344CB8AC3E}">
        <p14:creationId xmlns:p14="http://schemas.microsoft.com/office/powerpoint/2010/main" val="4670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Javadoc</a:t>
            </a:r>
            <a:endParaRPr lang="en-US" dirty="0"/>
          </a:p>
        </p:txBody>
      </p:sp>
      <p:sp>
        <p:nvSpPr>
          <p:cNvPr id="3" name="Content Placeholder 2"/>
          <p:cNvSpPr>
            <a:spLocks noGrp="1"/>
          </p:cNvSpPr>
          <p:nvPr>
            <p:ph idx="1"/>
          </p:nvPr>
        </p:nvSpPr>
        <p:spPr>
          <a:xfrm>
            <a:off x="1097280" y="2108201"/>
            <a:ext cx="10234108" cy="4131234"/>
          </a:xfrm>
        </p:spPr>
        <p:txBody>
          <a:bodyPr>
            <a:normAutofit/>
          </a:bodyPr>
          <a:lstStyle/>
          <a:p>
            <a:r>
              <a:rPr lang="en-US" sz="2400" dirty="0"/>
              <a:t>The standard documentation technique for Java is called </a:t>
            </a:r>
            <a:r>
              <a:rPr lang="en-US" sz="2400" b="1" i="1" dirty="0" err="1">
                <a:solidFill>
                  <a:srgbClr val="FF0000"/>
                </a:solidFill>
              </a:rPr>
              <a:t>Javadoc</a:t>
            </a:r>
            <a:endParaRPr lang="en-US" sz="2400" b="1" i="1" dirty="0">
              <a:solidFill>
                <a:srgbClr val="FF0000"/>
              </a:solidFill>
            </a:endParaRPr>
          </a:p>
          <a:p>
            <a:r>
              <a:rPr lang="en-US" sz="2400" dirty="0"/>
              <a:t>You place special </a:t>
            </a:r>
            <a:r>
              <a:rPr lang="en-US" sz="2400" b="1" i="1" dirty="0" err="1">
                <a:solidFill>
                  <a:srgbClr val="FF0000"/>
                </a:solidFill>
              </a:rPr>
              <a:t>Javadoc</a:t>
            </a:r>
            <a:r>
              <a:rPr lang="en-US" sz="2400" b="1" i="1" dirty="0">
                <a:solidFill>
                  <a:srgbClr val="FF0000"/>
                </a:solidFill>
              </a:rPr>
              <a:t> comments </a:t>
            </a:r>
            <a:r>
              <a:rPr lang="en-US" sz="2400" dirty="0"/>
              <a:t>enclosed in </a:t>
            </a:r>
            <a:r>
              <a:rPr lang="en-US" sz="2400" dirty="0">
                <a:solidFill>
                  <a:srgbClr val="0000FF"/>
                </a:solidFill>
                <a:latin typeface="Courier New"/>
                <a:cs typeface="Courier New"/>
              </a:rPr>
              <a:t>/** … */ </a:t>
            </a:r>
            <a:r>
              <a:rPr lang="en-US" sz="2400" dirty="0"/>
              <a:t>in your code, and the </a:t>
            </a:r>
            <a:r>
              <a:rPr lang="en-US" sz="2400" b="1" i="1" dirty="0" err="1">
                <a:solidFill>
                  <a:srgbClr val="FF0000"/>
                </a:solidFill>
              </a:rPr>
              <a:t>javadoc</a:t>
            </a:r>
            <a:r>
              <a:rPr lang="en-US" sz="2400" b="1" i="1" dirty="0">
                <a:solidFill>
                  <a:srgbClr val="FF0000"/>
                </a:solidFill>
              </a:rPr>
              <a:t> tool </a:t>
            </a:r>
            <a:r>
              <a:rPr lang="en-US" sz="2400" dirty="0"/>
              <a:t>generates nicely formatted web-based documentation </a:t>
            </a:r>
            <a:r>
              <a:rPr lang="en-US" sz="2400"/>
              <a:t>from them</a:t>
            </a:r>
          </a:p>
          <a:p>
            <a:r>
              <a:rPr lang="en-US" sz="2400"/>
              <a:t>The resulting documentation is known as the </a:t>
            </a:r>
            <a:r>
              <a:rPr lang="en-US" sz="2400" b="1">
                <a:solidFill>
                  <a:srgbClr val="FF0000"/>
                </a:solidFill>
              </a:rPr>
              <a:t>API (application programming interface)</a:t>
            </a:r>
            <a:r>
              <a:rPr lang="en-US" sz="2400"/>
              <a:t> for the Java code to which the Javadoc tags are attached</a:t>
            </a:r>
          </a:p>
          <a:p>
            <a:r>
              <a:rPr lang="en-US" sz="2400"/>
              <a:t>Example API: Java Standard Libraries: </a:t>
            </a:r>
            <a:r>
              <a:rPr lang="en-US" sz="2400">
                <a:hlinkClick r:id="rId2"/>
              </a:rPr>
              <a:t>https://docs.oracle.com/javase/8/docs/api/</a:t>
            </a:r>
            <a:endParaRPr lang="en-US" sz="2400"/>
          </a:p>
          <a:p>
            <a:r>
              <a:rPr lang="en-US" sz="2400"/>
              <a:t>Example API: OSU CSE components at: </a:t>
            </a:r>
            <a:r>
              <a:rPr lang="en-US" sz="2400">
                <a:hlinkClick r:id="rId3"/>
              </a:rPr>
              <a:t>http://cse.osu.edu/software/common/doc/</a:t>
            </a:r>
            <a:endParaRPr lang="en-US" sz="2400"/>
          </a:p>
          <a:p>
            <a:endParaRPr lang="en-US" sz="2400"/>
          </a:p>
          <a:p>
            <a:endParaRPr lang="en-US" sz="2400" dirty="0"/>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OSU CSE</a:t>
            </a:r>
          </a:p>
        </p:txBody>
      </p:sp>
      <p:sp>
        <p:nvSpPr>
          <p:cNvPr id="6" name="Slide Number Placeholder 5"/>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23630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16</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a:t>
            </a:r>
            <a:r>
              <a:rPr lang="en-US" sz="1800">
                <a:solidFill>
                  <a:srgbClr val="FF0000"/>
                </a:solidFill>
                <a:latin typeface="Courier New" charset="0"/>
              </a:rPr>
              <a:t>@param </a:t>
            </a:r>
            <a:r>
              <a:rPr lang="en-US" sz="1800">
                <a:solidFill>
                  <a:srgbClr val="0000FF"/>
                </a:solidFill>
                <a:latin typeface="Courier New" charset="0"/>
              </a:rPr>
              <a:t>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@return the approximate square root of x</a:t>
            </a:r>
          </a:p>
          <a:p>
            <a:pPr>
              <a:lnSpc>
                <a:spcPct val="100000"/>
              </a:lnSpc>
              <a:spcBef>
                <a:spcPct val="0"/>
              </a:spcBef>
              <a:spcAft>
                <a:spcPts val="0"/>
              </a:spcAft>
              <a:buFontTx/>
              <a:buNone/>
            </a:pPr>
            <a:r>
              <a:rPr lang="en-US" sz="1800">
                <a:solidFill>
                  <a:srgbClr val="0000FF"/>
                </a:solidFill>
                <a:latin typeface="Courier New" charset="0"/>
              </a:rPr>
              <a:t> * @requires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@ensures &lt;pre&gt;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7" name="Rounded Rectangular Callout 6">
            <a:extLst>
              <a:ext uri="{FF2B5EF4-FFF2-40B4-BE49-F238E27FC236}">
                <a16:creationId xmlns:a16="http://schemas.microsoft.com/office/drawing/2014/main" id="{38D551E4-901B-4127-AD94-5D31544CF142}"/>
              </a:ext>
            </a:extLst>
          </p:cNvPr>
          <p:cNvSpPr/>
          <p:nvPr/>
        </p:nvSpPr>
        <p:spPr>
          <a:xfrm>
            <a:off x="5820041" y="3621741"/>
            <a:ext cx="4191000" cy="2286000"/>
          </a:xfrm>
          <a:prstGeom prst="wedgeRoundRectCallout">
            <a:avLst>
              <a:gd name="adj1" fmla="val -110187"/>
              <a:gd name="adj2" fmla="val -87721"/>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prstClr val="black"/>
                </a:solidFill>
                <a:latin typeface="Arial"/>
                <a:cs typeface="Arial"/>
              </a:rPr>
              <a:t>The </a:t>
            </a:r>
            <a:r>
              <a:rPr lang="en-US" sz="2400" b="1" i="1" dirty="0" err="1">
                <a:solidFill>
                  <a:srgbClr val="FF0000"/>
                </a:solidFill>
                <a:latin typeface="Arial"/>
                <a:cs typeface="Arial"/>
              </a:rPr>
              <a:t>Javadoc</a:t>
            </a:r>
            <a:r>
              <a:rPr lang="en-US" sz="2400" dirty="0">
                <a:solidFill>
                  <a:srgbClr val="FF0000"/>
                </a:solidFill>
                <a:latin typeface="Arial"/>
                <a:cs typeface="Arial"/>
              </a:rPr>
              <a:t> </a:t>
            </a:r>
            <a:r>
              <a:rPr lang="en-US" sz="2400" b="1" i="1" dirty="0">
                <a:solidFill>
                  <a:srgbClr val="FF0000"/>
                </a:solidFill>
                <a:latin typeface="Arial"/>
                <a:cs typeface="Arial"/>
              </a:rPr>
              <a:t>tag</a:t>
            </a:r>
            <a:r>
              <a:rPr lang="en-US" sz="2400" dirty="0">
                <a:solidFill>
                  <a:srgbClr val="FF0000"/>
                </a:solidFill>
                <a:latin typeface="Arial"/>
                <a:cs typeface="Arial"/>
              </a:rPr>
              <a:t> </a:t>
            </a:r>
            <a:r>
              <a:rPr lang="en-US" sz="2400" dirty="0">
                <a:solidFill>
                  <a:srgbClr val="FF0000"/>
                </a:solidFill>
                <a:latin typeface="Courier New"/>
                <a:cs typeface="Courier New"/>
              </a:rPr>
              <a:t>@</a:t>
            </a:r>
            <a:r>
              <a:rPr lang="en-US" sz="2400" dirty="0" err="1">
                <a:solidFill>
                  <a:srgbClr val="FF0000"/>
                </a:solidFill>
                <a:latin typeface="Courier New"/>
                <a:cs typeface="Courier New"/>
              </a:rPr>
              <a:t>param</a:t>
            </a:r>
            <a:r>
              <a:rPr lang="en-US" sz="2400" dirty="0">
                <a:solidFill>
                  <a:srgbClr val="FF0000"/>
                </a:solidFill>
                <a:latin typeface="Courier New"/>
                <a:cs typeface="Courier New"/>
              </a:rPr>
              <a:t> </a:t>
            </a:r>
            <a:r>
              <a:rPr lang="en-US" sz="2400" dirty="0">
                <a:solidFill>
                  <a:prstClr val="black"/>
                </a:solidFill>
                <a:latin typeface="Arial"/>
                <a:cs typeface="Arial"/>
              </a:rPr>
              <a:t>is needed for each formal parameter; you describe the parameter’s role in the method.</a:t>
            </a:r>
          </a:p>
        </p:txBody>
      </p:sp>
    </p:spTree>
    <p:extLst>
      <p:ext uri="{BB962C8B-B14F-4D97-AF65-F5344CB8AC3E}">
        <p14:creationId xmlns:p14="http://schemas.microsoft.com/office/powerpoint/2010/main" val="73504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17</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@param 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a:t>
            </a:r>
            <a:r>
              <a:rPr lang="en-US" sz="1800">
                <a:solidFill>
                  <a:srgbClr val="FF0000"/>
                </a:solidFill>
                <a:latin typeface="Courier New" charset="0"/>
              </a:rPr>
              <a:t>@return </a:t>
            </a:r>
            <a:r>
              <a:rPr lang="en-US" sz="1800">
                <a:solidFill>
                  <a:srgbClr val="0000FF"/>
                </a:solidFill>
                <a:latin typeface="Courier New" charset="0"/>
              </a:rPr>
              <a:t>the approximate square root of x</a:t>
            </a:r>
          </a:p>
          <a:p>
            <a:pPr>
              <a:lnSpc>
                <a:spcPct val="100000"/>
              </a:lnSpc>
              <a:spcBef>
                <a:spcPct val="0"/>
              </a:spcBef>
              <a:spcAft>
                <a:spcPts val="0"/>
              </a:spcAft>
              <a:buFontTx/>
              <a:buNone/>
            </a:pPr>
            <a:r>
              <a:rPr lang="en-US" sz="1800">
                <a:solidFill>
                  <a:srgbClr val="0000FF"/>
                </a:solidFill>
                <a:latin typeface="Courier New" charset="0"/>
              </a:rPr>
              <a:t> * @requires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@ensures &lt;pre&gt;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8" name="Rounded Rectangular Callout 6">
            <a:extLst>
              <a:ext uri="{FF2B5EF4-FFF2-40B4-BE49-F238E27FC236}">
                <a16:creationId xmlns:a16="http://schemas.microsoft.com/office/drawing/2014/main" id="{1E4B8334-8FA0-4C89-A2AC-7E1F78778535}"/>
              </a:ext>
            </a:extLst>
          </p:cNvPr>
          <p:cNvSpPr/>
          <p:nvPr/>
        </p:nvSpPr>
        <p:spPr>
          <a:xfrm>
            <a:off x="5820041" y="3603811"/>
            <a:ext cx="4191000" cy="2286000"/>
          </a:xfrm>
          <a:prstGeom prst="wedgeRoundRectCallout">
            <a:avLst>
              <a:gd name="adj1" fmla="val -105482"/>
              <a:gd name="adj2" fmla="val -62185"/>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prstClr val="black"/>
                </a:solidFill>
                <a:latin typeface="Arial"/>
                <a:cs typeface="Arial"/>
              </a:rPr>
              <a:t>The </a:t>
            </a:r>
            <a:r>
              <a:rPr lang="en-US" sz="2400" b="1" i="1" dirty="0" err="1">
                <a:solidFill>
                  <a:srgbClr val="FF0000"/>
                </a:solidFill>
                <a:latin typeface="Arial"/>
                <a:cs typeface="Arial"/>
              </a:rPr>
              <a:t>Javadoc</a:t>
            </a:r>
            <a:r>
              <a:rPr lang="en-US" sz="2400" dirty="0">
                <a:solidFill>
                  <a:srgbClr val="FF0000"/>
                </a:solidFill>
                <a:latin typeface="Arial"/>
                <a:cs typeface="Arial"/>
              </a:rPr>
              <a:t> </a:t>
            </a:r>
            <a:r>
              <a:rPr lang="en-US" sz="2400" b="1" i="1" dirty="0">
                <a:solidFill>
                  <a:srgbClr val="FF0000"/>
                </a:solidFill>
                <a:latin typeface="Arial"/>
                <a:cs typeface="Arial"/>
              </a:rPr>
              <a:t>tag</a:t>
            </a:r>
            <a:r>
              <a:rPr lang="en-US" sz="2400" dirty="0">
                <a:solidFill>
                  <a:srgbClr val="FF0000"/>
                </a:solidFill>
                <a:latin typeface="Arial"/>
                <a:cs typeface="Arial"/>
              </a:rPr>
              <a:t> </a:t>
            </a:r>
            <a:r>
              <a:rPr lang="en-US" sz="2400" dirty="0">
                <a:solidFill>
                  <a:srgbClr val="FF0000"/>
                </a:solidFill>
                <a:latin typeface="Courier New"/>
                <a:cs typeface="Courier New"/>
              </a:rPr>
              <a:t>@return </a:t>
            </a:r>
            <a:r>
              <a:rPr lang="en-US" sz="2400" dirty="0">
                <a:solidFill>
                  <a:prstClr val="black"/>
                </a:solidFill>
                <a:latin typeface="Arial"/>
                <a:cs typeface="Arial"/>
              </a:rPr>
              <a:t>is needed if the method returns a value; you describe the returned value.</a:t>
            </a:r>
          </a:p>
        </p:txBody>
      </p:sp>
    </p:spTree>
    <p:extLst>
      <p:ext uri="{BB962C8B-B14F-4D97-AF65-F5344CB8AC3E}">
        <p14:creationId xmlns:p14="http://schemas.microsoft.com/office/powerpoint/2010/main" val="138438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18</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@param 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@return</a:t>
            </a:r>
            <a:r>
              <a:rPr lang="en-US" sz="1800">
                <a:solidFill>
                  <a:srgbClr val="FF0000"/>
                </a:solidFill>
                <a:latin typeface="Courier New" charset="0"/>
              </a:rPr>
              <a:t> </a:t>
            </a:r>
            <a:r>
              <a:rPr lang="en-US" sz="1800">
                <a:solidFill>
                  <a:srgbClr val="0000FF"/>
                </a:solidFill>
                <a:latin typeface="Courier New" charset="0"/>
              </a:rPr>
              <a:t>the approximate square root of x</a:t>
            </a:r>
          </a:p>
          <a:p>
            <a:pPr>
              <a:lnSpc>
                <a:spcPct val="100000"/>
              </a:lnSpc>
              <a:spcBef>
                <a:spcPct val="0"/>
              </a:spcBef>
              <a:spcAft>
                <a:spcPts val="0"/>
              </a:spcAft>
              <a:buFontTx/>
              <a:buNone/>
            </a:pPr>
            <a:r>
              <a:rPr lang="en-US" sz="1800">
                <a:solidFill>
                  <a:srgbClr val="0000FF"/>
                </a:solidFill>
                <a:latin typeface="Courier New" charset="0"/>
              </a:rPr>
              <a:t> * </a:t>
            </a:r>
            <a:r>
              <a:rPr lang="en-US" sz="1800">
                <a:solidFill>
                  <a:srgbClr val="FF0000"/>
                </a:solidFill>
                <a:latin typeface="Courier New" charset="0"/>
              </a:rPr>
              <a:t>@requires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@ensures &lt;pre&gt;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7" name="Rounded Rectangular Callout 6">
            <a:extLst>
              <a:ext uri="{FF2B5EF4-FFF2-40B4-BE49-F238E27FC236}">
                <a16:creationId xmlns:a16="http://schemas.microsoft.com/office/drawing/2014/main" id="{59B29DC0-9A07-41FD-B479-E443F3483DBD}"/>
              </a:ext>
            </a:extLst>
          </p:cNvPr>
          <p:cNvSpPr/>
          <p:nvPr/>
        </p:nvSpPr>
        <p:spPr>
          <a:xfrm>
            <a:off x="5820041" y="1143000"/>
            <a:ext cx="4191000" cy="2286000"/>
          </a:xfrm>
          <a:prstGeom prst="wedgeRoundRectCallout">
            <a:avLst>
              <a:gd name="adj1" fmla="val -97013"/>
              <a:gd name="adj2" fmla="val 52035"/>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a:solidFill>
                  <a:prstClr val="black"/>
                </a:solidFill>
                <a:latin typeface="Arial"/>
                <a:cs typeface="Arial"/>
              </a:rPr>
              <a:t>The </a:t>
            </a:r>
            <a:r>
              <a:rPr lang="en-US" sz="2400" i="1">
                <a:solidFill>
                  <a:srgbClr val="00B0F0"/>
                </a:solidFill>
                <a:latin typeface="Arial"/>
                <a:cs typeface="Arial"/>
              </a:rPr>
              <a:t>custom</a:t>
            </a:r>
            <a:r>
              <a:rPr lang="en-US" sz="2400">
                <a:solidFill>
                  <a:prstClr val="black"/>
                </a:solidFill>
                <a:latin typeface="Arial"/>
                <a:cs typeface="Arial"/>
              </a:rPr>
              <a:t> </a:t>
            </a:r>
            <a:r>
              <a:rPr lang="en-US" sz="2400" b="1" i="1" dirty="0" err="1">
                <a:solidFill>
                  <a:srgbClr val="FF0000"/>
                </a:solidFill>
                <a:latin typeface="Arial"/>
                <a:cs typeface="Arial"/>
              </a:rPr>
              <a:t>Javadoc</a:t>
            </a:r>
            <a:r>
              <a:rPr lang="en-US" sz="2400" dirty="0">
                <a:solidFill>
                  <a:srgbClr val="FF0000"/>
                </a:solidFill>
                <a:latin typeface="Arial"/>
                <a:cs typeface="Arial"/>
              </a:rPr>
              <a:t> </a:t>
            </a:r>
            <a:r>
              <a:rPr lang="en-US" sz="2400" b="1" i="1" dirty="0">
                <a:solidFill>
                  <a:srgbClr val="FF0000"/>
                </a:solidFill>
                <a:latin typeface="Arial"/>
                <a:cs typeface="Arial"/>
              </a:rPr>
              <a:t>tag</a:t>
            </a:r>
            <a:r>
              <a:rPr lang="en-US" sz="2400" dirty="0">
                <a:solidFill>
                  <a:srgbClr val="FF0000"/>
                </a:solidFill>
                <a:latin typeface="Arial"/>
                <a:cs typeface="Arial"/>
              </a:rPr>
              <a:t> </a:t>
            </a:r>
            <a:r>
              <a:rPr lang="en-US" sz="2400" dirty="0">
                <a:solidFill>
                  <a:srgbClr val="FF0000"/>
                </a:solidFill>
                <a:latin typeface="Courier New"/>
                <a:cs typeface="Courier New"/>
              </a:rPr>
              <a:t>@requires </a:t>
            </a:r>
            <a:r>
              <a:rPr lang="en-US" sz="2400" dirty="0">
                <a:solidFill>
                  <a:prstClr val="black"/>
                </a:solidFill>
                <a:latin typeface="Arial"/>
                <a:cs typeface="Arial"/>
              </a:rPr>
              <a:t>introduces </a:t>
            </a:r>
            <a:r>
              <a:rPr lang="en-US" sz="2400">
                <a:solidFill>
                  <a:prstClr val="black"/>
                </a:solidFill>
                <a:latin typeface="Arial"/>
                <a:cs typeface="Arial"/>
              </a:rPr>
              <a:t>the formal precondition</a:t>
            </a:r>
            <a:r>
              <a:rPr lang="en-US" sz="2400">
                <a:solidFill>
                  <a:srgbClr val="FF0000"/>
                </a:solidFill>
                <a:latin typeface="Arial"/>
                <a:cs typeface="Arial"/>
              </a:rPr>
              <a:t> </a:t>
            </a:r>
            <a:r>
              <a:rPr lang="en-US" sz="2400" dirty="0">
                <a:solidFill>
                  <a:prstClr val="black"/>
                </a:solidFill>
                <a:latin typeface="Arial"/>
                <a:cs typeface="Arial"/>
              </a:rPr>
              <a:t>for the </a:t>
            </a:r>
            <a:r>
              <a:rPr lang="en-US" sz="2400" dirty="0" err="1">
                <a:solidFill>
                  <a:srgbClr val="0000FF"/>
                </a:solidFill>
                <a:latin typeface="Courier New"/>
                <a:cs typeface="Courier New"/>
              </a:rPr>
              <a:t>sqrt</a:t>
            </a:r>
            <a:r>
              <a:rPr lang="en-US" sz="2400" dirty="0">
                <a:solidFill>
                  <a:srgbClr val="0000FF"/>
                </a:solidFill>
                <a:latin typeface="Arial"/>
                <a:cs typeface="Arial"/>
              </a:rPr>
              <a:t> </a:t>
            </a:r>
            <a:r>
              <a:rPr lang="en-US" sz="2400" dirty="0">
                <a:solidFill>
                  <a:prstClr val="black"/>
                </a:solidFill>
                <a:latin typeface="Arial"/>
                <a:cs typeface="Arial"/>
              </a:rPr>
              <a:t>method.</a:t>
            </a:r>
          </a:p>
        </p:txBody>
      </p:sp>
    </p:spTree>
    <p:extLst>
      <p:ext uri="{BB962C8B-B14F-4D97-AF65-F5344CB8AC3E}">
        <p14:creationId xmlns:p14="http://schemas.microsoft.com/office/powerpoint/2010/main" val="314246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19</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@param 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@return</a:t>
            </a:r>
            <a:r>
              <a:rPr lang="en-US" sz="1800">
                <a:solidFill>
                  <a:srgbClr val="FF0000"/>
                </a:solidFill>
                <a:latin typeface="Courier New" charset="0"/>
              </a:rPr>
              <a:t> </a:t>
            </a:r>
            <a:r>
              <a:rPr lang="en-US" sz="1800">
                <a:solidFill>
                  <a:srgbClr val="0000FF"/>
                </a:solidFill>
                <a:latin typeface="Courier New" charset="0"/>
              </a:rPr>
              <a:t>the approximate square root of x</a:t>
            </a:r>
          </a:p>
          <a:p>
            <a:pPr>
              <a:lnSpc>
                <a:spcPct val="100000"/>
              </a:lnSpc>
              <a:spcBef>
                <a:spcPct val="0"/>
              </a:spcBef>
              <a:spcAft>
                <a:spcPts val="0"/>
              </a:spcAft>
              <a:buFontTx/>
              <a:buNone/>
            </a:pPr>
            <a:r>
              <a:rPr lang="en-US" sz="1800">
                <a:solidFill>
                  <a:srgbClr val="0000FF"/>
                </a:solidFill>
                <a:latin typeface="Courier New" charset="0"/>
              </a:rPr>
              <a:t> * @requires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a:t>
            </a:r>
            <a:r>
              <a:rPr lang="en-US" sz="1800">
                <a:solidFill>
                  <a:srgbClr val="FF0000"/>
                </a:solidFill>
                <a:latin typeface="Courier New" charset="0"/>
              </a:rPr>
              <a:t>@ensures </a:t>
            </a:r>
            <a:r>
              <a:rPr lang="en-US" sz="1800">
                <a:solidFill>
                  <a:srgbClr val="0000FF"/>
                </a:solidFill>
                <a:latin typeface="Courier New" charset="0"/>
              </a:rPr>
              <a:t>&lt;pre&gt;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7" name="Rounded Rectangular Callout 6">
            <a:extLst>
              <a:ext uri="{FF2B5EF4-FFF2-40B4-BE49-F238E27FC236}">
                <a16:creationId xmlns:a16="http://schemas.microsoft.com/office/drawing/2014/main" id="{59B29DC0-9A07-41FD-B479-E443F3483DBD}"/>
              </a:ext>
            </a:extLst>
          </p:cNvPr>
          <p:cNvSpPr/>
          <p:nvPr/>
        </p:nvSpPr>
        <p:spPr>
          <a:xfrm>
            <a:off x="5533171" y="1737360"/>
            <a:ext cx="4191000" cy="2286000"/>
          </a:xfrm>
          <a:prstGeom prst="wedgeRoundRectCallout">
            <a:avLst>
              <a:gd name="adj1" fmla="val -97013"/>
              <a:gd name="adj2" fmla="val 52035"/>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a:solidFill>
                  <a:prstClr val="black"/>
                </a:solidFill>
                <a:latin typeface="Arial"/>
                <a:cs typeface="Arial"/>
              </a:rPr>
              <a:t>The </a:t>
            </a:r>
            <a:r>
              <a:rPr lang="en-US" sz="2400" i="1">
                <a:solidFill>
                  <a:srgbClr val="00B0F0"/>
                </a:solidFill>
                <a:latin typeface="Arial"/>
                <a:cs typeface="Arial"/>
              </a:rPr>
              <a:t>custom</a:t>
            </a:r>
            <a:r>
              <a:rPr lang="en-US" sz="2400">
                <a:solidFill>
                  <a:prstClr val="black"/>
                </a:solidFill>
                <a:latin typeface="Arial"/>
                <a:cs typeface="Arial"/>
              </a:rPr>
              <a:t> </a:t>
            </a:r>
            <a:r>
              <a:rPr lang="en-US" sz="2400" b="1" i="1" dirty="0" err="1">
                <a:solidFill>
                  <a:srgbClr val="FF0000"/>
                </a:solidFill>
                <a:latin typeface="Arial"/>
                <a:cs typeface="Arial"/>
              </a:rPr>
              <a:t>Javadoc</a:t>
            </a:r>
            <a:r>
              <a:rPr lang="en-US" sz="2400" dirty="0">
                <a:solidFill>
                  <a:srgbClr val="FF0000"/>
                </a:solidFill>
                <a:latin typeface="Arial"/>
                <a:cs typeface="Arial"/>
              </a:rPr>
              <a:t> </a:t>
            </a:r>
            <a:r>
              <a:rPr lang="en-US" sz="2400" b="1" i="1">
                <a:solidFill>
                  <a:srgbClr val="FF0000"/>
                </a:solidFill>
                <a:latin typeface="Arial"/>
                <a:cs typeface="Arial"/>
              </a:rPr>
              <a:t>tag</a:t>
            </a:r>
            <a:r>
              <a:rPr lang="en-US" sz="2400">
                <a:solidFill>
                  <a:srgbClr val="FF0000"/>
                </a:solidFill>
                <a:latin typeface="Arial"/>
                <a:cs typeface="Arial"/>
              </a:rPr>
              <a:t> </a:t>
            </a:r>
            <a:r>
              <a:rPr lang="en-US" sz="2400">
                <a:solidFill>
                  <a:srgbClr val="FF0000"/>
                </a:solidFill>
                <a:latin typeface="Courier New"/>
                <a:cs typeface="Courier New"/>
              </a:rPr>
              <a:t>@ensures </a:t>
            </a:r>
            <a:r>
              <a:rPr lang="en-US" sz="2400" dirty="0">
                <a:solidFill>
                  <a:prstClr val="black"/>
                </a:solidFill>
                <a:latin typeface="Arial"/>
                <a:cs typeface="Arial"/>
              </a:rPr>
              <a:t>introduces </a:t>
            </a:r>
            <a:r>
              <a:rPr lang="en-US" sz="2400">
                <a:solidFill>
                  <a:prstClr val="black"/>
                </a:solidFill>
                <a:latin typeface="Arial"/>
                <a:cs typeface="Arial"/>
              </a:rPr>
              <a:t>the formal postcondition</a:t>
            </a:r>
            <a:r>
              <a:rPr lang="en-US" sz="2400">
                <a:solidFill>
                  <a:srgbClr val="FF0000"/>
                </a:solidFill>
                <a:latin typeface="Arial"/>
                <a:cs typeface="Arial"/>
              </a:rPr>
              <a:t> </a:t>
            </a:r>
            <a:r>
              <a:rPr lang="en-US" sz="2400" dirty="0">
                <a:solidFill>
                  <a:prstClr val="black"/>
                </a:solidFill>
                <a:latin typeface="Arial"/>
                <a:cs typeface="Arial"/>
              </a:rPr>
              <a:t>for the </a:t>
            </a:r>
            <a:r>
              <a:rPr lang="en-US" sz="2400" dirty="0" err="1">
                <a:solidFill>
                  <a:srgbClr val="0000FF"/>
                </a:solidFill>
                <a:latin typeface="Courier New"/>
                <a:cs typeface="Courier New"/>
              </a:rPr>
              <a:t>sqrt</a:t>
            </a:r>
            <a:r>
              <a:rPr lang="en-US" sz="2400" dirty="0">
                <a:solidFill>
                  <a:srgbClr val="0000FF"/>
                </a:solidFill>
                <a:latin typeface="Arial"/>
                <a:cs typeface="Arial"/>
              </a:rPr>
              <a:t> </a:t>
            </a:r>
            <a:r>
              <a:rPr lang="en-US" sz="2400" dirty="0">
                <a:solidFill>
                  <a:prstClr val="black"/>
                </a:solidFill>
                <a:latin typeface="Arial"/>
                <a:cs typeface="Arial"/>
              </a:rPr>
              <a:t>method.</a:t>
            </a:r>
          </a:p>
        </p:txBody>
      </p:sp>
    </p:spTree>
    <p:extLst>
      <p:ext uri="{BB962C8B-B14F-4D97-AF65-F5344CB8AC3E}">
        <p14:creationId xmlns:p14="http://schemas.microsoft.com/office/powerpoint/2010/main" val="106408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a:xfrm>
            <a:off x="1097280" y="2108200"/>
            <a:ext cx="10058400" cy="4128007"/>
          </a:xfrm>
        </p:spPr>
        <p:txBody>
          <a:bodyPr>
            <a:normAutofit/>
          </a:bodyPr>
          <a:lstStyle/>
          <a:p>
            <a:pPr lvl="1"/>
            <a:r>
              <a:rPr lang="en-US" sz="2800"/>
              <a:t>Read </a:t>
            </a:r>
            <a:r>
              <a:rPr lang="en-US" sz="2800" i="1"/>
              <a:t>Design By Contract</a:t>
            </a:r>
            <a:r>
              <a:rPr lang="en-US" sz="2800"/>
              <a:t> article on web page</a:t>
            </a:r>
          </a:p>
          <a:p>
            <a:pPr lvl="1"/>
            <a:r>
              <a:rPr lang="en-US" sz="2800"/>
              <a:t>Lab 7 due next Tuesday before the beginning of lab</a:t>
            </a:r>
          </a:p>
          <a:p>
            <a:pPr lvl="2"/>
            <a:r>
              <a:rPr lang="en-US" sz="2400"/>
              <a:t>It's more complicated than it seems at first...</a:t>
            </a:r>
          </a:p>
          <a:p>
            <a:pPr lvl="2"/>
            <a:r>
              <a:rPr lang="en-US" sz="2400"/>
              <a:t>Some suggestions...</a:t>
            </a:r>
          </a:p>
          <a:p>
            <a:pPr lvl="2"/>
            <a:r>
              <a:rPr lang="en-US" sz="2400"/>
              <a:t>Create a static method that has the try-catch block that attempts to instantiate a Time object. The method can have parameters that supply the values that are passed to the constructor.</a:t>
            </a:r>
          </a:p>
          <a:p>
            <a:pPr lvl="2"/>
            <a:r>
              <a:rPr lang="en-US" sz="2400"/>
              <a:t>Call this method from main, once for each of the test cases.</a:t>
            </a:r>
          </a:p>
          <a:p>
            <a:pPr lvl="1"/>
            <a:endParaRPr lang="en-US" sz="2800" dirty="0"/>
          </a:p>
          <a:p>
            <a:pPr marL="201168" lvl="1" indent="0">
              <a:buNone/>
            </a:pPr>
            <a:endParaRPr lang="en-US" sz="2800" dirty="0"/>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Example of a Contract</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OSU CSE</a:t>
            </a:r>
          </a:p>
        </p:txBody>
      </p:sp>
      <p:sp>
        <p:nvSpPr>
          <p:cNvPr id="4" name="Slide Number Placeholder 3"/>
          <p:cNvSpPr>
            <a:spLocks noGrp="1"/>
          </p:cNvSpPr>
          <p:nvPr>
            <p:ph type="sldNum" sz="quarter" idx="12"/>
          </p:nvPr>
        </p:nvSpPr>
        <p:spPr/>
        <p:txBody>
          <a:bodyPr/>
          <a:lstStyle/>
          <a:p>
            <a:pPr>
              <a:defRPr/>
            </a:pPr>
            <a:fld id="{5E2ED3ED-69E4-734B-9FE0-8D2292B38082}" type="slidenum">
              <a:rPr lang="en-US" smtClean="0">
                <a:solidFill>
                  <a:prstClr val="black">
                    <a:tint val="75000"/>
                  </a:prstClr>
                </a:solidFill>
              </a:rPr>
              <a:pPr>
                <a:defRPr/>
              </a:pPr>
              <a:t>20</a:t>
            </a:fld>
            <a:endParaRPr lang="en-US">
              <a:solidFill>
                <a:prstClr val="black">
                  <a:tint val="75000"/>
                </a:prstClr>
              </a:solidFill>
            </a:endParaRPr>
          </a:p>
        </p:txBody>
      </p:sp>
      <p:sp>
        <p:nvSpPr>
          <p:cNvPr id="10" name="Rectangle 3">
            <a:extLst>
              <a:ext uri="{FF2B5EF4-FFF2-40B4-BE49-F238E27FC236}">
                <a16:creationId xmlns:a16="http://schemas.microsoft.com/office/drawing/2014/main" id="{E075FAD2-3E58-4AF3-898F-13A8D26A4D4C}"/>
              </a:ext>
            </a:extLst>
          </p:cNvPr>
          <p:cNvSpPr txBox="1">
            <a:spLocks noChangeArrowheads="1"/>
          </p:cNvSpPr>
          <p:nvPr/>
        </p:nvSpPr>
        <p:spPr>
          <a:xfrm>
            <a:off x="1981200" y="1972238"/>
            <a:ext cx="8440815" cy="4303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spcAft>
                <a:spcPts val="0"/>
              </a:spcAft>
              <a:buFontTx/>
              <a:buNone/>
            </a:pPr>
            <a:r>
              <a:rPr lang="en-US" sz="1800">
                <a:solidFill>
                  <a:srgbClr val="0000FF"/>
                </a:solidFill>
                <a:latin typeface="Courier New" charset="0"/>
              </a:rPr>
              <a:t>/**</a:t>
            </a:r>
          </a:p>
          <a:p>
            <a:pPr>
              <a:lnSpc>
                <a:spcPct val="100000"/>
              </a:lnSpc>
              <a:spcBef>
                <a:spcPct val="0"/>
              </a:spcBef>
              <a:spcAft>
                <a:spcPts val="0"/>
              </a:spcAft>
              <a:buFontTx/>
              <a:buNone/>
            </a:pPr>
            <a:r>
              <a:rPr lang="en-US" sz="1800">
                <a:solidFill>
                  <a:srgbClr val="0000FF"/>
                </a:solidFill>
                <a:latin typeface="Courier New" charset="0"/>
              </a:rPr>
              <a:t> * ...</a:t>
            </a:r>
          </a:p>
          <a:p>
            <a:pPr>
              <a:lnSpc>
                <a:spcPct val="100000"/>
              </a:lnSpc>
              <a:spcBef>
                <a:spcPct val="0"/>
              </a:spcBef>
              <a:spcAft>
                <a:spcPts val="0"/>
              </a:spcAft>
              <a:buFontTx/>
              <a:buNone/>
            </a:pPr>
            <a:r>
              <a:rPr lang="en-US" sz="1800">
                <a:solidFill>
                  <a:srgbClr val="0000FF"/>
                </a:solidFill>
                <a:latin typeface="Courier New" charset="0"/>
              </a:rPr>
              <a:t> * @param x number for which a square root is desired</a:t>
            </a:r>
          </a:p>
          <a:p>
            <a:pPr>
              <a:lnSpc>
                <a:spcPct val="100000"/>
              </a:lnSpc>
              <a:spcBef>
                <a:spcPct val="0"/>
              </a:spcBef>
              <a:spcAft>
                <a:spcPts val="0"/>
              </a:spcAft>
              <a:buFontTx/>
              <a:buNone/>
            </a:pPr>
            <a:r>
              <a:rPr lang="en-US" sz="1800">
                <a:solidFill>
                  <a:srgbClr val="0000FF"/>
                </a:solidFill>
                <a:latin typeface="Courier New" charset="0"/>
              </a:rPr>
              <a:t> * @param epsilon allowed relative error</a:t>
            </a:r>
          </a:p>
          <a:p>
            <a:pPr>
              <a:lnSpc>
                <a:spcPct val="100000"/>
              </a:lnSpc>
              <a:spcBef>
                <a:spcPct val="0"/>
              </a:spcBef>
              <a:spcAft>
                <a:spcPts val="0"/>
              </a:spcAft>
              <a:buFontTx/>
              <a:buNone/>
            </a:pPr>
            <a:r>
              <a:rPr lang="en-US" sz="1800">
                <a:solidFill>
                  <a:srgbClr val="0000FF"/>
                </a:solidFill>
                <a:latin typeface="Courier New" charset="0"/>
              </a:rPr>
              <a:t> * @return</a:t>
            </a:r>
            <a:r>
              <a:rPr lang="en-US" sz="1800">
                <a:solidFill>
                  <a:srgbClr val="FF0000"/>
                </a:solidFill>
                <a:latin typeface="Courier New" charset="0"/>
              </a:rPr>
              <a:t> </a:t>
            </a:r>
            <a:r>
              <a:rPr lang="en-US" sz="1800">
                <a:solidFill>
                  <a:srgbClr val="0000FF"/>
                </a:solidFill>
                <a:latin typeface="Courier New" charset="0"/>
              </a:rPr>
              <a:t>the approximate square root of x</a:t>
            </a:r>
          </a:p>
          <a:p>
            <a:pPr>
              <a:lnSpc>
                <a:spcPct val="100000"/>
              </a:lnSpc>
              <a:spcBef>
                <a:spcPct val="0"/>
              </a:spcBef>
              <a:spcAft>
                <a:spcPts val="0"/>
              </a:spcAft>
              <a:buFontTx/>
              <a:buNone/>
            </a:pPr>
            <a:r>
              <a:rPr lang="en-US" sz="1800">
                <a:solidFill>
                  <a:srgbClr val="0000FF"/>
                </a:solidFill>
                <a:latin typeface="Courier New" charset="0"/>
              </a:rPr>
              <a:t> * @requires</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x &gt; 0  and  epsilon &gt; 0</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@ensures </a:t>
            </a:r>
            <a:r>
              <a:rPr lang="en-US" sz="1800">
                <a:solidFill>
                  <a:srgbClr val="FF0000"/>
                </a:solidFill>
                <a:latin typeface="Courier New" charset="0"/>
              </a:rPr>
              <a:t>&lt;pre&gt;</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&gt;= 0  and</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[sqrt is within relative error epsilon</a:t>
            </a:r>
          </a:p>
          <a:p>
            <a:pPr>
              <a:lnSpc>
                <a:spcPct val="100000"/>
              </a:lnSpc>
              <a:spcBef>
                <a:spcPct val="0"/>
              </a:spcBef>
              <a:spcAft>
                <a:spcPts val="0"/>
              </a:spcAft>
              <a:buFontTx/>
              <a:buNone/>
            </a:pPr>
            <a:r>
              <a:rPr lang="en-US" sz="1800">
                <a:solidFill>
                  <a:srgbClr val="0000FF"/>
                </a:solidFill>
                <a:latin typeface="Courier New" charset="0"/>
              </a:rPr>
              <a:t> *  </a:t>
            </a:r>
            <a:r>
              <a:rPr lang="en-US" sz="1800" i="1">
                <a:solidFill>
                  <a:srgbClr val="008000"/>
                </a:solidFill>
                <a:latin typeface="Courier New" charset="0"/>
              </a:rPr>
              <a:t>of the actual square root of x]</a:t>
            </a:r>
            <a:endParaRPr lang="en-US" sz="1800">
              <a:solidFill>
                <a:srgbClr val="0000FF"/>
              </a:solidFill>
              <a:latin typeface="Courier New" charset="0"/>
            </a:endParaRPr>
          </a:p>
          <a:p>
            <a:pPr>
              <a:lnSpc>
                <a:spcPct val="100000"/>
              </a:lnSpc>
              <a:spcBef>
                <a:spcPct val="0"/>
              </a:spcBef>
              <a:spcAft>
                <a:spcPts val="0"/>
              </a:spcAft>
              <a:buFontTx/>
              <a:buNone/>
            </a:pPr>
            <a:r>
              <a:rPr lang="en-US" sz="1800">
                <a:solidFill>
                  <a:srgbClr val="0000FF"/>
                </a:solidFill>
                <a:latin typeface="Courier New" charset="0"/>
              </a:rPr>
              <a:t> * </a:t>
            </a:r>
            <a:r>
              <a:rPr lang="en-US" sz="1800">
                <a:solidFill>
                  <a:srgbClr val="FF0000"/>
                </a:solidFill>
                <a:latin typeface="Courier New" charset="0"/>
              </a:rPr>
              <a:t>&lt;/pre&gt;</a:t>
            </a:r>
          </a:p>
          <a:p>
            <a:pPr>
              <a:lnSpc>
                <a:spcPct val="100000"/>
              </a:lnSpc>
              <a:spcBef>
                <a:spcPct val="0"/>
              </a:spcBef>
              <a:spcAft>
                <a:spcPts val="0"/>
              </a:spcAft>
              <a:buFontTx/>
              <a:buNone/>
            </a:pPr>
            <a:r>
              <a:rPr lang="en-US" sz="1800">
                <a:solidFill>
                  <a:srgbClr val="0000FF"/>
                </a:solidFill>
                <a:latin typeface="Courier New" charset="0"/>
              </a:rPr>
              <a:t> */</a:t>
            </a:r>
          </a:p>
          <a:p>
            <a:pPr>
              <a:lnSpc>
                <a:spcPct val="100000"/>
              </a:lnSpc>
              <a:spcBef>
                <a:spcPct val="0"/>
              </a:spcBef>
              <a:spcAft>
                <a:spcPts val="0"/>
              </a:spcAft>
              <a:buFontTx/>
              <a:buNone/>
            </a:pPr>
            <a:r>
              <a:rPr lang="en-US" sz="1800" b="1">
                <a:solidFill>
                  <a:schemeClr val="hlink"/>
                </a:solidFill>
                <a:latin typeface="Courier New" charset="0"/>
              </a:rPr>
              <a:t>private</a:t>
            </a:r>
            <a:r>
              <a:rPr lang="en-US" sz="1800">
                <a:solidFill>
                  <a:schemeClr val="hlink"/>
                </a:solidFill>
                <a:latin typeface="Courier New" charset="0"/>
              </a:rPr>
              <a:t> </a:t>
            </a:r>
            <a:r>
              <a:rPr lang="en-US" sz="1800" b="1">
                <a:solidFill>
                  <a:schemeClr val="hlink"/>
                </a:solidFill>
                <a:latin typeface="Courier New" charset="0"/>
              </a:rPr>
              <a:t>static</a:t>
            </a:r>
            <a:r>
              <a:rPr lang="en-US" sz="1800">
                <a:solidFill>
                  <a:schemeClr val="hlink"/>
                </a:solidFill>
                <a:latin typeface="Courier New" charset="0"/>
              </a:rPr>
              <a:t> </a:t>
            </a:r>
            <a:r>
              <a:rPr lang="en-US" sz="1800" b="1">
                <a:solidFill>
                  <a:schemeClr val="hlink"/>
                </a:solidFill>
                <a:latin typeface="Courier New" charset="0"/>
              </a:rPr>
              <a:t>double</a:t>
            </a:r>
            <a:r>
              <a:rPr lang="en-US" sz="1800">
                <a:solidFill>
                  <a:schemeClr val="hlink"/>
                </a:solidFill>
                <a:latin typeface="Courier New" charset="0"/>
              </a:rPr>
              <a:t> sqrt(</a:t>
            </a:r>
            <a:r>
              <a:rPr lang="en-US" sz="1800" b="1">
                <a:solidFill>
                  <a:schemeClr val="hlink"/>
                </a:solidFill>
                <a:latin typeface="Courier New" charset="0"/>
              </a:rPr>
              <a:t>double</a:t>
            </a:r>
            <a:r>
              <a:rPr lang="en-US" sz="1800">
                <a:solidFill>
                  <a:schemeClr val="hlink"/>
                </a:solidFill>
                <a:latin typeface="Courier New" charset="0"/>
              </a:rPr>
              <a:t> x,</a:t>
            </a:r>
          </a:p>
          <a:p>
            <a:pPr>
              <a:lnSpc>
                <a:spcPct val="100000"/>
              </a:lnSpc>
              <a:spcBef>
                <a:spcPct val="0"/>
              </a:spcBef>
              <a:spcAft>
                <a:spcPts val="0"/>
              </a:spcAft>
              <a:buFontTx/>
              <a:buNone/>
            </a:pPr>
            <a:r>
              <a:rPr lang="en-US" sz="1800" b="1">
                <a:solidFill>
                  <a:schemeClr val="hlink"/>
                </a:solidFill>
                <a:latin typeface="Courier New" charset="0"/>
              </a:rPr>
              <a:t>    double</a:t>
            </a:r>
            <a:r>
              <a:rPr lang="en-US" sz="1800">
                <a:solidFill>
                  <a:schemeClr val="hlink"/>
                </a:solidFill>
                <a:latin typeface="Courier New" charset="0"/>
              </a:rPr>
              <a:t> epsilon)</a:t>
            </a:r>
            <a:endParaRPr lang="en-US" sz="1800" dirty="0">
              <a:latin typeface="Courier New" charset="0"/>
            </a:endParaRPr>
          </a:p>
        </p:txBody>
      </p:sp>
      <p:sp>
        <p:nvSpPr>
          <p:cNvPr id="8" name="Rounded Rectangular Callout 6">
            <a:extLst>
              <a:ext uri="{FF2B5EF4-FFF2-40B4-BE49-F238E27FC236}">
                <a16:creationId xmlns:a16="http://schemas.microsoft.com/office/drawing/2014/main" id="{C177B922-9A6D-478B-9D22-DE0775CF33A8}"/>
              </a:ext>
            </a:extLst>
          </p:cNvPr>
          <p:cNvSpPr/>
          <p:nvPr/>
        </p:nvSpPr>
        <p:spPr>
          <a:xfrm>
            <a:off x="5585012" y="1143000"/>
            <a:ext cx="4191000" cy="2286000"/>
          </a:xfrm>
          <a:prstGeom prst="wedgeRoundRectCallout">
            <a:avLst>
              <a:gd name="adj1" fmla="val -79171"/>
              <a:gd name="adj2" fmla="val 76650"/>
              <a:gd name="adj3" fmla="val 16667"/>
            </a:avLst>
          </a:prstGeom>
          <a:solidFill>
            <a:schemeClr val="accent3">
              <a:lumMod val="20000"/>
              <a:lumOff val="80000"/>
            </a:scheme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err="1">
                <a:solidFill>
                  <a:prstClr val="black"/>
                </a:solidFill>
                <a:latin typeface="Arial"/>
                <a:cs typeface="Arial"/>
              </a:rPr>
              <a:t>Javadoc</a:t>
            </a:r>
            <a:r>
              <a:rPr lang="en-US" sz="2400" dirty="0">
                <a:solidFill>
                  <a:prstClr val="black"/>
                </a:solidFill>
                <a:latin typeface="Arial"/>
                <a:cs typeface="Arial"/>
              </a:rPr>
              <a:t> comments may contain HTML-like tags; e.g., </a:t>
            </a:r>
            <a:r>
              <a:rPr lang="en-US" sz="2400" dirty="0">
                <a:solidFill>
                  <a:srgbClr val="0000FF"/>
                </a:solidFill>
                <a:latin typeface="Courier New"/>
                <a:cs typeface="Courier New"/>
              </a:rPr>
              <a:t>&lt;pre&gt; … &lt;/pre&gt; </a:t>
            </a:r>
            <a:r>
              <a:rPr lang="en-US" sz="2400" dirty="0">
                <a:solidFill>
                  <a:prstClr val="black"/>
                </a:solidFill>
                <a:latin typeface="Arial"/>
                <a:cs typeface="Arial"/>
              </a:rPr>
              <a:t>means spacing and line-breaks are retained in generated documentation.</a:t>
            </a:r>
          </a:p>
        </p:txBody>
      </p:sp>
    </p:spTree>
    <p:extLst>
      <p:ext uri="{BB962C8B-B14F-4D97-AF65-F5344CB8AC3E}">
        <p14:creationId xmlns:p14="http://schemas.microsoft.com/office/powerpoint/2010/main" val="317963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 One Last Time...</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Which of the following statements are true?</a:t>
            </a:r>
            <a:endParaRPr lang="en-US" sz="2200"/>
          </a:p>
          <a:p>
            <a:pPr>
              <a:lnSpc>
                <a:spcPct val="100000"/>
              </a:lnSpc>
              <a:spcBef>
                <a:spcPts val="600"/>
              </a:spcBef>
              <a:spcAft>
                <a:spcPts val="0"/>
              </a:spcAft>
            </a:pPr>
            <a:endParaRPr lang="en-US" sz="2200"/>
          </a:p>
          <a:p>
            <a:pPr marL="985837" lvl="1" indent="-514350">
              <a:buClr>
                <a:srgbClr val="FF6600"/>
              </a:buClr>
              <a:buFont typeface="+mj-lt"/>
              <a:buAutoNum type="alphaUcPeriod"/>
            </a:pPr>
            <a:r>
              <a:rPr lang="en-US" altLang="en-US" sz="2400" kern="0">
                <a:solidFill>
                  <a:srgbClr val="000000"/>
                </a:solidFill>
              </a:rPr>
              <a:t>The ensures clause is the responsibility of the implementer</a:t>
            </a:r>
          </a:p>
          <a:p>
            <a:pPr marL="985837" lvl="1" indent="-514350">
              <a:buClr>
                <a:srgbClr val="FF6600"/>
              </a:buClr>
              <a:buFont typeface="+mj-lt"/>
              <a:buAutoNum type="alphaUcPeriod"/>
            </a:pPr>
            <a:r>
              <a:rPr lang="en-US" altLang="en-US" sz="2400" kern="0">
                <a:solidFill>
                  <a:srgbClr val="000000"/>
                </a:solidFill>
              </a:rPr>
              <a:t>The requires clause is assumed by the implementer before execution of the method</a:t>
            </a:r>
          </a:p>
          <a:p>
            <a:pPr marL="985837" lvl="1" indent="-514350">
              <a:buClr>
                <a:srgbClr val="FF6600"/>
              </a:buClr>
              <a:buFont typeface="+mj-lt"/>
              <a:buAutoNum type="alphaUcPeriod"/>
            </a:pPr>
            <a:r>
              <a:rPr lang="en-US" altLang="en-US" sz="2400" kern="0">
                <a:solidFill>
                  <a:srgbClr val="000000"/>
                </a:solidFill>
              </a:rPr>
              <a:t>The requires clause is the responsibility of the caller</a:t>
            </a:r>
          </a:p>
          <a:p>
            <a:pPr marL="985837" lvl="1" indent="-514350">
              <a:buClr>
                <a:srgbClr val="FF6600"/>
              </a:buClr>
              <a:buFont typeface="+mj-lt"/>
              <a:buAutoNum type="alphaUcPeriod"/>
            </a:pPr>
            <a:r>
              <a:rPr lang="en-US" altLang="en-US" sz="2400" kern="0">
                <a:solidFill>
                  <a:srgbClr val="000000"/>
                </a:solidFill>
              </a:rPr>
              <a:t>The ensures clause is assumed by the caller after the call is completed</a:t>
            </a:r>
          </a:p>
          <a:p>
            <a:pPr>
              <a:lnSpc>
                <a:spcPct val="100000"/>
              </a:lnSpc>
              <a:spcBef>
                <a:spcPts val="600"/>
              </a:spcBef>
              <a:spcAft>
                <a:spcPts val="0"/>
              </a:spcAft>
            </a:pPr>
            <a:endParaRPr lang="en-US" sz="2200"/>
          </a:p>
        </p:txBody>
      </p:sp>
    </p:spTree>
    <p:extLst>
      <p:ext uri="{BB962C8B-B14F-4D97-AF65-F5344CB8AC3E}">
        <p14:creationId xmlns:p14="http://schemas.microsoft.com/office/powerpoint/2010/main" val="28899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4EB-A43A-4E83-963E-487BA8286D23}"/>
              </a:ext>
            </a:extLst>
          </p:cNvPr>
          <p:cNvSpPr>
            <a:spLocks noGrp="1"/>
          </p:cNvSpPr>
          <p:nvPr>
            <p:ph type="title"/>
          </p:nvPr>
        </p:nvSpPr>
        <p:spPr/>
        <p:txBody>
          <a:bodyPr/>
          <a:lstStyle/>
          <a:p>
            <a:r>
              <a:rPr lang="en-US"/>
              <a:t>Next Time...</a:t>
            </a:r>
            <a:endParaRPr lang="en-US" dirty="0"/>
          </a:p>
        </p:txBody>
      </p:sp>
      <p:sp>
        <p:nvSpPr>
          <p:cNvPr id="3" name="Content Placeholder 2">
            <a:extLst>
              <a:ext uri="{FF2B5EF4-FFF2-40B4-BE49-F238E27FC236}">
                <a16:creationId xmlns:a16="http://schemas.microsoft.com/office/drawing/2014/main" id="{9DF27151-426A-4640-B9E6-D435BF233E30}"/>
              </a:ext>
            </a:extLst>
          </p:cNvPr>
          <p:cNvSpPr>
            <a:spLocks noGrp="1"/>
          </p:cNvSpPr>
          <p:nvPr>
            <p:ph idx="1"/>
          </p:nvPr>
        </p:nvSpPr>
        <p:spPr/>
        <p:txBody>
          <a:bodyPr>
            <a:normAutofit/>
          </a:bodyPr>
          <a:lstStyle/>
          <a:p>
            <a:r>
              <a:rPr lang="en-US" sz="3200" b="1">
                <a:solidFill>
                  <a:schemeClr val="accent4">
                    <a:lumMod val="75000"/>
                  </a:schemeClr>
                </a:solidFill>
              </a:rPr>
              <a:t>More Formal Specifications &amp; Javadocs</a:t>
            </a:r>
            <a:endParaRPr lang="en-US" sz="3200" b="1" dirty="0">
              <a:solidFill>
                <a:schemeClr val="accent4">
                  <a:lumMod val="75000"/>
                </a:schemeClr>
              </a:solidFill>
            </a:endParaRPr>
          </a:p>
        </p:txBody>
      </p:sp>
    </p:spTree>
    <p:extLst>
      <p:ext uri="{BB962C8B-B14F-4D97-AF65-F5344CB8AC3E}">
        <p14:creationId xmlns:p14="http://schemas.microsoft.com/office/powerpoint/2010/main" val="354352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Design by Contract: Review</a:t>
            </a:r>
            <a:endParaRPr lang="en-US" dirty="0"/>
          </a:p>
        </p:txBody>
      </p:sp>
      <p:sp>
        <p:nvSpPr>
          <p:cNvPr id="5" name="Content Placeholder 4"/>
          <p:cNvSpPr>
            <a:spLocks noGrp="1"/>
          </p:cNvSpPr>
          <p:nvPr>
            <p:ph idx="1"/>
          </p:nvPr>
        </p:nvSpPr>
        <p:spPr>
          <a:xfrm>
            <a:off x="1097280" y="2108201"/>
            <a:ext cx="10058400" cy="4202952"/>
          </a:xfrm>
        </p:spPr>
        <p:txBody>
          <a:bodyPr>
            <a:normAutofit/>
          </a:bodyPr>
          <a:lstStyle/>
          <a:p>
            <a:pPr>
              <a:lnSpc>
                <a:spcPct val="100000"/>
              </a:lnSpc>
              <a:spcBef>
                <a:spcPts val="600"/>
              </a:spcBef>
              <a:spcAft>
                <a:spcPts val="0"/>
              </a:spcAft>
            </a:pPr>
            <a:r>
              <a:rPr lang="en-US" sz="2400"/>
              <a:t>The </a:t>
            </a:r>
            <a:r>
              <a:rPr lang="en-US" sz="2400" b="1">
                <a:solidFill>
                  <a:schemeClr val="accent6"/>
                </a:solidFill>
              </a:rPr>
              <a:t>designer</a:t>
            </a:r>
            <a:r>
              <a:rPr lang="en-US" sz="2400"/>
              <a:t> creates the </a:t>
            </a:r>
            <a:r>
              <a:rPr lang="en-US" sz="2400" b="1">
                <a:solidFill>
                  <a:schemeClr val="accent5"/>
                </a:solidFill>
              </a:rPr>
              <a:t>contract</a:t>
            </a:r>
            <a:r>
              <a:rPr lang="en-US" sz="2400"/>
              <a:t>, which is a binding agreement between the </a:t>
            </a:r>
            <a:r>
              <a:rPr lang="en-US" sz="2400" b="1">
                <a:solidFill>
                  <a:schemeClr val="accent4"/>
                </a:solidFill>
              </a:rPr>
              <a:t>client</a:t>
            </a:r>
            <a:r>
              <a:rPr lang="en-US" sz="2400"/>
              <a:t> and the </a:t>
            </a:r>
            <a:r>
              <a:rPr lang="en-US" sz="2400" b="1">
                <a:solidFill>
                  <a:schemeClr val="accent3"/>
                </a:solidFill>
              </a:rPr>
              <a:t>implementor</a:t>
            </a:r>
            <a:r>
              <a:rPr lang="en-US" sz="2400"/>
              <a:t>.</a:t>
            </a:r>
          </a:p>
          <a:p>
            <a:pPr>
              <a:lnSpc>
                <a:spcPct val="100000"/>
              </a:lnSpc>
              <a:spcBef>
                <a:spcPts val="600"/>
              </a:spcBef>
              <a:spcAft>
                <a:spcPts val="0"/>
              </a:spcAft>
            </a:pPr>
            <a:endParaRPr lang="en-US" sz="1800"/>
          </a:p>
          <a:p>
            <a:pPr>
              <a:lnSpc>
                <a:spcPct val="100000"/>
              </a:lnSpc>
              <a:spcBef>
                <a:spcPts val="600"/>
              </a:spcBef>
              <a:spcAft>
                <a:spcPts val="0"/>
              </a:spcAft>
            </a:pPr>
            <a:r>
              <a:rPr lang="en-US" sz="2400"/>
              <a:t>Both parties to a contract have </a:t>
            </a:r>
            <a:r>
              <a:rPr lang="en-US" sz="2400" b="1">
                <a:solidFill>
                  <a:srgbClr val="00B0F0"/>
                </a:solidFill>
              </a:rPr>
              <a:t>obligations</a:t>
            </a:r>
            <a:r>
              <a:rPr lang="en-US" sz="2400"/>
              <a:t> and </a:t>
            </a:r>
            <a:r>
              <a:rPr lang="en-US" sz="2400" b="1">
                <a:solidFill>
                  <a:srgbClr val="0070C0"/>
                </a:solidFill>
              </a:rPr>
              <a:t>benefits</a:t>
            </a:r>
            <a:r>
              <a:rPr lang="en-US" sz="2400">
                <a:solidFill>
                  <a:schemeClr val="tx1"/>
                </a:solidFill>
              </a:rPr>
              <a:t>. </a:t>
            </a:r>
            <a:r>
              <a:rPr lang="en-US" sz="2400"/>
              <a:t>These exist in a symmetric relationship.</a:t>
            </a:r>
          </a:p>
          <a:p>
            <a:pPr>
              <a:lnSpc>
                <a:spcPct val="100000"/>
              </a:lnSpc>
              <a:spcBef>
                <a:spcPts val="600"/>
              </a:spcBef>
              <a:spcAft>
                <a:spcPts val="0"/>
              </a:spcAft>
            </a:pPr>
            <a:endParaRPr lang="en-US" sz="1800"/>
          </a:p>
          <a:p>
            <a:pPr>
              <a:lnSpc>
                <a:spcPct val="100000"/>
              </a:lnSpc>
              <a:spcBef>
                <a:spcPts val="600"/>
              </a:spcBef>
              <a:spcAft>
                <a:spcPts val="0"/>
              </a:spcAft>
            </a:pPr>
            <a:r>
              <a:rPr lang="en-US" sz="2400"/>
              <a:t>The obligations and benefits are informally described in Java comments as </a:t>
            </a:r>
            <a:r>
              <a:rPr lang="en-US" sz="2400" b="1">
                <a:solidFill>
                  <a:srgbClr val="C00000"/>
                </a:solidFill>
              </a:rPr>
              <a:t>preconditions</a:t>
            </a:r>
            <a:r>
              <a:rPr lang="en-US" sz="2400"/>
              <a:t> and </a:t>
            </a:r>
            <a:r>
              <a:rPr lang="en-US" sz="2400" b="1">
                <a:solidFill>
                  <a:srgbClr val="7030A0"/>
                </a:solidFill>
              </a:rPr>
              <a:t>postconditions </a:t>
            </a:r>
            <a:r>
              <a:rPr lang="en-US" sz="2400"/>
              <a:t>on methods, where</a:t>
            </a:r>
          </a:p>
          <a:p>
            <a:pPr lvl="1">
              <a:spcBef>
                <a:spcPts val="600"/>
              </a:spcBef>
              <a:spcAft>
                <a:spcPts val="0"/>
              </a:spcAft>
            </a:pPr>
            <a:r>
              <a:rPr lang="en-US" sz="2200">
                <a:solidFill>
                  <a:schemeClr val="accent6">
                    <a:lumMod val="75000"/>
                  </a:schemeClr>
                </a:solidFill>
              </a:rPr>
              <a:t>preconditions are the obligation of the client</a:t>
            </a:r>
          </a:p>
          <a:p>
            <a:pPr lvl="1">
              <a:spcBef>
                <a:spcPts val="600"/>
              </a:spcBef>
              <a:spcAft>
                <a:spcPts val="0"/>
              </a:spcAft>
            </a:pPr>
            <a:r>
              <a:rPr lang="en-US" sz="2200">
                <a:solidFill>
                  <a:schemeClr val="accent2">
                    <a:lumMod val="75000"/>
                  </a:schemeClr>
                </a:solidFill>
              </a:rPr>
              <a:t>postconditions are the obligation of the implementor</a:t>
            </a:r>
          </a:p>
          <a:p>
            <a:pPr>
              <a:lnSpc>
                <a:spcPct val="100000"/>
              </a:lnSpc>
              <a:spcBef>
                <a:spcPts val="600"/>
              </a:spcBef>
              <a:spcAft>
                <a:spcPts val="0"/>
              </a:spcAft>
            </a:pPr>
            <a:endParaRPr lang="en-US" sz="2400"/>
          </a:p>
          <a:p>
            <a:pPr>
              <a:lnSpc>
                <a:spcPct val="100000"/>
              </a:lnSpc>
              <a:spcBef>
                <a:spcPts val="600"/>
              </a:spcBef>
              <a:spcAft>
                <a:spcPts val="0"/>
              </a:spcAft>
            </a:pPr>
            <a:endParaRPr lang="en-US" sz="2400" dirty="0"/>
          </a:p>
        </p:txBody>
      </p:sp>
    </p:spTree>
    <p:extLst>
      <p:ext uri="{BB962C8B-B14F-4D97-AF65-F5344CB8AC3E}">
        <p14:creationId xmlns:p14="http://schemas.microsoft.com/office/powerpoint/2010/main" val="345793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Formal vs. Informal</a:t>
            </a:r>
            <a:endParaRPr lang="en-US" dirty="0"/>
          </a:p>
        </p:txBody>
      </p:sp>
      <p:sp>
        <p:nvSpPr>
          <p:cNvPr id="3" name="Content Placeholder 2"/>
          <p:cNvSpPr>
            <a:spLocks noGrp="1"/>
          </p:cNvSpPr>
          <p:nvPr>
            <p:ph idx="1"/>
          </p:nvPr>
        </p:nvSpPr>
        <p:spPr/>
        <p:txBody>
          <a:bodyPr>
            <a:normAutofit/>
          </a:bodyPr>
          <a:lstStyle/>
          <a:p>
            <a:pPr>
              <a:lnSpc>
                <a:spcPct val="100000"/>
              </a:lnSpc>
              <a:spcBef>
                <a:spcPts val="600"/>
              </a:spcBef>
              <a:spcAft>
                <a:spcPts val="0"/>
              </a:spcAft>
            </a:pPr>
            <a:r>
              <a:rPr lang="en-US" sz="2400"/>
              <a:t>Sometimes the contract is expressed informally. In this case I will label the elements of the contract </a:t>
            </a:r>
            <a:r>
              <a:rPr lang="en-US" sz="2400" b="1">
                <a:solidFill>
                  <a:schemeClr val="tx1">
                    <a:lumMod val="50000"/>
                    <a:lumOff val="50000"/>
                  </a:schemeClr>
                </a:solidFill>
              </a:rPr>
              <a:t>preconditions</a:t>
            </a:r>
            <a:r>
              <a:rPr lang="en-US" sz="2400"/>
              <a:t> and </a:t>
            </a:r>
            <a:r>
              <a:rPr lang="en-US" sz="2400" b="1">
                <a:solidFill>
                  <a:schemeClr val="tx1">
                    <a:lumMod val="50000"/>
                    <a:lumOff val="50000"/>
                  </a:schemeClr>
                </a:solidFill>
              </a:rPr>
              <a:t>postconditions</a:t>
            </a:r>
            <a:r>
              <a:rPr lang="en-US" sz="2400"/>
              <a:t>, as we've discussed.</a:t>
            </a:r>
          </a:p>
          <a:p>
            <a:pPr>
              <a:lnSpc>
                <a:spcPct val="100000"/>
              </a:lnSpc>
              <a:spcBef>
                <a:spcPts val="600"/>
              </a:spcBef>
              <a:spcAft>
                <a:spcPts val="0"/>
              </a:spcAft>
            </a:pPr>
            <a:endParaRPr lang="en-US" sz="2400"/>
          </a:p>
          <a:p>
            <a:pPr>
              <a:lnSpc>
                <a:spcPct val="100000"/>
              </a:lnSpc>
              <a:spcBef>
                <a:spcPts val="600"/>
              </a:spcBef>
              <a:spcAft>
                <a:spcPts val="0"/>
              </a:spcAft>
            </a:pPr>
            <a:r>
              <a:rPr lang="en-US" sz="2400"/>
              <a:t>At other times the contract is expressed formally (using mathematics or logic). In this case I will label the elements of the contract as </a:t>
            </a:r>
            <a:r>
              <a:rPr lang="en-US" sz="2400" b="1">
                <a:solidFill>
                  <a:schemeClr val="accent1"/>
                </a:solidFill>
              </a:rPr>
              <a:t>requires</a:t>
            </a:r>
            <a:r>
              <a:rPr lang="en-US" sz="2400"/>
              <a:t> and </a:t>
            </a:r>
            <a:r>
              <a:rPr lang="en-US" sz="2400" b="1">
                <a:solidFill>
                  <a:schemeClr val="accent1"/>
                </a:solidFill>
              </a:rPr>
              <a:t>ensures</a:t>
            </a:r>
          </a:p>
          <a:p>
            <a:pPr>
              <a:lnSpc>
                <a:spcPct val="100000"/>
              </a:lnSpc>
              <a:spcBef>
                <a:spcPts val="600"/>
              </a:spcBef>
              <a:spcAft>
                <a:spcPts val="0"/>
              </a:spcAft>
            </a:pPr>
            <a:endParaRPr lang="en-US" sz="2400"/>
          </a:p>
          <a:p>
            <a:pPr>
              <a:lnSpc>
                <a:spcPct val="100000"/>
              </a:lnSpc>
              <a:spcBef>
                <a:spcPts val="600"/>
              </a:spcBef>
              <a:spcAft>
                <a:spcPts val="0"/>
              </a:spcAft>
            </a:pPr>
            <a:r>
              <a:rPr lang="en-US" sz="2400"/>
              <a:t>In order for a contract to be fulfilled, the client must make sure that the required preconditions are met and the implementor must make sure that the ensured postconditions are met.</a:t>
            </a:r>
          </a:p>
        </p:txBody>
      </p:sp>
    </p:spTree>
    <p:extLst>
      <p:ext uri="{BB962C8B-B14F-4D97-AF65-F5344CB8AC3E}">
        <p14:creationId xmlns:p14="http://schemas.microsoft.com/office/powerpoint/2010/main" val="13216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the Benefits work?</a:t>
            </a:r>
            <a:endParaRPr lang="en-US" dirty="0"/>
          </a:p>
        </p:txBody>
      </p:sp>
      <p:sp>
        <p:nvSpPr>
          <p:cNvPr id="3" name="Content Placeholder 2"/>
          <p:cNvSpPr>
            <a:spLocks noGrp="1"/>
          </p:cNvSpPr>
          <p:nvPr>
            <p:ph idx="1"/>
          </p:nvPr>
        </p:nvSpPr>
        <p:spPr/>
        <p:txBody>
          <a:bodyPr>
            <a:normAutofit/>
          </a:bodyPr>
          <a:lstStyle/>
          <a:p>
            <a:pPr>
              <a:lnSpc>
                <a:spcPct val="100000"/>
              </a:lnSpc>
              <a:spcBef>
                <a:spcPts val="600"/>
              </a:spcBef>
              <a:spcAft>
                <a:spcPts val="0"/>
              </a:spcAft>
            </a:pPr>
            <a:r>
              <a:rPr lang="en-US" sz="2400"/>
              <a:t>If the obligations of the implementor are the benefit to the client, what does that mean for the client code?</a:t>
            </a:r>
          </a:p>
          <a:p>
            <a:pPr lvl="1">
              <a:spcBef>
                <a:spcPts val="600"/>
              </a:spcBef>
              <a:spcAft>
                <a:spcPts val="0"/>
              </a:spcAft>
            </a:pPr>
            <a:r>
              <a:rPr lang="en-US" sz="2200"/>
              <a:t>The client gets to assume that what was ensured actually happened, </a:t>
            </a:r>
            <a:r>
              <a:rPr lang="en-US" sz="2200" b="1">
                <a:solidFill>
                  <a:srgbClr val="FF0000"/>
                </a:solidFill>
              </a:rPr>
              <a:t>and therefore shouldn't have to check to make sure</a:t>
            </a:r>
            <a:endParaRPr lang="en-US" sz="2400"/>
          </a:p>
          <a:p>
            <a:pPr>
              <a:lnSpc>
                <a:spcPct val="100000"/>
              </a:lnSpc>
              <a:spcBef>
                <a:spcPts val="600"/>
              </a:spcBef>
              <a:spcAft>
                <a:spcPts val="0"/>
              </a:spcAft>
            </a:pPr>
            <a:r>
              <a:rPr lang="en-US" sz="2400"/>
              <a:t>If the obligations of the client are the benefit to the implementor, what does that mean for the implementor code?</a:t>
            </a:r>
          </a:p>
          <a:p>
            <a:pPr lvl="1">
              <a:spcBef>
                <a:spcPts val="600"/>
              </a:spcBef>
              <a:spcAft>
                <a:spcPts val="0"/>
              </a:spcAft>
            </a:pPr>
            <a:r>
              <a:rPr lang="en-US" sz="2200"/>
              <a:t>The implementor gets to assume that what was required actually happened, </a:t>
            </a:r>
            <a:r>
              <a:rPr lang="en-US" sz="2200" b="1">
                <a:solidFill>
                  <a:srgbClr val="FF0000"/>
                </a:solidFill>
              </a:rPr>
              <a:t>and therefore shouldn't have to check to make sure</a:t>
            </a:r>
          </a:p>
          <a:p>
            <a:pPr>
              <a:spcBef>
                <a:spcPts val="600"/>
              </a:spcBef>
              <a:spcAft>
                <a:spcPts val="0"/>
              </a:spcAft>
            </a:pPr>
            <a:r>
              <a:rPr lang="en-US" sz="2400"/>
              <a:t>This reduces redundancy in the code!!</a:t>
            </a:r>
          </a:p>
        </p:txBody>
      </p:sp>
    </p:spTree>
    <p:extLst>
      <p:ext uri="{BB962C8B-B14F-4D97-AF65-F5344CB8AC3E}">
        <p14:creationId xmlns:p14="http://schemas.microsoft.com/office/powerpoint/2010/main" val="17947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Consider this example function:</a:t>
            </a:r>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400"/>
              <a:t>Suppose that for </a:t>
            </a:r>
            <a:r>
              <a:rPr lang="en-US" sz="2400">
                <a:latin typeface="Courier New" panose="02070309020205020404" pitchFamily="49" charset="0"/>
                <a:cs typeface="Courier New" panose="02070309020205020404" pitchFamily="49" charset="0"/>
              </a:rPr>
              <a:t>myFunction</a:t>
            </a:r>
            <a:r>
              <a:rPr lang="en-US" sz="2400"/>
              <a:t> to work properly the parameter </a:t>
            </a:r>
            <a:r>
              <a:rPr lang="en-US" sz="2400" b="1">
                <a:latin typeface="Courier New" panose="02070309020205020404" pitchFamily="49" charset="0"/>
                <a:cs typeface="Courier New" panose="02070309020205020404" pitchFamily="49" charset="0"/>
              </a:rPr>
              <a:t>x</a:t>
            </a:r>
            <a:r>
              <a:rPr lang="en-US" sz="2400"/>
              <a:t> must be passed a value between 1 and 4, inclusive. If the implementor of </a:t>
            </a:r>
            <a:r>
              <a:rPr lang="en-US" sz="2400">
                <a:latin typeface="Courier New" panose="02070309020205020404" pitchFamily="49" charset="0"/>
                <a:cs typeface="Courier New" panose="02070309020205020404" pitchFamily="49" charset="0"/>
              </a:rPr>
              <a:t>myFunction</a:t>
            </a:r>
            <a:r>
              <a:rPr lang="en-US" sz="2400"/>
              <a:t> coded logic that checked for this, then it would execute that logic even for the following call to </a:t>
            </a:r>
            <a:r>
              <a:rPr lang="en-US" sz="2400">
                <a:latin typeface="Courier New" panose="02070309020205020404" pitchFamily="49" charset="0"/>
                <a:cs typeface="Courier New" panose="02070309020205020404" pitchFamily="49" charset="0"/>
              </a:rPr>
              <a:t>myFunction</a:t>
            </a:r>
            <a:r>
              <a:rPr lang="en-US" sz="2400"/>
              <a:t>:</a:t>
            </a:r>
            <a:endParaRPr lang="en-US" sz="2400">
              <a:solidFill>
                <a:srgbClr val="FF0000"/>
              </a:solidFill>
            </a:endParaRPr>
          </a:p>
          <a:p>
            <a:pPr>
              <a:lnSpc>
                <a:spcPct val="100000"/>
              </a:lnSpc>
              <a:spcBef>
                <a:spcPts val="600"/>
              </a:spcBef>
              <a:spcAft>
                <a:spcPts val="0"/>
              </a:spcAft>
            </a:pPr>
            <a:endParaRPr lang="en-US" sz="2400"/>
          </a:p>
          <a:p>
            <a:pPr>
              <a:lnSpc>
                <a:spcPct val="100000"/>
              </a:lnSpc>
              <a:spcBef>
                <a:spcPts val="600"/>
              </a:spcBef>
              <a:spcAft>
                <a:spcPts val="0"/>
              </a:spcAft>
            </a:pPr>
            <a:endParaRPr lang="en-US" sz="2400"/>
          </a:p>
          <a:p>
            <a:pPr>
              <a:lnSpc>
                <a:spcPct val="100000"/>
              </a:lnSpc>
              <a:spcBef>
                <a:spcPts val="600"/>
              </a:spcBef>
              <a:spcAft>
                <a:spcPts val="0"/>
              </a:spcAft>
            </a:pPr>
            <a:r>
              <a:rPr lang="en-US" sz="2400"/>
              <a:t>But for this call, neither the client nor the implementor should have to check!!!</a:t>
            </a:r>
          </a:p>
        </p:txBody>
      </p:sp>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675656"/>
            <a:ext cx="10972800" cy="551638"/>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myFunction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x) {...}</a:t>
            </a:r>
            <a:endParaRPr lang="en-US" sz="2000" b="1" dirty="0">
              <a:latin typeface="Courier New" pitchFamily="49" charset="0"/>
              <a:cs typeface="Courier New" pitchFamily="49" charset="0"/>
            </a:endParaRPr>
          </a:p>
        </p:txBody>
      </p:sp>
      <p:sp>
        <p:nvSpPr>
          <p:cNvPr id="5" name="Content Placeholder 2">
            <a:extLst>
              <a:ext uri="{FF2B5EF4-FFF2-40B4-BE49-F238E27FC236}">
                <a16:creationId xmlns:a16="http://schemas.microsoft.com/office/drawing/2014/main" id="{A9D2BB97-5072-4EBA-9DAA-CF74E0121232}"/>
              </a:ext>
            </a:extLst>
          </p:cNvPr>
          <p:cNvSpPr txBox="1">
            <a:spLocks/>
          </p:cNvSpPr>
          <p:nvPr/>
        </p:nvSpPr>
        <p:spPr>
          <a:xfrm>
            <a:off x="609600" y="5051303"/>
            <a:ext cx="10972800" cy="551638"/>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int </a:t>
            </a:r>
            <a:r>
              <a:rPr lang="en-US" sz="2000" b="1">
                <a:latin typeface="Courier New" pitchFamily="49" charset="0"/>
                <a:cs typeface="Courier New" pitchFamily="49" charset="0"/>
              </a:rPr>
              <a:t>result = myFunction (</a:t>
            </a:r>
            <a:r>
              <a:rPr lang="en-US" sz="2000" b="1">
                <a:solidFill>
                  <a:srgbClr val="0070C0"/>
                </a:solidFill>
                <a:latin typeface="Courier New" pitchFamily="49" charset="0"/>
                <a:cs typeface="Courier New" pitchFamily="49" charset="0"/>
              </a:rPr>
              <a:t>3</a:t>
            </a:r>
            <a:r>
              <a:rPr lang="en-US" sz="2000" b="1">
                <a:latin typeface="Courier New" pitchFamily="49" charset="0"/>
                <a:cs typeface="Courier New" pitchFamily="49" charset="0"/>
              </a:rPr>
              <a:t>);</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33643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Consider this example function:</a:t>
                </a:r>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400"/>
                  <a:t>What should the requires clause of the specification look like?</a:t>
                </a:r>
              </a:p>
              <a:p>
                <a:pPr lvl="1">
                  <a:spcBef>
                    <a:spcPts val="600"/>
                  </a:spcBef>
                  <a:spcAft>
                    <a:spcPts val="0"/>
                  </a:spcAft>
                </a:pPr>
                <a:r>
                  <a:rPr lang="en-US" sz="2200">
                    <a:solidFill>
                      <a:srgbClr val="FF0000"/>
                    </a:solidFill>
                  </a:rPr>
                  <a:t>requires: </a:t>
                </a:r>
                <a14:m>
                  <m:oMath xmlns:m="http://schemas.openxmlformats.org/officeDocument/2006/math">
                    <m:r>
                      <a:rPr lang="en-US" sz="2200" b="0" i="0" smtClean="0">
                        <a:solidFill>
                          <a:srgbClr val="FF0000"/>
                        </a:solidFill>
                        <a:latin typeface="Cambria Math" panose="02040503050406030204" pitchFamily="18" charset="0"/>
                        <a:ea typeface="Cambria Math" panose="02040503050406030204" pitchFamily="18" charset="0"/>
                      </a:rPr>
                      <m:t>1 </m:t>
                    </m:r>
                    <m:r>
                      <a:rPr lang="en-US" sz="220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 </m:t>
                    </m:r>
                    <m:r>
                      <a:rPr lang="en-US" sz="2200" b="0" i="1" smtClean="0">
                        <a:solidFill>
                          <a:srgbClr val="FF0000"/>
                        </a:solidFill>
                        <a:latin typeface="Cambria Math" panose="02040503050406030204" pitchFamily="18" charset="0"/>
                        <a:ea typeface="Cambria Math" panose="02040503050406030204" pitchFamily="18" charset="0"/>
                      </a:rPr>
                      <m:t>𝑥</m:t>
                    </m:r>
                    <m:r>
                      <a:rPr lang="en-US" sz="2200" b="0" i="1" smtClean="0">
                        <a:solidFill>
                          <a:srgbClr val="FF0000"/>
                        </a:solidFill>
                        <a:latin typeface="Cambria Math" panose="02040503050406030204" pitchFamily="18" charset="0"/>
                        <a:ea typeface="Cambria Math" panose="02040503050406030204" pitchFamily="18" charset="0"/>
                      </a:rPr>
                      <m:t> ≤ 4</m:t>
                    </m:r>
                  </m:oMath>
                </a14:m>
                <a:endParaRPr lang="en-US" sz="220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777" t="-116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675656"/>
            <a:ext cx="10972800" cy="551638"/>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myFunction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x)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23008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t>
            </a:r>
            <a:r>
              <a:rPr lang="en-US" sz="2800"/>
              <a:t>(which is better?)</a:t>
            </a:r>
            <a:endParaRPr lang="en-US" dirty="0"/>
          </a:p>
        </p:txBody>
      </p:sp>
      <p:sp>
        <p:nvSpPr>
          <p:cNvPr id="3" name="Content Placeholder 2"/>
          <p:cNvSpPr>
            <a:spLocks noGrp="1"/>
          </p:cNvSpPr>
          <p:nvPr>
            <p:ph sz="half" idx="1"/>
          </p:nvPr>
        </p:nvSpPr>
        <p:spPr/>
        <p:txBody>
          <a:bodyPr>
            <a:noAutofit/>
          </a:bodyPr>
          <a:lstStyle/>
          <a:p>
            <a:pPr marL="0" indent="0">
              <a:buNone/>
            </a:pPr>
            <a:endParaRPr lang="en-US" sz="2400" dirty="0"/>
          </a:p>
        </p:txBody>
      </p:sp>
      <p:sp>
        <p:nvSpPr>
          <p:cNvPr id="5" name="Content Placeholder 4">
            <a:extLst>
              <a:ext uri="{FF2B5EF4-FFF2-40B4-BE49-F238E27FC236}">
                <a16:creationId xmlns:a16="http://schemas.microsoft.com/office/drawing/2014/main" id="{CFFE4A84-EE2F-4969-BAEF-0DA075D565CD}"/>
              </a:ext>
            </a:extLst>
          </p:cNvPr>
          <p:cNvSpPr>
            <a:spLocks noGrp="1"/>
          </p:cNvSpPr>
          <p:nvPr>
            <p:ph sz="half" idx="2"/>
          </p:nvPr>
        </p:nvSpPr>
        <p:spPr/>
        <p:txBody>
          <a:bodyPr/>
          <a:lstStyle/>
          <a:p>
            <a:endParaRPr lang="en-US"/>
          </a:p>
        </p:txBody>
      </p:sp>
      <p:sp>
        <p:nvSpPr>
          <p:cNvPr id="4" name="Content Placeholder 2"/>
          <p:cNvSpPr txBox="1">
            <a:spLocks/>
          </p:cNvSpPr>
          <p:nvPr/>
        </p:nvSpPr>
        <p:spPr>
          <a:xfrm>
            <a:off x="394452" y="2029969"/>
            <a:ext cx="5611906" cy="3748193"/>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b="1">
                <a:solidFill>
                  <a:schemeClr val="accent1">
                    <a:lumMod val="75000"/>
                  </a:schemeClr>
                </a:solidFill>
                <a:latin typeface="Courier New" pitchFamily="49" charset="0"/>
                <a:cs typeface="Courier New" pitchFamily="49" charset="0"/>
              </a:rPr>
              <a:t>// pre-condition: value is not negative</a:t>
            </a:r>
          </a:p>
          <a:p>
            <a:pPr marL="438912" indent="-320040">
              <a:buClr>
                <a:schemeClr val="accent1"/>
              </a:buClr>
              <a:buSzPct val="80000"/>
              <a:defRPr/>
            </a:pPr>
            <a:r>
              <a:rPr lang="en-US" b="1">
                <a:solidFill>
                  <a:schemeClr val="accent1">
                    <a:lumMod val="75000"/>
                  </a:schemeClr>
                </a:solidFill>
                <a:latin typeface="Courier New" pitchFamily="49" charset="0"/>
                <a:cs typeface="Courier New" pitchFamily="49" charset="0"/>
              </a:rPr>
              <a:t>// post-condition: method will return</a:t>
            </a:r>
          </a:p>
          <a:p>
            <a:pPr marL="438912" indent="-320040">
              <a:buClr>
                <a:schemeClr val="accent1"/>
              </a:buClr>
              <a:buSzPct val="80000"/>
              <a:defRPr/>
            </a:pPr>
            <a:r>
              <a:rPr lang="en-US" b="1">
                <a:solidFill>
                  <a:schemeClr val="accent1">
                    <a:lumMod val="75000"/>
                  </a:schemeClr>
                </a:solidFill>
                <a:latin typeface="Courier New" pitchFamily="49" charset="0"/>
                <a:cs typeface="Courier New" pitchFamily="49" charset="0"/>
              </a:rPr>
              <a:t>//    largest integer whose square</a:t>
            </a:r>
          </a:p>
          <a:p>
            <a:pPr marL="438912" indent="-320040">
              <a:buClr>
                <a:schemeClr val="accent1"/>
              </a:buClr>
              <a:buSzPct val="80000"/>
              <a:defRPr/>
            </a:pPr>
            <a:r>
              <a:rPr lang="en-US" b="1">
                <a:solidFill>
                  <a:schemeClr val="accent1">
                    <a:lumMod val="75000"/>
                  </a:schemeClr>
                </a:solidFill>
                <a:latin typeface="Courier New" pitchFamily="49" charset="0"/>
                <a:cs typeface="Courier New" pitchFamily="49" charset="0"/>
              </a:rPr>
              <a:t>//    is less than or equal to value</a:t>
            </a:r>
          </a:p>
          <a:p>
            <a:pPr marL="438912" indent="-320040">
              <a:buClr>
                <a:schemeClr val="accent1"/>
              </a:buClr>
              <a:buSzPct val="80000"/>
              <a:defRPr/>
            </a:pPr>
            <a:r>
              <a:rPr lang="en-US" b="1">
                <a:solidFill>
                  <a:srgbClr val="0070C0"/>
                </a:solidFill>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static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squareRoot</a:t>
            </a:r>
            <a:r>
              <a:rPr lang="en-US" b="1" dirty="0">
                <a:solidFill>
                  <a:schemeClr val="tx1"/>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value)</a:t>
            </a:r>
          </a:p>
          <a:p>
            <a:pPr marL="438912" indent="-320040">
              <a:buClr>
                <a:schemeClr val="accent1"/>
              </a:buClr>
              <a:buSzPct val="80000"/>
              <a:defRPr/>
            </a:pPr>
            <a:r>
              <a:rPr lang="en-US" b="1">
                <a:solidFill>
                  <a:schemeClr val="tx1"/>
                </a:solidFill>
                <a:latin typeface="Courier New" pitchFamily="49" charset="0"/>
                <a:cs typeface="Courier New" pitchFamily="49" charset="0"/>
              </a:rPr>
              <a:t>{</a:t>
            </a:r>
          </a:p>
          <a:p>
            <a:pPr marL="438912" indent="-320040">
              <a:buClr>
                <a:schemeClr val="accent1"/>
              </a:buClr>
              <a:buSzPct val="80000"/>
              <a:defRPr/>
            </a:pPr>
            <a:r>
              <a:rPr lang="en-US" b="1">
                <a:solidFill>
                  <a:srgbClr val="0070C0"/>
                </a:solidFill>
                <a:latin typeface="Courier New" pitchFamily="49" charset="0"/>
                <a:cs typeface="Courier New" pitchFamily="49" charset="0"/>
              </a:rPr>
              <a:t>    int</a:t>
            </a:r>
            <a:r>
              <a:rPr lang="en-US" b="1">
                <a:solidFill>
                  <a:schemeClr val="tx1"/>
                </a:solidFill>
                <a:latin typeface="Courier New" pitchFamily="49" charset="0"/>
                <a:cs typeface="Courier New" pitchFamily="49" charset="0"/>
              </a:rPr>
              <a:t> root = 0;</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while</a:t>
            </a:r>
            <a:r>
              <a:rPr lang="en-US" b="1">
                <a:solidFill>
                  <a:schemeClr val="tx1"/>
                </a:solidFill>
                <a:latin typeface="Courier New" pitchFamily="49" charset="0"/>
                <a:cs typeface="Courier New" pitchFamily="49" charset="0"/>
              </a:rPr>
              <a:t>(root*root &lt;= value) {</a:t>
            </a:r>
          </a:p>
          <a:p>
            <a:pPr marL="438912" indent="-320040">
              <a:buClr>
                <a:schemeClr val="accent1"/>
              </a:buClr>
              <a:buSzPct val="80000"/>
              <a:defRPr/>
            </a:pPr>
            <a:r>
              <a:rPr lang="en-US" b="1">
                <a:solidFill>
                  <a:schemeClr val="tx1"/>
                </a:solidFill>
                <a:latin typeface="Courier New" pitchFamily="49" charset="0"/>
                <a:cs typeface="Courier New" pitchFamily="49" charset="0"/>
              </a:rPr>
              <a:t>		  root++;</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return</a:t>
            </a:r>
            <a:r>
              <a:rPr lang="en-US" b="1">
                <a:solidFill>
                  <a:schemeClr val="tx1"/>
                </a:solidFill>
                <a:latin typeface="Courier New" pitchFamily="49" charset="0"/>
                <a:cs typeface="Courier New" pitchFamily="49" charset="0"/>
              </a:rPr>
              <a:t> root - 1;</a:t>
            </a:r>
          </a:p>
          <a:p>
            <a:pPr marL="438912" indent="-320040">
              <a:buClr>
                <a:schemeClr val="accent1"/>
              </a:buClr>
              <a:buSzPct val="80000"/>
              <a:defRPr/>
            </a:pP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
        <p:nvSpPr>
          <p:cNvPr id="6" name="Content Placeholder 2">
            <a:extLst>
              <a:ext uri="{FF2B5EF4-FFF2-40B4-BE49-F238E27FC236}">
                <a16:creationId xmlns:a16="http://schemas.microsoft.com/office/drawing/2014/main" id="{B6454B4D-0E8B-43BF-9150-6798197D7CC7}"/>
              </a:ext>
            </a:extLst>
          </p:cNvPr>
          <p:cNvSpPr txBox="1">
            <a:spLocks/>
          </p:cNvSpPr>
          <p:nvPr/>
        </p:nvSpPr>
        <p:spPr>
          <a:xfrm>
            <a:off x="6185644" y="2059494"/>
            <a:ext cx="5611904" cy="3748193"/>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Autofit/>
          </a:bodyPr>
          <a:lstStyle/>
          <a:p>
            <a:pPr marL="438912" indent="-320040">
              <a:buClr>
                <a:schemeClr val="accent1"/>
              </a:buClr>
              <a:buSzPct val="80000"/>
              <a:defRPr/>
            </a:pPr>
            <a:r>
              <a:rPr lang="en-US" b="1" dirty="0">
                <a:solidFill>
                  <a:srgbClr val="0070C0"/>
                </a:solidFill>
                <a:latin typeface="Courier New" pitchFamily="49" charset="0"/>
                <a:cs typeface="Courier New" pitchFamily="49" charset="0"/>
              </a:rPr>
              <a:t>public static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squareRoot</a:t>
            </a:r>
            <a:r>
              <a:rPr lang="en-US" b="1" dirty="0">
                <a:solidFill>
                  <a:schemeClr val="tx1"/>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value)</a:t>
            </a:r>
          </a:p>
          <a:p>
            <a:pPr marL="438912" indent="-320040">
              <a:buClr>
                <a:schemeClr val="accent1"/>
              </a:buClr>
              <a:buSzPct val="80000"/>
              <a:defRPr/>
            </a:pP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if </a:t>
            </a:r>
            <a:r>
              <a:rPr lang="en-US" b="1">
                <a:solidFill>
                  <a:schemeClr val="tx1"/>
                </a:solidFill>
                <a:latin typeface="Courier New" pitchFamily="49" charset="0"/>
                <a:cs typeface="Courier New" pitchFamily="49" charset="0"/>
              </a:rPr>
              <a:t>(</a:t>
            </a:r>
            <a:r>
              <a:rPr lang="en-US" b="1" dirty="0">
                <a:solidFill>
                  <a:schemeClr val="tx1"/>
                </a:solidFill>
                <a:latin typeface="Courier New" pitchFamily="49" charset="0"/>
                <a:cs typeface="Courier New" pitchFamily="49" charset="0"/>
              </a:rPr>
              <a:t>value &lt; 0)</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throw new</a:t>
            </a:r>
          </a:p>
          <a:p>
            <a:pPr marL="438912" indent="-320040">
              <a:buClr>
                <a:schemeClr val="accent1"/>
              </a:buClr>
              <a:buSzPct val="80000"/>
              <a:defRPr/>
            </a:pPr>
            <a:r>
              <a:rPr lang="en-US" b="1">
                <a:solidFill>
                  <a:schemeClr val="tx1"/>
                </a:solidFill>
                <a:latin typeface="Courier New" pitchFamily="49" charset="0"/>
                <a:cs typeface="Courier New" pitchFamily="49" charset="0"/>
              </a:rPr>
              <a:t>         NegSqrtException(</a:t>
            </a:r>
            <a:r>
              <a:rPr lang="en-US" b="1">
                <a:solidFill>
                  <a:srgbClr val="C00000"/>
                </a:solidFill>
                <a:latin typeface="Courier New" pitchFamily="49" charset="0"/>
                <a:cs typeface="Courier New" pitchFamily="49" charset="0"/>
              </a:rPr>
              <a:t>"Negative"</a:t>
            </a: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root = 0;</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while</a:t>
            </a:r>
            <a:r>
              <a:rPr lang="en-US" b="1" dirty="0">
                <a:solidFill>
                  <a:schemeClr val="tx1"/>
                </a:solidFill>
                <a:latin typeface="Courier New" pitchFamily="49" charset="0"/>
                <a:cs typeface="Courier New" pitchFamily="49" charset="0"/>
              </a:rPr>
              <a:t>(root*root &lt;= value) {</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	root++;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return</a:t>
            </a:r>
            <a:r>
              <a:rPr lang="en-US" b="1" dirty="0">
                <a:solidFill>
                  <a:schemeClr val="tx1"/>
                </a:solidFill>
                <a:latin typeface="Courier New" pitchFamily="49" charset="0"/>
                <a:cs typeface="Courier New" pitchFamily="49" charset="0"/>
              </a:rPr>
              <a:t> root - 1;</a:t>
            </a:r>
          </a:p>
          <a:p>
            <a:pPr marL="438912" indent="-320040">
              <a:buClr>
                <a:schemeClr val="accent1"/>
              </a:buClr>
              <a:buSzPct val="80000"/>
              <a:defRPr/>
            </a:pPr>
            <a:r>
              <a:rPr lang="en-US" b="1" dirty="0">
                <a:solidFill>
                  <a:schemeClr val="tx1"/>
                </a:solidFill>
                <a:latin typeface="Courier New" pitchFamily="49" charset="0"/>
                <a:cs typeface="Courier New" pitchFamily="49" charset="0"/>
              </a:rPr>
              <a:t>}</a:t>
            </a:r>
          </a:p>
        </p:txBody>
      </p:sp>
    </p:spTree>
    <p:extLst>
      <p:ext uri="{BB962C8B-B14F-4D97-AF65-F5344CB8AC3E}">
        <p14:creationId xmlns:p14="http://schemas.microsoft.com/office/powerpoint/2010/main" val="26835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Write a suitable requires clause for the factorial function below:</a:t>
                </a: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200"/>
                  <a:t>Since the maximum value that can be expressed in a long variable is</a:t>
                </a:r>
              </a:p>
              <a:p>
                <a:pPr marL="1487488" indent="0">
                  <a:lnSpc>
                    <a:spcPct val="100000"/>
                  </a:lnSpc>
                  <a:spcBef>
                    <a:spcPts val="600"/>
                  </a:spcBef>
                  <a:spcAft>
                    <a:spcPts val="0"/>
                  </a:spcAft>
                </a:pPr>
                <a:r>
                  <a:rPr lang="en-US" sz="2200"/>
                  <a:t>9,223,372,036,854,775,807</a:t>
                </a:r>
              </a:p>
              <a:p>
                <a:pPr>
                  <a:lnSpc>
                    <a:spcPct val="100000"/>
                  </a:lnSpc>
                  <a:spcBef>
                    <a:spcPts val="600"/>
                  </a:spcBef>
                  <a:spcAft>
                    <a:spcPts val="0"/>
                  </a:spcAft>
                  <a:tabLst>
                    <a:tab pos="1595438" algn="l"/>
                  </a:tabLst>
                </a:pPr>
                <a:r>
                  <a:rPr lang="en-US" sz="2200"/>
                  <a:t>and 20! =	2,432,902,008,176,640,000</a:t>
                </a:r>
              </a:p>
              <a:p>
                <a:pPr>
                  <a:lnSpc>
                    <a:spcPct val="100000"/>
                  </a:lnSpc>
                  <a:spcBef>
                    <a:spcPts val="600"/>
                  </a:spcBef>
                  <a:spcAft>
                    <a:spcPts val="0"/>
                  </a:spcAft>
                  <a:tabLst>
                    <a:tab pos="1435100" algn="l"/>
                  </a:tabLst>
                </a:pPr>
                <a:r>
                  <a:rPr lang="en-US" sz="2200"/>
                  <a:t>but 21! =	51,090,942,171,709,440,000</a:t>
                </a:r>
              </a:p>
              <a:p>
                <a:pPr>
                  <a:lnSpc>
                    <a:spcPct val="100000"/>
                  </a:lnSpc>
                  <a:spcBef>
                    <a:spcPts val="600"/>
                  </a:spcBef>
                  <a:spcAft>
                    <a:spcPts val="0"/>
                  </a:spcAft>
                  <a:tabLst>
                    <a:tab pos="1435100" algn="l"/>
                  </a:tabLst>
                </a:pPr>
                <a:endParaRPr lang="en-US" sz="2200"/>
              </a:p>
              <a:p>
                <a:pPr>
                  <a:lnSpc>
                    <a:spcPct val="100000"/>
                  </a:lnSpc>
                  <a:spcBef>
                    <a:spcPts val="600"/>
                  </a:spcBef>
                  <a:spcAft>
                    <a:spcPts val="0"/>
                  </a:spcAft>
                  <a:tabLst>
                    <a:tab pos="1435100" algn="l"/>
                  </a:tabLst>
                </a:pPr>
                <a:r>
                  <a:rPr lang="en-US" sz="2200">
                    <a:solidFill>
                      <a:srgbClr val="FF0000"/>
                    </a:solidFill>
                  </a:rPr>
                  <a:t>requires: </a:t>
                </a:r>
                <a14:m>
                  <m:oMath xmlns:m="http://schemas.openxmlformats.org/officeDocument/2006/math">
                    <m:r>
                      <a:rPr lang="en-US" sz="2200" b="0" i="1" smtClean="0">
                        <a:solidFill>
                          <a:srgbClr val="FF0000"/>
                        </a:solidFill>
                        <a:latin typeface="Cambria Math" panose="02040503050406030204" pitchFamily="18" charset="0"/>
                      </a:rPr>
                      <m:t>0 </m:t>
                    </m:r>
                    <m:r>
                      <a:rPr lang="en-US" sz="2200" b="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𝑛</m:t>
                    </m:r>
                    <m:r>
                      <a:rPr lang="en-US" sz="2200" b="0" i="1" smtClean="0">
                        <a:solidFill>
                          <a:srgbClr val="FF0000"/>
                        </a:solidFill>
                        <a:latin typeface="Cambria Math" panose="02040503050406030204" pitchFamily="18" charset="0"/>
                        <a:ea typeface="Cambria Math" panose="02040503050406030204" pitchFamily="18" charset="0"/>
                      </a:rPr>
                      <m:t> ≤20</m:t>
                    </m:r>
                  </m:oMath>
                </a14:m>
                <a:endParaRPr lang="en-US" sz="2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777" t="-1161" b="-2032"/>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675656"/>
            <a:ext cx="10972800" cy="551638"/>
          </a:xfrm>
          <a:prstGeom prst="rect">
            <a:avLst/>
          </a:prstGeom>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long </a:t>
            </a:r>
            <a:r>
              <a:rPr lang="en-US" sz="2000" b="1">
                <a:latin typeface="Courier New" pitchFamily="49" charset="0"/>
                <a:cs typeface="Courier New" pitchFamily="49" charset="0"/>
              </a:rPr>
              <a:t>factorial (</a:t>
            </a:r>
            <a:r>
              <a:rPr lang="en-US" sz="2000" b="1">
                <a:solidFill>
                  <a:srgbClr val="0070C0"/>
                </a:solidFill>
                <a:latin typeface="Courier New" pitchFamily="49" charset="0"/>
                <a:cs typeface="Courier New" pitchFamily="49" charset="0"/>
              </a:rPr>
              <a:t>byte</a:t>
            </a:r>
            <a:r>
              <a:rPr lang="en-US" sz="2000" b="1">
                <a:latin typeface="Courier New" pitchFamily="49" charset="0"/>
                <a:cs typeface="Courier New" pitchFamily="49" charset="0"/>
              </a:rPr>
              <a:t> n)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19610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6379</TotalTime>
  <Words>1821</Words>
  <Application>Microsoft Office PowerPoint</Application>
  <PresentationFormat>Widescreen</PresentationFormat>
  <Paragraphs>245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Courier New</vt:lpstr>
      <vt:lpstr>Georgia Pro Cond Light</vt:lpstr>
      <vt:lpstr>Speak Pro</vt:lpstr>
      <vt:lpstr>RetrospectVTI</vt:lpstr>
      <vt:lpstr>COMP 2000 Object-Oriented Design</vt:lpstr>
      <vt:lpstr>ALERTS</vt:lpstr>
      <vt:lpstr>Design by Contract: Review</vt:lpstr>
      <vt:lpstr>Formal vs. Informal</vt:lpstr>
      <vt:lpstr>How do the Benefits work?</vt:lpstr>
      <vt:lpstr>Example</vt:lpstr>
      <vt:lpstr>Example</vt:lpstr>
      <vt:lpstr>Example (which is better?)</vt:lpstr>
      <vt:lpstr>Your Turn...</vt:lpstr>
      <vt:lpstr>Another Example</vt:lpstr>
      <vt:lpstr>Your Turn Again...</vt:lpstr>
      <vt:lpstr>Last Observation</vt:lpstr>
      <vt:lpstr>Role of Contracts</vt:lpstr>
      <vt:lpstr>Example of a Contract</vt:lpstr>
      <vt:lpstr>Javadoc</vt:lpstr>
      <vt:lpstr>Example of a Contract</vt:lpstr>
      <vt:lpstr>Example of a Contract</vt:lpstr>
      <vt:lpstr>Example of a Contract</vt:lpstr>
      <vt:lpstr>Example of a Contract</vt:lpstr>
      <vt:lpstr>Example of a Contract</vt:lpstr>
      <vt:lpstr>Your Turn One Last Time...</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67</cp:revision>
  <dcterms:created xsi:type="dcterms:W3CDTF">2021-02-01T03:59:21Z</dcterms:created>
  <dcterms:modified xsi:type="dcterms:W3CDTF">2024-02-04T20:48:35Z</dcterms:modified>
</cp:coreProperties>
</file>