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6" r:id="rId5"/>
    <p:sldId id="311" r:id="rId6"/>
    <p:sldId id="467" r:id="rId7"/>
    <p:sldId id="458" r:id="rId8"/>
    <p:sldId id="459" r:id="rId9"/>
    <p:sldId id="470" r:id="rId10"/>
    <p:sldId id="471" r:id="rId11"/>
    <p:sldId id="465" r:id="rId12"/>
    <p:sldId id="472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11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solidFill>
                  <a:schemeClr val="accent4">
                    <a:lumMod val="75000"/>
                  </a:schemeClr>
                </a:solidFill>
              </a:rPr>
              <a:t>More DBC, Formal Specifications, &amp; Javadocs</a:t>
            </a:r>
            <a:endParaRPr lang="en-US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56740"/>
          </a:xfrm>
        </p:spPr>
        <p:txBody>
          <a:bodyPr>
            <a:normAutofit/>
          </a:bodyPr>
          <a:lstStyle/>
          <a:p>
            <a:pPr lvl="1"/>
            <a:r>
              <a:rPr lang="en-US" sz="2800"/>
              <a:t>Read </a:t>
            </a:r>
            <a:r>
              <a:rPr lang="en-US" sz="2800" i="1"/>
              <a:t>TO-OTP</a:t>
            </a:r>
            <a:r>
              <a:rPr lang="en-US" sz="2800"/>
              <a:t> Chapter 6 &amp; 7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Lab 7 tomorrow</a:t>
            </a:r>
          </a:p>
          <a:p>
            <a:pPr lvl="1"/>
            <a:endParaRPr lang="en-US" sz="2800"/>
          </a:p>
          <a:p>
            <a:pPr lvl="1"/>
            <a:r>
              <a:rPr lang="en-US" sz="2800"/>
              <a:t>Midterm Exam in Week 7</a:t>
            </a:r>
            <a:endParaRPr lang="en-US" sz="2800" dirty="0"/>
          </a:p>
          <a:p>
            <a:pPr lvl="1"/>
            <a:endParaRPr lang="en-US" sz="2800" dirty="0"/>
          </a:p>
          <a:p>
            <a:pPr marL="201168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Review...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01159"/>
          </a:xfrm>
        </p:spPr>
        <p:txBody>
          <a:bodyPr>
            <a:normAutofit/>
          </a:bodyPr>
          <a:lstStyle/>
          <a:p>
            <a:r>
              <a:rPr lang="en-US" sz="2400"/>
              <a:t>Week 1:	Java Recap &amp; The Objected-Oriented Paradigm</a:t>
            </a:r>
            <a:endParaRPr lang="en-US" sz="2400" dirty="0"/>
          </a:p>
          <a:p>
            <a:r>
              <a:rPr lang="en-US" sz="2400"/>
              <a:t>Week 2:	Objects, Classes, &amp; Interfaces</a:t>
            </a:r>
          </a:p>
          <a:p>
            <a:r>
              <a:rPr lang="en-US" sz="2400"/>
              <a:t>Week 3:	Designing Interacting Classes</a:t>
            </a:r>
          </a:p>
          <a:p>
            <a:r>
              <a:rPr lang="en-US" sz="2400"/>
              <a:t>Week 4:	Inheritance, Polymorphism, &amp; Exceptions</a:t>
            </a:r>
          </a:p>
          <a:p>
            <a:r>
              <a:rPr lang="en-US" sz="2400">
                <a:solidFill>
                  <a:schemeClr val="accent5"/>
                </a:solidFill>
              </a:rPr>
              <a:t>We are close to being ready to put all of these things together and build some more complicated projects, but...</a:t>
            </a:r>
          </a:p>
          <a:p>
            <a:r>
              <a:rPr lang="en-US" sz="2400" b="1">
                <a:solidFill>
                  <a:schemeClr val="tx2">
                    <a:lumMod val="75000"/>
                    <a:lumOff val="25000"/>
                  </a:schemeClr>
                </a:solidFill>
              </a:rPr>
              <a:t>We need one more piece of the puzzle:</a:t>
            </a:r>
            <a:br>
              <a:rPr lang="en-US" sz="2400" b="1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2400" b="1">
                <a:solidFill>
                  <a:schemeClr val="tx2">
                    <a:lumMod val="75000"/>
                    <a:lumOff val="25000"/>
                  </a:schemeClr>
                </a:solidFill>
              </a:rPr>
              <a:t>		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an additional metaphor for programming </a:t>
            </a:r>
            <a:endParaRPr lang="en-US" sz="2400" b="1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3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by Contract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Any time that two objects are interacting in a piece of software, there should be </a:t>
            </a:r>
            <a:r>
              <a:rPr lang="en-US" sz="2400">
                <a:solidFill>
                  <a:schemeClr val="accent6"/>
                </a:solidFill>
              </a:rPr>
              <a:t>'</a:t>
            </a:r>
            <a:r>
              <a:rPr lang="en-US" sz="2400" b="1">
                <a:solidFill>
                  <a:schemeClr val="accent6"/>
                </a:solidFill>
              </a:rPr>
              <a:t>rules of engagement</a:t>
            </a:r>
            <a:r>
              <a:rPr lang="en-US" sz="2400"/>
              <a:t>' that specify the </a:t>
            </a:r>
            <a:r>
              <a:rPr lang="en-US" sz="2400" b="1">
                <a:solidFill>
                  <a:schemeClr val="accent3"/>
                </a:solidFill>
              </a:rPr>
              <a:t>protocols</a:t>
            </a:r>
            <a:r>
              <a:rPr lang="en-US" sz="2400"/>
              <a:t> for the interaction.</a:t>
            </a:r>
            <a:endParaRPr lang="en-US" sz="2400" dirty="0"/>
          </a:p>
          <a:p>
            <a:pPr marL="971550" lvl="1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/>
              <a:t>What are the expectations of the client?</a:t>
            </a:r>
            <a:endParaRPr lang="en-US" sz="2000" dirty="0"/>
          </a:p>
          <a:p>
            <a:pPr marL="971550" lvl="1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/>
              <a:t>What services does the supplier offer?</a:t>
            </a:r>
          </a:p>
          <a:p>
            <a:pPr marL="971550" lvl="1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/>
              <a:t>Are there conditions or restrictions on either party?</a:t>
            </a:r>
          </a:p>
          <a:p>
            <a:pPr marL="971550" lvl="1" indent="-51435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/>
              <a:t>Who benefits from the exchange?</a:t>
            </a:r>
            <a:endParaRPr 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The idea behind DBC is that there should be a 'legal contract' that establishes answers to all of these questions.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793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by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Recall the metaphor of wearing different hats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Designer, Implementor, Client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What are each of these responsible for?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In the DBC model, each of these takes on a specific role with respect to the contract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The </a:t>
            </a:r>
            <a:r>
              <a:rPr lang="en-US" sz="2200" b="1">
                <a:solidFill>
                  <a:schemeClr val="accent1"/>
                </a:solidFill>
              </a:rPr>
              <a:t>Designer</a:t>
            </a:r>
            <a:r>
              <a:rPr lang="en-US" sz="2200"/>
              <a:t> is the </a:t>
            </a:r>
            <a:r>
              <a:rPr lang="en-US" sz="2200" b="1">
                <a:solidFill>
                  <a:schemeClr val="accent1"/>
                </a:solidFill>
              </a:rPr>
              <a:t>Lawyer</a:t>
            </a:r>
            <a:r>
              <a:rPr lang="en-US" sz="2200"/>
              <a:t>: creates the contract that binds the other two parties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The </a:t>
            </a:r>
            <a:r>
              <a:rPr lang="en-US" sz="2200" b="1">
                <a:solidFill>
                  <a:schemeClr val="tx2">
                    <a:lumMod val="75000"/>
                    <a:lumOff val="25000"/>
                  </a:schemeClr>
                </a:solidFill>
              </a:rPr>
              <a:t>Client</a:t>
            </a:r>
            <a:r>
              <a:rPr lang="en-US" sz="2200"/>
              <a:t> and the </a:t>
            </a:r>
            <a:r>
              <a:rPr lang="en-US" sz="2200" b="1">
                <a:solidFill>
                  <a:schemeClr val="tx2">
                    <a:lumMod val="75000"/>
                    <a:lumOff val="25000"/>
                  </a:schemeClr>
                </a:solidFill>
              </a:rPr>
              <a:t>Implementors</a:t>
            </a:r>
            <a:r>
              <a:rPr lang="en-US" sz="2200"/>
              <a:t> are each party to the contract and therefore each have </a:t>
            </a:r>
            <a:r>
              <a:rPr lang="en-US" sz="2200" b="1">
                <a:solidFill>
                  <a:srgbClr val="C00000"/>
                </a:solidFill>
              </a:rPr>
              <a:t>obligations</a:t>
            </a:r>
            <a:r>
              <a:rPr lang="en-US" sz="2200"/>
              <a:t> and </a:t>
            </a:r>
            <a:r>
              <a:rPr lang="en-US" sz="2200" b="1">
                <a:solidFill>
                  <a:srgbClr val="C00000"/>
                </a:solidFill>
              </a:rPr>
              <a:t>benefits</a:t>
            </a:r>
            <a:endParaRPr lang="en-US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by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Generally speaking, when two parties enter into a contractual relationship the </a:t>
            </a:r>
            <a:r>
              <a:rPr lang="en-US" sz="2400" b="1">
                <a:solidFill>
                  <a:schemeClr val="accent2"/>
                </a:solidFill>
              </a:rPr>
              <a:t>obligations of Party A</a:t>
            </a:r>
            <a:r>
              <a:rPr lang="en-US" sz="2400"/>
              <a:t> are viewed as a </a:t>
            </a:r>
            <a:r>
              <a:rPr lang="en-US" sz="2400" b="1">
                <a:solidFill>
                  <a:schemeClr val="accent3"/>
                </a:solidFill>
              </a:rPr>
              <a:t>benefit by Party B</a:t>
            </a:r>
            <a:r>
              <a:rPr lang="en-US" sz="2400"/>
              <a:t>, and the </a:t>
            </a:r>
            <a:r>
              <a:rPr lang="en-US" sz="2400" b="1">
                <a:solidFill>
                  <a:schemeClr val="accent4"/>
                </a:solidFill>
              </a:rPr>
              <a:t>obligations of Party B </a:t>
            </a:r>
            <a:r>
              <a:rPr lang="en-US" sz="2400"/>
              <a:t>are viewed as a </a:t>
            </a:r>
            <a:r>
              <a:rPr lang="en-US" sz="2400" b="1">
                <a:solidFill>
                  <a:schemeClr val="accent5"/>
                </a:solidFill>
              </a:rPr>
              <a:t>benefit by Party A</a:t>
            </a:r>
            <a:r>
              <a:rPr lang="en-US" sz="240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Examples: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Employment contract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Consignment shop contract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International Treaty (e.g., NATO)</a:t>
            </a:r>
          </a:p>
        </p:txBody>
      </p:sp>
    </p:spTree>
    <p:extLst>
      <p:ext uri="{BB962C8B-B14F-4D97-AF65-F5344CB8AC3E}">
        <p14:creationId xmlns:p14="http://schemas.microsoft.com/office/powerpoint/2010/main" val="17947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by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Recall: the only mechanism that Java provides for objects to interact is what?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2200"/>
              <a:t>Methods and method calls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/>
              <a:t>So it is with respect to the </a:t>
            </a:r>
            <a:r>
              <a:rPr lang="en-US" sz="2400" b="1">
                <a:solidFill>
                  <a:srgbClr val="7030A0"/>
                </a:solidFill>
              </a:rPr>
              <a:t>method signatures </a:t>
            </a:r>
            <a:r>
              <a:rPr lang="en-US" sz="2400"/>
              <a:t>that the contract must be written, since that is what forms the </a:t>
            </a:r>
            <a:r>
              <a:rPr lang="en-US" sz="2400" b="1">
                <a:solidFill>
                  <a:srgbClr val="00B0F0"/>
                </a:solidFill>
              </a:rPr>
              <a:t>interface</a:t>
            </a:r>
            <a:r>
              <a:rPr lang="en-US" sz="2400"/>
              <a:t> between the objects.</a:t>
            </a:r>
          </a:p>
          <a:p>
            <a:pPr marL="457200" indent="-904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>
                <a:solidFill>
                  <a:srgbClr val="92D050"/>
                </a:solidFill>
              </a:rPr>
              <a:t>What does a client need to know?</a:t>
            </a:r>
          </a:p>
          <a:p>
            <a:pPr marL="457200" indent="-904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>
                <a:solidFill>
                  <a:srgbClr val="00B050"/>
                </a:solidFill>
              </a:rPr>
              <a:t>What does a client NOT need to know?</a:t>
            </a:r>
          </a:p>
          <a:p>
            <a:pPr marL="457200" indent="-904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>
                <a:solidFill>
                  <a:srgbClr val="FFC000"/>
                </a:solidFill>
              </a:rPr>
              <a:t>What does am implementor need to know?</a:t>
            </a:r>
          </a:p>
          <a:p>
            <a:pPr marL="457200" indent="-904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</a:rPr>
              <a:t>What does an implementor NOT need to know?</a:t>
            </a:r>
          </a:p>
        </p:txBody>
      </p:sp>
    </p:spTree>
    <p:extLst>
      <p:ext uri="{BB962C8B-B14F-4D97-AF65-F5344CB8AC3E}">
        <p14:creationId xmlns:p14="http://schemas.microsoft.com/office/powerpoint/2010/main" val="33643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/>
              <a:t>Here's the integer square root method again (just the signature):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/>
              <a:t>What could go wrong?</a:t>
            </a:r>
          </a:p>
          <a:p>
            <a:r>
              <a:rPr lang="en-US" sz="2400"/>
              <a:t>How can we guard against all of these?</a:t>
            </a:r>
          </a:p>
          <a:p>
            <a:pPr lvl="1"/>
            <a:r>
              <a:rPr lang="en-US" sz="2200"/>
              <a:t>Write a contract</a:t>
            </a:r>
            <a:endParaRPr lang="en-US" sz="2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852929"/>
            <a:ext cx="10972800" cy="70408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squareRoot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value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46295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/>
          </a:p>
          <a:p>
            <a:endParaRPr lang="en-US" sz="2400" dirty="0"/>
          </a:p>
          <a:p>
            <a:r>
              <a:rPr lang="en-US" sz="2400"/>
              <a:t>How does this help?</a:t>
            </a:r>
          </a:p>
          <a:p>
            <a:r>
              <a:rPr lang="en-US" sz="2400">
                <a:solidFill>
                  <a:srgbClr val="00B050"/>
                </a:solidFill>
              </a:rPr>
              <a:t>What is the obligation of the client?</a:t>
            </a:r>
          </a:p>
          <a:p>
            <a:r>
              <a:rPr lang="en-US" sz="2400">
                <a:solidFill>
                  <a:srgbClr val="7030A0"/>
                </a:solidFill>
              </a:rPr>
              <a:t>What is the obligation of the implementor?</a:t>
            </a:r>
          </a:p>
          <a:p>
            <a:r>
              <a:rPr lang="en-US" sz="2400" b="1">
                <a:solidFill>
                  <a:srgbClr val="C00000"/>
                </a:solidFill>
              </a:rPr>
              <a:t>What happens if the contract is broken?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029969"/>
            <a:ext cx="10972800" cy="13990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pre-condition: value is not negative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post-condition: method will return largest integer whose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                square is less than or equal to value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000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squareRoot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value</a:t>
            </a:r>
            <a:r>
              <a:rPr lang="en-US" sz="2000" b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 {</a:t>
            </a:r>
            <a:endParaRPr lang="en-US" sz="20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4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524</Words>
  <Application>Microsoft Office PowerPoint</Application>
  <PresentationFormat>Widescreen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Courier New</vt:lpstr>
      <vt:lpstr>Georgia Pro Cond Light</vt:lpstr>
      <vt:lpstr>Speak Pro</vt:lpstr>
      <vt:lpstr>RetrospectVTI</vt:lpstr>
      <vt:lpstr>COMP 2000 Object-Oriented Design</vt:lpstr>
      <vt:lpstr>ALERTS</vt:lpstr>
      <vt:lpstr>Let's Review...</vt:lpstr>
      <vt:lpstr>Design by Contract</vt:lpstr>
      <vt:lpstr>Design by Contract</vt:lpstr>
      <vt:lpstr>Design by Contract</vt:lpstr>
      <vt:lpstr>Design by Contract</vt:lpstr>
      <vt:lpstr>DBC Example</vt:lpstr>
      <vt:lpstr>DBC Example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52</cp:revision>
  <dcterms:created xsi:type="dcterms:W3CDTF">2021-02-01T03:59:21Z</dcterms:created>
  <dcterms:modified xsi:type="dcterms:W3CDTF">2024-02-03T23:20:39Z</dcterms:modified>
</cp:coreProperties>
</file>