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sldIdLst>
    <p:sldId id="266" r:id="rId5"/>
    <p:sldId id="479" r:id="rId6"/>
    <p:sldId id="311" r:id="rId7"/>
    <p:sldId id="463" r:id="rId8"/>
    <p:sldId id="464" r:id="rId9"/>
    <p:sldId id="466" r:id="rId10"/>
    <p:sldId id="467" r:id="rId11"/>
    <p:sldId id="468" r:id="rId12"/>
    <p:sldId id="469" r:id="rId13"/>
    <p:sldId id="470" r:id="rId14"/>
    <p:sldId id="471" r:id="rId15"/>
    <p:sldId id="461" r:id="rId16"/>
    <p:sldId id="462" r:id="rId17"/>
    <p:sldId id="465" r:id="rId18"/>
    <p:sldId id="472" r:id="rId19"/>
    <p:sldId id="473" r:id="rId20"/>
    <p:sldId id="474" r:id="rId21"/>
    <p:sldId id="475" r:id="rId22"/>
    <p:sldId id="458" r:id="rId23"/>
    <p:sldId id="476" r:id="rId24"/>
    <p:sldId id="459" r:id="rId25"/>
    <p:sldId id="478" r:id="rId26"/>
    <p:sldId id="34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2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en/java/javase/17/docs/api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information from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When you catch an exception, you get a reference to the exception object itself</a:t>
            </a:r>
          </a:p>
          <a:p>
            <a:r>
              <a:rPr lang="en-US" sz="2400" dirty="0"/>
              <a:t>It's customary (but not required) to call this reference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429000"/>
            <a:ext cx="10972800" cy="266270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(eyeballs &gt; 2)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throw new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TooManyEyeballsException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(eyeballs);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TooManyEyeballsException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"Ugh! 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e.getEyeballs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+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		" is too many eyeballs!"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9550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Messages in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3345"/>
            <a:ext cx="10972800" cy="1674255"/>
          </a:xfrm>
        </p:spPr>
        <p:txBody>
          <a:bodyPr>
            <a:normAutofit/>
          </a:bodyPr>
          <a:lstStyle/>
          <a:p>
            <a:r>
              <a:rPr lang="en-US" sz="2400" dirty="0"/>
              <a:t>All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en-US" sz="2400" dirty="0"/>
              <a:t> objects have a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400" dirty="0"/>
              <a:t> message inside of them</a:t>
            </a:r>
          </a:p>
          <a:p>
            <a:r>
              <a:rPr lang="en-US" sz="2400" dirty="0"/>
              <a:t>If you want your custom exception to have a message, you have to call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en-US" sz="2400" dirty="0"/>
              <a:t> constructor that takes a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940934"/>
            <a:ext cx="10972800" cy="207886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DoomException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Exception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DoomException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(String prophecy)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super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(prophecy);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Uses prophecy for message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1485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n-US" dirty="0"/>
              <a:t> keyword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n-US" sz="2400" dirty="0"/>
              <a:t> keyword is used to start the exception handling process</a:t>
            </a:r>
          </a:p>
          <a:p>
            <a:r>
              <a:rPr lang="en-US" sz="2400" dirty="0"/>
              <a:t>You simply type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en-US" sz="2400" dirty="0"/>
              <a:t> and then the exception object that you want to throw</a:t>
            </a:r>
          </a:p>
          <a:p>
            <a:r>
              <a:rPr lang="en-US" sz="2400" dirty="0"/>
              <a:t>Most of the time, you'll create a new exception object on the spot</a:t>
            </a:r>
          </a:p>
          <a:p>
            <a:pPr lvl="1"/>
            <a:r>
              <a:rPr lang="en-US" sz="2000" dirty="0"/>
              <a:t>Why would you have one lying around?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Don't confuse it with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n-US" sz="2400" dirty="0"/>
              <a:t> keyword!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341252"/>
            <a:ext cx="10972800" cy="914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throw new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CardiacArrestException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4426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Throwing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Code you write will seldom throw exceptions explicitly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Remember than an exception is thrown when something has gone wrong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Most of the time, your code will catch exceptions and deal with them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If you write a lot of library code, you </a:t>
            </a:r>
            <a:r>
              <a:rPr lang="en-US" sz="2400" i="1" dirty="0"/>
              <a:t>might</a:t>
            </a:r>
            <a:r>
              <a:rPr lang="en-US" sz="2400" dirty="0"/>
              <a:t> throw exceptions to signal problems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If you throw a checked exception in your method, you have to mark it with a matching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en-US" sz="2400" dirty="0"/>
              <a:t> descriptor</a:t>
            </a:r>
          </a:p>
        </p:txBody>
      </p:sp>
    </p:spTree>
    <p:extLst>
      <p:ext uri="{BB962C8B-B14F-4D97-AF65-F5344CB8AC3E}">
        <p14:creationId xmlns:p14="http://schemas.microsoft.com/office/powerpoint/2010/main" val="151339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throwing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Here's a method that finds the integer square root of an integer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If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sz="2400" dirty="0"/>
              <a:t> is negative, an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US" sz="2400" dirty="0"/>
              <a:t> will be thrown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543582"/>
            <a:ext cx="10972800" cy="3124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squareRoot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value)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(value &lt; 0)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throw new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"Negative value!"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root = 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(root*root &lt;= value)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root++;</a:t>
            </a:r>
            <a:endParaRPr lang="en-US" sz="20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root - 1;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563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and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One way that exceptions interact with inheritance is that all exceptions inherit from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Remember that you can use a child class </a:t>
            </a:r>
            <a:r>
              <a:rPr lang="en-US" sz="2400" b="1" dirty="0"/>
              <a:t>anywhere</a:t>
            </a:r>
            <a:r>
              <a:rPr lang="en-US" sz="2400" dirty="0"/>
              <a:t> you can use a parent class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A catch block for a parent will catch a child exception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If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NuclearExplosionException</a:t>
            </a:r>
            <a:r>
              <a:rPr lang="en-US" sz="2400" dirty="0"/>
              <a:t> is a child of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ExplosionException</a:t>
            </a:r>
            <a:r>
              <a:rPr lang="en-US" sz="2400" dirty="0"/>
              <a:t>, an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ExplosionException</a:t>
            </a:r>
            <a:r>
              <a:rPr lang="en-US" sz="2400" dirty="0"/>
              <a:t> catch block will catch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NuclearExplosionException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71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catches with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2466"/>
            <a:ext cx="10972800" cy="968007"/>
          </a:xfrm>
        </p:spPr>
        <p:txBody>
          <a:bodyPr>
            <a:normAutofit/>
          </a:bodyPr>
          <a:lstStyle/>
          <a:p>
            <a:r>
              <a:rPr lang="en-US" sz="2400" dirty="0"/>
              <a:t>Because a parent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2400" dirty="0"/>
              <a:t> will catch a child, you have to organize multiple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2400" dirty="0"/>
              <a:t> blocks from most specific to most general: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2743200"/>
            <a:ext cx="10972800" cy="382819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{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dangerousMethod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FusionNuclearExplosionException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"Fusion!"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NuclearExplosionException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"Nuclear!"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ExplosionException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"Explosion!"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(Exception e) { 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Don't do this!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"Some arbitrary exception!"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5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Always make exceptions as specific as possible so that you don't catch exceptions you didn't mean to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Always put code in your exception handlers so that something happens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Otherwise, code will fail silently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Never make a catch block for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That will catch everything!</a:t>
            </a:r>
          </a:p>
        </p:txBody>
      </p:sp>
    </p:spTree>
    <p:extLst>
      <p:ext uri="{BB962C8B-B14F-4D97-AF65-F5344CB8AC3E}">
        <p14:creationId xmlns:p14="http://schemas.microsoft.com/office/powerpoint/2010/main" val="5789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overriding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In COMP 1600, we said that you can only override a parent method if you write a method that has the same name, takes the same parameters, and returns the same type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That was a lie.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You can change the parameters and the return type slightly, if you follow certain rules</a:t>
            </a:r>
          </a:p>
        </p:txBody>
      </p:sp>
    </p:spTree>
    <p:extLst>
      <p:ext uri="{BB962C8B-B14F-4D97-AF65-F5344CB8AC3E}">
        <p14:creationId xmlns:p14="http://schemas.microsoft.com/office/powerpoint/2010/main" val="138804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Hoare's consequence rule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Hoare's consequence rule says that a method can override a parent method as long as:</a:t>
            </a:r>
          </a:p>
          <a:p>
            <a:pPr marL="971550" lvl="1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Its parameters </a:t>
            </a:r>
            <a:r>
              <a:rPr lang="en-US" sz="2000"/>
              <a:t>are broader/more general </a:t>
            </a:r>
            <a:r>
              <a:rPr lang="en-US" sz="2000" dirty="0"/>
              <a:t>(or the same)</a:t>
            </a:r>
          </a:p>
          <a:p>
            <a:pPr marL="971550" lvl="1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/>
              <a:t>Its return value </a:t>
            </a:r>
            <a:r>
              <a:rPr lang="en-US" sz="2000"/>
              <a:t>is narrower/more specific </a:t>
            </a:r>
            <a:r>
              <a:rPr lang="en-US" sz="2000" dirty="0"/>
              <a:t>(or the same)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In other words, it will take even more kinds of input but will give back fewer kinds of output</a:t>
            </a:r>
          </a:p>
        </p:txBody>
      </p:sp>
    </p:spTree>
    <p:extLst>
      <p:ext uri="{BB962C8B-B14F-4D97-AF65-F5344CB8AC3E}">
        <p14:creationId xmlns:p14="http://schemas.microsoft.com/office/powerpoint/2010/main" val="34579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with black text&#10;&#10;Description automatically generated">
            <a:extLst>
              <a:ext uri="{FF2B5EF4-FFF2-40B4-BE49-F238E27FC236}">
                <a16:creationId xmlns:a16="http://schemas.microsoft.com/office/drawing/2014/main" id="{783ACF40-C88D-9EC6-6F1C-9C189C584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99" b="279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9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Hoare's consequence in action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81200"/>
            <a:ext cx="11201400" cy="198120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925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SandwichShop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Sandwich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getSandwich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(Dollars dollars)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 new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Sandwich(dollars);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572000"/>
            <a:ext cx="11201400" cy="198120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SubarmineSandwichShop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SandwichShop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@Override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SubmarineSandwich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getSandwich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(Money money)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 new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SubmarineSandwich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(money);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2800" y="2819400"/>
            <a:ext cx="3200400" cy="2438400"/>
            <a:chOff x="7162800" y="2819400"/>
            <a:chExt cx="3200400" cy="24384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162800" y="2819400"/>
              <a:ext cx="1219200" cy="2438400"/>
            </a:xfrm>
            <a:prstGeom prst="straightConnector1">
              <a:avLst/>
            </a:prstGeom>
            <a:ln w="76200"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001000" y="3864114"/>
              <a:ext cx="2362200" cy="70788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3"/>
                  </a:solidFill>
                </a:rPr>
                <a:t>Broader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52500" y="2819400"/>
            <a:ext cx="2781300" cy="2438400"/>
            <a:chOff x="952500" y="2819400"/>
            <a:chExt cx="2781300" cy="24384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895600" y="2819400"/>
              <a:ext cx="838200" cy="243840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52500" y="3872135"/>
              <a:ext cx="2362200" cy="70788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>
                  <a:solidFill>
                    <a:schemeClr val="accent2"/>
                  </a:solidFill>
                </a:rPr>
                <a:t>Narrower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10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Hoare's consequence rule applies to the exceptions that a method can throw as well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If a method overrides a parent method, it can </a:t>
            </a:r>
            <a:r>
              <a:rPr lang="en-US" sz="2400" b="1" dirty="0"/>
              <a:t>only</a:t>
            </a:r>
            <a:r>
              <a:rPr lang="en-US" sz="2400" dirty="0"/>
              <a:t> throw exceptions that are the same or subtypes of the exceptions that the parent method throws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Otherwise, someone might call the method on a child object and get exceptions they didn't expect</a:t>
            </a:r>
          </a:p>
        </p:txBody>
      </p:sp>
    </p:spTree>
    <p:extLst>
      <p:ext uri="{BB962C8B-B14F-4D97-AF65-F5344CB8AC3E}">
        <p14:creationId xmlns:p14="http://schemas.microsoft.com/office/powerpoint/2010/main" val="132162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 example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81200"/>
            <a:ext cx="11201400" cy="198120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Vehicle {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Trip ride(String destination)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throws</a:t>
            </a:r>
            <a:br>
              <a:rPr lang="en-US" sz="2000" b="1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CrashException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NauseaException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 new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Trip(destination);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572000"/>
            <a:ext cx="11201400" cy="198120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Helicopter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Vehicle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@Override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HelicopterTrip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ride(String destination)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throws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HelicopterCrashException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 new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HelicopterTrip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(destination);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819400" y="2971800"/>
            <a:ext cx="2743200" cy="2514600"/>
            <a:chOff x="2819400" y="2971800"/>
            <a:chExt cx="2743200" cy="25146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819400" y="2971800"/>
              <a:ext cx="609600" cy="251460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00400" y="3872135"/>
              <a:ext cx="2362200" cy="707886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2"/>
                  </a:solidFill>
                </a:rPr>
                <a:t>Narrower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78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Life is a mystery...</a:t>
            </a: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/>
              <a:t>Let's review what reading has been assigned so far:</a:t>
            </a:r>
          </a:p>
          <a:p>
            <a:pPr lvl="2"/>
            <a:r>
              <a:rPr lang="en-US" sz="2400"/>
              <a:t>Read </a:t>
            </a:r>
            <a:r>
              <a:rPr lang="en-US" sz="2400" i="1" dirty="0"/>
              <a:t>Start Concurrent </a:t>
            </a:r>
            <a:r>
              <a:rPr lang="en-US" sz="2400"/>
              <a:t>chapter 9-12 &amp; 17</a:t>
            </a:r>
            <a:endParaRPr lang="en-US" sz="2400" dirty="0"/>
          </a:p>
          <a:p>
            <a:pPr lvl="2"/>
            <a:r>
              <a:rPr lang="en-US" sz="2400"/>
              <a:t>Read </a:t>
            </a:r>
            <a:r>
              <a:rPr lang="en-US" sz="2400" i="1"/>
              <a:t>TO-OTP</a:t>
            </a:r>
            <a:r>
              <a:rPr lang="en-US" sz="2400"/>
              <a:t> Chapter 1-5</a:t>
            </a:r>
            <a:endParaRPr lang="en-US" sz="2400" dirty="0"/>
          </a:p>
          <a:p>
            <a:pPr lvl="1"/>
            <a:endParaRPr lang="en-US" sz="2800"/>
          </a:p>
          <a:p>
            <a:pPr lvl="1"/>
            <a:r>
              <a:rPr lang="en-US" sz="2800"/>
              <a:t>For next week, read </a:t>
            </a:r>
            <a:r>
              <a:rPr lang="en-US" sz="2800" i="1"/>
              <a:t>TO-OTP</a:t>
            </a:r>
            <a:r>
              <a:rPr lang="en-US" sz="2800"/>
              <a:t> Chapters 6 &amp; 7</a:t>
            </a:r>
          </a:p>
          <a:p>
            <a:pPr lvl="1"/>
            <a:endParaRPr lang="en-US" sz="2800" dirty="0"/>
          </a:p>
          <a:p>
            <a:pPr lvl="1"/>
            <a:r>
              <a:rPr lang="en-US" sz="2800"/>
              <a:t>Lab 7 </a:t>
            </a:r>
            <a:r>
              <a:rPr lang="en-US" sz="2800" dirty="0"/>
              <a:t>will be </a:t>
            </a:r>
            <a:r>
              <a:rPr lang="en-US" sz="2800"/>
              <a:t>available Tuesday </a:t>
            </a:r>
            <a:r>
              <a:rPr lang="en-US" sz="2800" dirty="0"/>
              <a:t>morning</a:t>
            </a:r>
          </a:p>
          <a:p>
            <a:pPr marL="201168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application of exception handling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2108201"/>
            <a:ext cx="10674010" cy="37608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/>
              <a:t>Sometimes you need to convert a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400" dirty="0"/>
              <a:t> to an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/>
              <a:t> (or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400" dirty="0"/>
              <a:t>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/>
              <a:t>But you don't always know that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400" dirty="0"/>
              <a:t> is a properly formatted representation of an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400" dirty="0"/>
              <a:t>In these situations, it can be useful to catch a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NumberFormatException</a:t>
            </a:r>
            <a:r>
              <a:rPr lang="en-US" sz="2400" dirty="0"/>
              <a:t> and ask for another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615741"/>
            <a:ext cx="10972800" cy="1219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String number =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"cappuccino"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Not a number!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value =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Integer.parseInt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(number);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Fails!</a:t>
            </a:r>
          </a:p>
        </p:txBody>
      </p:sp>
    </p:spTree>
    <p:extLst>
      <p:ext uri="{BB962C8B-B14F-4D97-AF65-F5344CB8AC3E}">
        <p14:creationId xmlns:p14="http://schemas.microsoft.com/office/powerpoint/2010/main" val="156562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5087155"/>
            <a:ext cx="11470783" cy="1313646"/>
          </a:xfrm>
        </p:spPr>
        <p:txBody>
          <a:bodyPr>
            <a:noAutofit/>
          </a:bodyPr>
          <a:lstStyle/>
          <a:p>
            <a:r>
              <a:rPr lang="en-US" sz="2400" dirty="0"/>
              <a:t>How do we know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can throw a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NumberFormatException</a:t>
            </a:r>
            <a:r>
              <a:rPr lang="en-US" sz="2400" dirty="0"/>
              <a:t>?</a:t>
            </a:r>
          </a:p>
          <a:p>
            <a:pPr lvl="1"/>
            <a:r>
              <a:rPr lang="en-US" sz="2400" dirty="0"/>
              <a:t>Read the </a:t>
            </a:r>
            <a:r>
              <a:rPr lang="en-US" sz="2400" dirty="0">
                <a:hlinkClick r:id="rId2"/>
              </a:rPr>
              <a:t>Java API</a:t>
            </a:r>
            <a:r>
              <a:rPr lang="en-US" sz="2400" dirty="0"/>
              <a:t>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10972800" cy="3124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 fontScale="775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value = 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success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(!success)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"Enter a number: 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String number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in.next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value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Integer.parseInt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(number);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success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NumberFormatException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e) {} 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Don't need to do anything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41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System.exit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635374" cy="37608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System.exit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is a method that will shut down the entire JVM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It's roughly equivalent to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exit()</a:t>
            </a:r>
            <a:r>
              <a:rPr lang="en-US" sz="2400" dirty="0"/>
              <a:t> function in C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You should </a:t>
            </a:r>
            <a:r>
              <a:rPr lang="en-US" sz="2400" b="1" dirty="0"/>
              <a:t>never</a:t>
            </a:r>
            <a:r>
              <a:rPr lang="en-US" sz="2400" dirty="0"/>
              <a:t> use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System.exit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Exception handling is a </a:t>
            </a:r>
            <a:r>
              <a:rPr lang="en-US" sz="2400" b="1" dirty="0"/>
              <a:t>much better</a:t>
            </a:r>
            <a:r>
              <a:rPr lang="en-US" sz="2400" dirty="0"/>
              <a:t> way to end a program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645537"/>
            <a:ext cx="10972800" cy="1524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(trouble)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System.exit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(-1);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Exits with error code -1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"You will never reach this line."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654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own exceptions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you're creating a framework of code, you might want to create your own exceptions</a:t>
            </a:r>
          </a:p>
          <a:p>
            <a:r>
              <a:rPr lang="en-US" sz="2400" dirty="0"/>
              <a:t>For a poker game, you could create:</a:t>
            </a:r>
          </a:p>
          <a:p>
            <a:pPr lvl="1"/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IllegalCardException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IllegalDrawException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EmptyDeckException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You shouldn't create exceptions often, but they're useful if you want to name a particular program error</a:t>
            </a:r>
          </a:p>
        </p:txBody>
      </p:sp>
    </p:spTree>
    <p:extLst>
      <p:ext uri="{BB962C8B-B14F-4D97-AF65-F5344CB8AC3E}">
        <p14:creationId xmlns:p14="http://schemas.microsoft.com/office/powerpoint/2010/main" val="151773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exception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70469"/>
            <a:ext cx="10352038" cy="439169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Exceptions are classes like any other in Java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They can have members, methods, and constructors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All you need to do is make a class that extends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en-US" sz="2400" dirty="0"/>
              <a:t>, the base class for all exceptions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That's it.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Although it makes them long, it's good style to put the word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en-US" sz="2400" dirty="0"/>
              <a:t> at the end of any exception class name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020360"/>
            <a:ext cx="10972800" cy="96376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SimpleException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Exception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2688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special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some cases, you might want a constructor that lets you explain why the exception was created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048000"/>
            <a:ext cx="10972800" cy="3124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TooManyEyeballsException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Exception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private final 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eyeballs;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TooManyEyeballsException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eyeballs)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.eyeballs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eyeballs;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getEyeballs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eyeballs;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2486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1372</Words>
  <Application>Microsoft Office PowerPoint</Application>
  <PresentationFormat>Widescreen</PresentationFormat>
  <Paragraphs>199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Courier New</vt:lpstr>
      <vt:lpstr>Georgia Pro Cond Light</vt:lpstr>
      <vt:lpstr>Speak Pro</vt:lpstr>
      <vt:lpstr>RetrospectVTI</vt:lpstr>
      <vt:lpstr>COMP 2000 Object-Oriented Design</vt:lpstr>
      <vt:lpstr>PowerPoint Presentation</vt:lpstr>
      <vt:lpstr>ALERTS</vt:lpstr>
      <vt:lpstr>An application of exception handling</vt:lpstr>
      <vt:lpstr>Application continued</vt:lpstr>
      <vt:lpstr>System.exit()</vt:lpstr>
      <vt:lpstr>Creating your own exceptions</vt:lpstr>
      <vt:lpstr>Creating an exception class</vt:lpstr>
      <vt:lpstr>Adding special information</vt:lpstr>
      <vt:lpstr>Getting information from exceptions</vt:lpstr>
      <vt:lpstr>Messages in exceptions</vt:lpstr>
      <vt:lpstr>throw keyword</vt:lpstr>
      <vt:lpstr>Throwing exceptions</vt:lpstr>
      <vt:lpstr>Exception throwing example</vt:lpstr>
      <vt:lpstr>Exceptions and inheritance</vt:lpstr>
      <vt:lpstr>Multiple catches with inheritance</vt:lpstr>
      <vt:lpstr>Rules of thumb</vt:lpstr>
      <vt:lpstr>Rules for overriding methods</vt:lpstr>
      <vt:lpstr>Hoare's consequence rule</vt:lpstr>
      <vt:lpstr>Hoare's consequence in action</vt:lpstr>
      <vt:lpstr>Application to exceptions</vt:lpstr>
      <vt:lpstr>Exceptions example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48</cp:revision>
  <dcterms:created xsi:type="dcterms:W3CDTF">2021-02-01T03:59:21Z</dcterms:created>
  <dcterms:modified xsi:type="dcterms:W3CDTF">2024-01-27T02:46:47Z</dcterms:modified>
</cp:coreProperties>
</file>