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66" r:id="rId5"/>
    <p:sldId id="311" r:id="rId6"/>
    <p:sldId id="438" r:id="rId7"/>
    <p:sldId id="439" r:id="rId8"/>
    <p:sldId id="440" r:id="rId9"/>
    <p:sldId id="441" r:id="rId10"/>
    <p:sldId id="451" r:id="rId11"/>
    <p:sldId id="442" r:id="rId12"/>
    <p:sldId id="443" r:id="rId13"/>
    <p:sldId id="456" r:id="rId14"/>
    <p:sldId id="455" r:id="rId15"/>
    <p:sldId id="445" r:id="rId16"/>
    <p:sldId id="444" r:id="rId17"/>
    <p:sldId id="446" r:id="rId18"/>
    <p:sldId id="447" r:id="rId19"/>
    <p:sldId id="448" r:id="rId20"/>
    <p:sldId id="450" r:id="rId21"/>
    <p:sldId id="449" r:id="rId22"/>
    <p:sldId id="452" r:id="rId23"/>
    <p:sldId id="453" r:id="rId24"/>
    <p:sldId id="454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5321"/>
            <a:ext cx="10058400" cy="3760891"/>
          </a:xfrm>
        </p:spPr>
        <p:txBody>
          <a:bodyPr/>
          <a:lstStyle/>
          <a:p>
            <a:r>
              <a:rPr lang="en-US" dirty="0"/>
              <a:t>Statements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happen no matter what</a:t>
            </a:r>
          </a:p>
          <a:p>
            <a:r>
              <a:rPr lang="en-US" dirty="0"/>
              <a:t>Even if some uncaught exception leaves the method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80360"/>
            <a:ext cx="10972800" cy="343814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acid.juggle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"I'm an amazing juggler!"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FaceMeltException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 melted my face!"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Happens no matter what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room.cleanUp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lights.turnOff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is out of control!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9200"/>
            <a:ext cx="10972800" cy="15014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power of a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block is surprising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Even if you're about to return, code in the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will be executed (and can override whatever you're doing)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Only killing the JVM will stop a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276601"/>
            <a:ext cx="10972800" cy="3041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random.nextInt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% 2 == 0)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"Even"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(7 / 0) +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trouble!"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ArithmeticException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"Oops"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 win!"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"I win!" will always return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or specify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359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Exceptions in Java come in two categories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Checked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Unchecked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You </a:t>
            </a:r>
            <a:r>
              <a:rPr lang="en-US" sz="2400" b="1" dirty="0">
                <a:solidFill>
                  <a:schemeClr val="accent6"/>
                </a:solidFill>
              </a:rPr>
              <a:t>must</a:t>
            </a:r>
            <a:r>
              <a:rPr lang="en-US" sz="2400" dirty="0"/>
              <a:t> deal with checked exceptions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If a method could throw a checked exception, you have to run that method inside of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400" dirty="0"/>
              <a:t> block with a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that matches the exception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Or</a:t>
            </a:r>
            <a:r>
              <a:rPr lang="en-US" sz="2400" dirty="0"/>
              <a:t> you can specify that your method also throws the exception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Essentially, you have to deal with the problem or warn other people that you can cause the same problem</a:t>
            </a:r>
          </a:p>
        </p:txBody>
      </p:sp>
    </p:spTree>
    <p:extLst>
      <p:ext uri="{BB962C8B-B14F-4D97-AF65-F5344CB8AC3E}">
        <p14:creationId xmlns:p14="http://schemas.microsoft.com/office/powerpoint/2010/main" val="38922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Checked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232136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Most exceptions that come up frequently are checked exceptions: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endParaRPr lang="en-US" b="1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Most exceptions you will design and throw will be checked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Checked exceptions indicate that a problem has happened, but it might be possible to recover from the 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For example, trying to open a file that doesn't exist could cause a </a:t>
            </a:r>
            <a:r>
              <a:rPr lang="en-US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endParaRPr lang="en-US" b="1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Recovering from this exception might involve asking the user to pick another file name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Checked exceptions inherit from the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n-US" dirty="0"/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4136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Unchecked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Unchecked exceptions don't require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 block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If they did, </a:t>
            </a:r>
            <a:r>
              <a:rPr lang="en-US" b="1" dirty="0"/>
              <a:t>almost everything</a:t>
            </a:r>
            <a:r>
              <a:rPr lang="en-US" dirty="0"/>
              <a:t> would be in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 block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They usually mean there's a bug in the code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Common unchecked exceptions: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ArithmeticException</a:t>
            </a:r>
            <a:r>
              <a:rPr lang="en-US" dirty="0"/>
              <a:t> (division by zero)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ArrayIndexOutOfBoundsException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StringIndexOutOfBoundsException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ClassCastException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You don't </a:t>
            </a:r>
            <a:r>
              <a:rPr lang="en-US" b="1" dirty="0">
                <a:solidFill>
                  <a:schemeClr val="accent6"/>
                </a:solidFill>
              </a:rPr>
              <a:t>have</a:t>
            </a:r>
            <a:r>
              <a:rPr lang="en-US" dirty="0"/>
              <a:t> to catch these, but you can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Unchecked exceptions inherit either from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en-US" dirty="0"/>
              <a:t> class or the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RuntimeException</a:t>
            </a:r>
            <a:r>
              <a:rPr lang="en-US" dirty="0"/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0176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If a method doesn't want to catch a (checked) exception, it can be marked as throwing that exception with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sz="2400" dirty="0"/>
              <a:t> keyword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This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pet()</a:t>
            </a:r>
            <a:r>
              <a:rPr lang="en-US" sz="2400" dirty="0"/>
              <a:t> method doesn't handle a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GoatBiteException</a:t>
            </a:r>
            <a:r>
              <a:rPr lang="en-US" sz="2400" dirty="0"/>
              <a:t> and thus must use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sz="2400" dirty="0"/>
              <a:t> keyword to warn other code that it could throw a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GoatBiteException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72968"/>
            <a:ext cx="10972800" cy="1136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pet(Goat goat)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GoatBiteException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goat.touch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can throw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GoatBiteException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4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Throwing more than one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6633"/>
            <a:ext cx="11158728" cy="1882408"/>
          </a:xfrm>
        </p:spPr>
        <p:txBody>
          <a:bodyPr>
            <a:normAutofit/>
          </a:bodyPr>
          <a:lstStyle/>
          <a:p>
            <a:r>
              <a:rPr lang="en-US" sz="2400" dirty="0"/>
              <a:t>A method can have an unlimited number of exceptions listed after the 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sz="2400" dirty="0"/>
              <a:t> keyword</a:t>
            </a:r>
          </a:p>
          <a:p>
            <a:pPr lvl="1"/>
            <a:r>
              <a:rPr lang="en-US" sz="2000" dirty="0"/>
              <a:t>Separate them with commas</a:t>
            </a:r>
          </a:p>
          <a:p>
            <a:r>
              <a:rPr lang="en-US" sz="2400" dirty="0"/>
              <a:t>Perhaps many bad things can happen in the method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810001"/>
            <a:ext cx="10972800" cy="20513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haveAdventures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LostLegException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PetrificationException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 							AcidBurnException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becomePirate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	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Might lose a leg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fightMedusa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	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Might turn to stone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killXenomorph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Might be burned by acid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56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607040" cy="39451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What's really powerful about exceptions is that they are a form of </a:t>
            </a:r>
            <a:r>
              <a:rPr lang="en-US" sz="2400" b="1" dirty="0">
                <a:solidFill>
                  <a:srgbClr val="0070C0"/>
                </a:solidFill>
              </a:rPr>
              <a:t>non-local control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Local control flow means changes to program execution that happen within a method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Making a choice with an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Repeating with a loop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/>
              <a:t> statement moves control back to the method that called the current method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Like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/>
              <a:t>, if an exception isn't caught, it will go back to the method that called the current method…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But if that method doesn't catch the exception, it will go back to the previous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26330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if an exception is never caught?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195560" cy="3760891"/>
          </a:xfrm>
        </p:spPr>
        <p:txBody>
          <a:bodyPr>
            <a:noAutofit/>
          </a:bodyPr>
          <a:lstStyle/>
          <a:p>
            <a:r>
              <a:rPr lang="en-US" sz="2400" dirty="0"/>
              <a:t>In many cases, we want to deal with the exception and keep going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However, if no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statement catches an exception, it keeps unwinding methods back to the previous method and the one before that…</a:t>
            </a:r>
          </a:p>
          <a:p>
            <a:r>
              <a:rPr lang="en-US" sz="2400" dirty="0"/>
              <a:t>Ultimately, if the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method doesn't catch the exception, it will kill the program (or just the current thread if there's more than one)</a:t>
            </a:r>
          </a:p>
          <a:p>
            <a:r>
              <a:rPr lang="en-US" sz="2400" dirty="0"/>
              <a:t>The JVM will print out a message about the exception and a stack trace of all the methods involved, all the way down to the method that caused the exception</a:t>
            </a:r>
          </a:p>
          <a:p>
            <a:pPr lvl="1"/>
            <a:r>
              <a:rPr lang="en-US" sz="2000" dirty="0"/>
              <a:t>Eclipse &amp; IntelliJ show this message in 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4299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US" sz="2400" dirty="0"/>
              <a:t> is a very common unchecked exception</a:t>
            </a:r>
          </a:p>
          <a:p>
            <a:r>
              <a:rPr lang="en-US" sz="2400" dirty="0"/>
              <a:t>It happens whenever you try to access a method or a member of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dirty="0"/>
              <a:t> reference</a:t>
            </a:r>
          </a:p>
          <a:p>
            <a:r>
              <a:rPr lang="en-US" sz="2400" dirty="0"/>
              <a:t>It's fine if a reference is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dirty="0"/>
              <a:t>, but if you use a dot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/>
              <a:t>) to try to access something </a:t>
            </a:r>
            <a:r>
              <a:rPr lang="en-US" sz="2400" i="1" dirty="0"/>
              <a:t>inside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dirty="0"/>
              <a:t> reference, your program will likely crash</a:t>
            </a:r>
          </a:p>
          <a:p>
            <a:r>
              <a:rPr lang="en-US" sz="2400" dirty="0"/>
              <a:t>It almost never makes sense to catch a </a:t>
            </a:r>
            <a:r>
              <a:rPr lang="en-US" sz="2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endParaRPr lang="en-US" sz="2400" b="1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They just mean the program has a mistake</a:t>
            </a:r>
          </a:p>
        </p:txBody>
      </p:sp>
    </p:spTree>
    <p:extLst>
      <p:ext uri="{BB962C8B-B14F-4D97-AF65-F5344CB8AC3E}">
        <p14:creationId xmlns:p14="http://schemas.microsoft.com/office/powerpoint/2010/main" val="40548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Read </a:t>
            </a:r>
            <a:r>
              <a:rPr lang="en-US" sz="2800" i="1" dirty="0"/>
              <a:t>Start Concurrent </a:t>
            </a:r>
            <a:r>
              <a:rPr lang="en-US" sz="2800" dirty="0"/>
              <a:t>chapter 12</a:t>
            </a:r>
          </a:p>
          <a:p>
            <a:pPr lvl="1"/>
            <a:r>
              <a:rPr lang="en-US" sz="2800"/>
              <a:t>Lab 6 due tomorrow by 11:15</a:t>
            </a:r>
          </a:p>
          <a:p>
            <a:pPr lvl="2"/>
            <a:r>
              <a:rPr lang="en-US" sz="2400"/>
              <a:t>Things to keep in mind:</a:t>
            </a:r>
          </a:p>
          <a:p>
            <a:pPr lvl="3"/>
            <a:r>
              <a:rPr lang="en-US" sz="2400"/>
              <a:t>Using state variables for this lab is recommended (what kind)?</a:t>
            </a:r>
          </a:p>
          <a:p>
            <a:pPr lvl="3"/>
            <a:r>
              <a:rPr lang="en-US" sz="2400"/>
              <a:t>Make sure the constructor is doing its job</a:t>
            </a:r>
          </a:p>
          <a:p>
            <a:pPr lvl="3"/>
            <a:r>
              <a:rPr lang="en-US" sz="2400"/>
              <a:t>Make sure your package is set up right</a:t>
            </a:r>
          </a:p>
          <a:p>
            <a:pPr lvl="3"/>
            <a:r>
              <a:rPr lang="en-US" sz="2400"/>
              <a:t>Demo...</a:t>
            </a:r>
            <a:endParaRPr lang="en-US" sz="2400" dirty="0"/>
          </a:p>
          <a:p>
            <a:pPr marL="201168" lvl="1" indent="0">
              <a:buNone/>
            </a:pPr>
            <a:endParaRPr lang="en-US" sz="2800" dirty="0"/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US" dirty="0"/>
              <a:t> examples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Usually, we get a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US" sz="2400" dirty="0"/>
              <a:t> when we try to call a method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Sometimes people get confused when they make arrays</a:t>
            </a:r>
          </a:p>
          <a:p>
            <a:r>
              <a:rPr lang="en-US" sz="2400" dirty="0"/>
              <a:t>When it's created, an array is full of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dirty="0"/>
              <a:t> references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95601"/>
            <a:ext cx="10972800" cy="7254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text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length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text.length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NullPointerException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40809"/>
            <a:ext cx="10972800" cy="12405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Wombat[] wombats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Wombat[100];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100 nulls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NullPointerException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(wombat[0].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587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IndexOutOfBoundsException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0057"/>
            <a:ext cx="10972800" cy="3558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When trying to access an invalid index in an array, you'll get an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ArrayIndexOutOfBoundsException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Strings have a similar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StringIndexOutOfBoundsException</a:t>
            </a:r>
            <a:r>
              <a:rPr lang="en-US" sz="2400" dirty="0"/>
              <a:t> when you try to access indexes they don't have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43200"/>
            <a:ext cx="10972800" cy="10607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numbers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[50];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numbers[-2] = 5;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ArrayIndexOutOfBoundsException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numbers[50] = 21;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Also illegal: indexes from 0 to 49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873752"/>
            <a:ext cx="10972800" cy="95097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distance =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mile long"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c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distance.charAt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(12);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Out of bounds!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smaller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distance.substring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(-4,7);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Negative?</a:t>
            </a:r>
          </a:p>
        </p:txBody>
      </p:sp>
    </p:spTree>
    <p:extLst>
      <p:ext uri="{BB962C8B-B14F-4D97-AF65-F5344CB8AC3E}">
        <p14:creationId xmlns:p14="http://schemas.microsoft.com/office/powerpoint/2010/main" val="39461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More exceptions</a:t>
            </a:r>
          </a:p>
        </p:txBody>
      </p:sp>
      <p:pic>
        <p:nvPicPr>
          <p:cNvPr id="1030" name="Picture 6" descr="White coffee mug | Etsy">
            <a:extLst>
              <a:ext uri="{FF2B5EF4-FFF2-40B4-BE49-F238E27FC236}">
                <a16:creationId xmlns:a16="http://schemas.microsoft.com/office/drawing/2014/main" id="{528A413B-0554-43BF-9C7C-B8EB5D59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84" y="394854"/>
            <a:ext cx="7485623" cy="59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Let's say that a method could cause an error</a:t>
            </a:r>
          </a:p>
          <a:p>
            <a:pPr lvl="1"/>
            <a:r>
              <a:rPr lang="en-US" sz="2400" dirty="0"/>
              <a:t>What should happen?</a:t>
            </a:r>
          </a:p>
          <a:p>
            <a:r>
              <a:rPr lang="en-US" sz="2800" dirty="0"/>
              <a:t>In C, functions that cause errors return an error code, usually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r>
              <a:rPr lang="en-US" sz="2800" dirty="0"/>
              <a:t>That's not user-friendly!</a:t>
            </a:r>
          </a:p>
          <a:p>
            <a:pPr lvl="1"/>
            <a:r>
              <a:rPr lang="en-US" sz="2400" dirty="0"/>
              <a:t>Everything has to return an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that could be an error code</a:t>
            </a:r>
          </a:p>
          <a:p>
            <a:pPr lvl="1"/>
            <a:r>
              <a:rPr lang="en-US" sz="2400" dirty="0"/>
              <a:t>You have to check every single method return value to see if it's an error</a:t>
            </a:r>
          </a:p>
          <a:p>
            <a:r>
              <a:rPr lang="en-US" sz="2800" dirty="0"/>
              <a:t>Wouldn't it be great if there was a general way to handle errors whenever they come up?</a:t>
            </a:r>
          </a:p>
        </p:txBody>
      </p:sp>
    </p:spTree>
    <p:extLst>
      <p:ext uri="{BB962C8B-B14F-4D97-AF65-F5344CB8AC3E}">
        <p14:creationId xmlns:p14="http://schemas.microsoft.com/office/powerpoint/2010/main" val="3158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Instead of checking every method, Java has a general way of handling errors (and other exceptional situations)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 name for this system is </a:t>
            </a:r>
            <a:r>
              <a:rPr lang="en-US" sz="2400" b="1" dirty="0">
                <a:solidFill>
                  <a:schemeClr val="accent4"/>
                </a:solidFill>
              </a:rPr>
              <a:t>exception </a:t>
            </a:r>
            <a:r>
              <a:rPr lang="en-US" sz="2400" dirty="0"/>
              <a:t>handling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When an error happens, code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throw</a:t>
            </a:r>
            <a:r>
              <a:rPr lang="en-US" sz="2400" dirty="0"/>
              <a:t> an exception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Throwing an exception usually means something went wrong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When you </a:t>
            </a:r>
            <a:r>
              <a:rPr lang="en-US" sz="2400" b="1">
                <a:solidFill>
                  <a:srgbClr val="0070C0"/>
                </a:solidFill>
              </a:rPr>
              <a:t>try</a:t>
            </a:r>
            <a:r>
              <a:rPr lang="en-US" sz="2400"/>
              <a:t> to execute code that may result in an error a </a:t>
            </a:r>
            <a:r>
              <a:rPr lang="en-US" sz="2400" dirty="0"/>
              <a:t>special block of code </a:t>
            </a:r>
            <a:r>
              <a:rPr lang="en-US" sz="2400" b="1" dirty="0">
                <a:solidFill>
                  <a:srgbClr val="0070C0"/>
                </a:solidFill>
              </a:rPr>
              <a:t>catch</a:t>
            </a:r>
            <a:r>
              <a:rPr lang="en-US" sz="2400" dirty="0"/>
              <a:t>es the exception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When you catch an exception, you can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Deal with the problem and move 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Throw the same (or a new) exception and make someone else deal with it</a:t>
            </a:r>
          </a:p>
        </p:txBody>
      </p:sp>
    </p:spTree>
    <p:extLst>
      <p:ext uri="{BB962C8B-B14F-4D97-AF65-F5344CB8AC3E}">
        <p14:creationId xmlns:p14="http://schemas.microsoft.com/office/powerpoint/2010/main" val="26338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Catching an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0641"/>
            <a:ext cx="10972800" cy="10442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risky()</a:t>
            </a:r>
            <a:r>
              <a:rPr lang="en-US" sz="2400" dirty="0"/>
              <a:t> method has a chance of destroying the world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the world is destroyed, execution will jump into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block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57728"/>
            <a:ext cx="10972800" cy="2913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"About to do something risky!"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risky();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"That was worth it!"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WorldDestroyedException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"Whoops. We destroyed the world."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5777"/>
            <a:ext cx="10972800" cy="815607"/>
          </a:xfrm>
        </p:spPr>
        <p:txBody>
          <a:bodyPr>
            <a:normAutofit/>
          </a:bodyPr>
          <a:lstStyle/>
          <a:p>
            <a:r>
              <a:rPr lang="en-US" sz="2400" dirty="0"/>
              <a:t>Dividing an integer by zero causes an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ArithmeticException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69464"/>
            <a:ext cx="10972800" cy="300837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"Let's divide by zero!"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value = 3 /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"This line will never print!"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ArithmeticException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"Don't divide by zero!"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15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4065"/>
            <a:ext cx="10972800" cy="815607"/>
          </a:xfrm>
        </p:spPr>
        <p:txBody>
          <a:bodyPr>
            <a:normAutofit/>
          </a:bodyPr>
          <a:lstStyle/>
          <a:p>
            <a:r>
              <a:rPr lang="en-US" sz="2400" dirty="0"/>
              <a:t>It might be more sensible to deal with the problem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438400"/>
            <a:ext cx="10972800" cy="37795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success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(!success)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Enter an integer divisor: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divisor =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in.nextInt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try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answer = 100 / divisor;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"100 / "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divisor +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= "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answer);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success =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true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catch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ArithmeticException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"Don't divide by zero!"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3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8345"/>
            <a:ext cx="10972800" cy="6632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If some </a:t>
            </a:r>
            <a:r>
              <a:rPr lang="en-US" sz="1800" dirty="0"/>
              <a:t>code can cause many different exceptions, you can use multiple catches to handle them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When a problem happens, execution will jump to the first catch that matches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57273"/>
            <a:ext cx="10972800" cy="37612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useNumber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(100 / divisor);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getHoney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stayUpAllNight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ArithmeticException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 divided by zero!"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BeeStingException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(allergic)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"We're dying!"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Youch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!"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ExhaustedException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"*YAWN*"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1400" b="1" dirty="0" err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an exception is thrown, the remaining code inside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400" dirty="0"/>
              <a:t> won't be executed</a:t>
            </a:r>
          </a:p>
          <a:p>
            <a:r>
              <a:rPr lang="en-US" sz="2400" dirty="0"/>
              <a:t>If an exception isn't thrown, none of the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blocks will be executed</a:t>
            </a:r>
          </a:p>
          <a:p>
            <a:r>
              <a:rPr lang="en-US" sz="2400" dirty="0"/>
              <a:t>If you want code that is executed no matter what, it can be put in a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sz="2400" dirty="0"/>
              <a:t> block after all the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blocks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sz="2400" dirty="0"/>
              <a:t> blocks are often used to do clean-up so we're sure it gets done</a:t>
            </a:r>
          </a:p>
          <a:p>
            <a:pPr lvl="1"/>
            <a:r>
              <a:rPr lang="en-US" sz="2000" dirty="0"/>
              <a:t>Things like closing files or network connections</a:t>
            </a:r>
          </a:p>
        </p:txBody>
      </p:sp>
    </p:spTree>
    <p:extLst>
      <p:ext uri="{BB962C8B-B14F-4D97-AF65-F5344CB8AC3E}">
        <p14:creationId xmlns:p14="http://schemas.microsoft.com/office/powerpoint/2010/main" val="1891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1709</Words>
  <Application>Microsoft Office PowerPoint</Application>
  <PresentationFormat>Widescreen</PresentationFormat>
  <Paragraphs>215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Courier New</vt:lpstr>
      <vt:lpstr>Georgia Pro Cond Light</vt:lpstr>
      <vt:lpstr>Speak Pro</vt:lpstr>
      <vt:lpstr>RetrospectVTI</vt:lpstr>
      <vt:lpstr>COMP 2000 Object-Oriented Design</vt:lpstr>
      <vt:lpstr>ALERTS</vt:lpstr>
      <vt:lpstr>Errors</vt:lpstr>
      <vt:lpstr>Exceptions</vt:lpstr>
      <vt:lpstr>Catching an exception</vt:lpstr>
      <vt:lpstr>Another example</vt:lpstr>
      <vt:lpstr>Yet another example</vt:lpstr>
      <vt:lpstr>Multiple catch statements</vt:lpstr>
      <vt:lpstr>A finally block</vt:lpstr>
      <vt:lpstr>finally example</vt:lpstr>
      <vt:lpstr>finally is out of control!</vt:lpstr>
      <vt:lpstr>Catch or specify</vt:lpstr>
      <vt:lpstr>Checked exceptions</vt:lpstr>
      <vt:lpstr>Unchecked exceptions</vt:lpstr>
      <vt:lpstr>The throws keyword</vt:lpstr>
      <vt:lpstr>Throwing more than one exception</vt:lpstr>
      <vt:lpstr>Non-local control</vt:lpstr>
      <vt:lpstr>What happens if an exception is never caught?</vt:lpstr>
      <vt:lpstr>NullPointerException</vt:lpstr>
      <vt:lpstr>NullPointerException examples</vt:lpstr>
      <vt:lpstr>IndexOutOfBoundsException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Stucki, David</cp:lastModifiedBy>
  <cp:revision>38</cp:revision>
  <dcterms:created xsi:type="dcterms:W3CDTF">2021-02-01T03:59:21Z</dcterms:created>
  <dcterms:modified xsi:type="dcterms:W3CDTF">2023-02-01T02:35:30Z</dcterms:modified>
</cp:coreProperties>
</file>