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23"/>
  </p:notesMasterIdLst>
  <p:sldIdLst>
    <p:sldId id="266" r:id="rId6"/>
    <p:sldId id="311" r:id="rId7"/>
    <p:sldId id="458" r:id="rId8"/>
    <p:sldId id="448" r:id="rId9"/>
    <p:sldId id="449" r:id="rId10"/>
    <p:sldId id="450" r:id="rId11"/>
    <p:sldId id="461" r:id="rId12"/>
    <p:sldId id="470" r:id="rId13"/>
    <p:sldId id="471" r:id="rId14"/>
    <p:sldId id="465" r:id="rId15"/>
    <p:sldId id="472" r:id="rId16"/>
    <p:sldId id="473" r:id="rId17"/>
    <p:sldId id="348" r:id="rId18"/>
    <p:sldId id="350" r:id="rId19"/>
    <p:sldId id="349" r:id="rId20"/>
    <p:sldId id="351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BE4E-FDBD-47DF-BB27-FF5472CE26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11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3AA4-290D-4FE8-8D50-F778E2660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9D5D-EC88-4F9E-86C1-F4EA3F12729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0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4035-B13E-4942-8579-6A1586750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2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F1DE-5C15-46D2-A1EE-9D93AABAE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7F03-A8A6-4060-9DEF-47B41A9F9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53D4-AEA0-4D05-B535-60C22AF07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F3C659-EEFB-417F-AAA5-BE37F96AA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52C7-DA70-45BF-9509-68E45EAC4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A06F-BB2B-4FD8-B592-263855471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87F1-2320-4DD1-AF9A-2D98DF9AC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4B6737-5CA5-4E1E-8F12-492B329239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Pengin</a:t>
            </a:r>
            <a:r>
              <a:rPr lang="en-US"/>
              <a:t>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272808"/>
          </a:xfrm>
        </p:spPr>
        <p:txBody>
          <a:bodyPr>
            <a:normAutofit/>
          </a:bodyPr>
          <a:lstStyle/>
          <a:p>
            <a:r>
              <a:rPr lang="en-US" sz="2400" dirty="0"/>
              <a:t>What happens when we call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on an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400" dirty="0"/>
              <a:t>, </a:t>
            </a:r>
            <a:r>
              <a:rPr lang="en-US" sz="2400"/>
              <a:t>a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r>
              <a:rPr lang="en-US" sz="2400"/>
              <a:t>, </a:t>
            </a:r>
            <a:r>
              <a:rPr lang="en-US" sz="2400" dirty="0"/>
              <a:t>and </a:t>
            </a:r>
            <a:r>
              <a:rPr lang="en-US" sz="2400"/>
              <a:t>a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Penguin</a:t>
            </a:r>
            <a:r>
              <a:rPr lang="en-US" sz="2400"/>
              <a:t>, </a:t>
            </a:r>
            <a:r>
              <a:rPr lang="en-US" sz="2400" dirty="0"/>
              <a:t>all stored in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400" dirty="0"/>
              <a:t> references?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54808"/>
            <a:ext cx="10972800" cy="36088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Object();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Object bird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Bird(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Object penguin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Penguin(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"Penelope"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Prints "java.lang.Object@7852e922"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object.toString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Prints "Bird that flies"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(bird.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Prints "Penelope the Pengin"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(penguin.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190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568208"/>
          </a:xfrm>
        </p:spPr>
        <p:txBody>
          <a:bodyPr>
            <a:normAutofit/>
          </a:bodyPr>
          <a:lstStyle/>
          <a:p>
            <a:r>
              <a:rPr lang="en-US" dirty="0"/>
              <a:t>Every object has a copy of its parent object inside (which has its parent inside, and so on)</a:t>
            </a:r>
          </a:p>
          <a:p>
            <a:r>
              <a:rPr lang="en-US" dirty="0"/>
              <a:t>All methods from the class and parents are available, but the outermost methods are always chosen</a:t>
            </a:r>
          </a:p>
          <a:p>
            <a:pPr lvl="1"/>
            <a:r>
              <a:rPr lang="en-US" dirty="0"/>
              <a:t>If a class overrides its parent's method, you always get the overridden method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3337562"/>
            <a:ext cx="8229600" cy="212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Penguin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3413760"/>
            <a:ext cx="6400800" cy="1981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flightless()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9552" y="3489960"/>
            <a:ext cx="4270248" cy="1828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b="1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29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dirty="0"/>
              <a:t> to call parent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120407"/>
          </a:xfrm>
        </p:spPr>
        <p:txBody>
          <a:bodyPr>
            <a:normAutofit/>
          </a:bodyPr>
          <a:lstStyle/>
          <a:p>
            <a:r>
              <a:rPr lang="en-US" dirty="0"/>
              <a:t>In addition to 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dirty="0"/>
              <a:t> to call parent constructors, you can use </a:t>
            </a: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n-US" dirty="0"/>
              <a:t> to call parent methods</a:t>
            </a:r>
          </a:p>
          <a:p>
            <a:r>
              <a:rPr lang="en-US" dirty="0"/>
              <a:t>You can only call methods "one level up", not methods that were overridden by parents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64723"/>
            <a:ext cx="10972800" cy="38066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62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7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Penguin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Bird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Penguin(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name)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7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Penguins are flightless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.name =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getName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Prints "Name </a:t>
            </a:r>
            <a:r>
              <a:rPr lang="en-US" sz="27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 Penguin (Bird that doesn't fly)"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 +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the Penguin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sz="27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.toString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")"</a:t>
            </a:r>
            <a:r>
              <a:rPr lang="en-US" sz="27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4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5451-FC3D-41B2-B746-880795BA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5B12-2391-4A81-B7A7-39B04A073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Java Classes &amp; Interfaces represent two extremes</a:t>
            </a:r>
            <a:endParaRPr lang="en-US" sz="2400" dirty="0"/>
          </a:p>
          <a:p>
            <a:pPr lvl="1"/>
            <a:r>
              <a:rPr lang="en-US" sz="2200"/>
              <a:t>But there is a 3</a:t>
            </a:r>
            <a:r>
              <a:rPr lang="en-US" sz="2200" baseline="30000"/>
              <a:t>rd</a:t>
            </a:r>
            <a:r>
              <a:rPr lang="en-US" sz="2200"/>
              <a:t> option that sits in the middle...</a:t>
            </a:r>
            <a:endParaRPr lang="en-US" sz="2200" dirty="0"/>
          </a:p>
          <a:p>
            <a:r>
              <a:rPr lang="en-US" sz="2400"/>
              <a:t>The three kinds of compilable units in Java are:</a:t>
            </a:r>
            <a:endParaRPr lang="en-US" sz="2400" dirty="0"/>
          </a:p>
          <a:p>
            <a:pPr lvl="1"/>
            <a:r>
              <a:rPr lang="en-US" sz="2200" dirty="0">
                <a:solidFill>
                  <a:schemeClr val="accent4"/>
                </a:solidFill>
              </a:rPr>
              <a:t>Classes</a:t>
            </a:r>
            <a:r>
              <a:rPr lang="en-US" sz="2200" dirty="0"/>
              <a:t>:		</a:t>
            </a:r>
            <a:r>
              <a:rPr lang="en-US" sz="2200" b="1" dirty="0">
                <a:solidFill>
                  <a:schemeClr val="accent1"/>
                </a:solidFill>
              </a:rPr>
              <a:t>all</a:t>
            </a:r>
            <a:r>
              <a:rPr lang="en-US" sz="2200" dirty="0"/>
              <a:t> methods must be fully implemented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Interfaces</a:t>
            </a:r>
            <a:r>
              <a:rPr lang="en-US" sz="2200" dirty="0"/>
              <a:t>:		</a:t>
            </a:r>
            <a:r>
              <a:rPr lang="en-US" sz="2200" b="1" dirty="0">
                <a:solidFill>
                  <a:schemeClr val="accent1"/>
                </a:solidFill>
              </a:rPr>
              <a:t>no</a:t>
            </a:r>
            <a:r>
              <a:rPr lang="en-US" sz="2200" dirty="0"/>
              <a:t> methods can be implemented (i.e., they are </a:t>
            </a:r>
            <a:r>
              <a:rPr lang="en-US" sz="2200" b="1" dirty="0">
                <a:solidFill>
                  <a:srgbClr val="FF0000"/>
                </a:solidFill>
              </a:rPr>
              <a:t>abstract</a:t>
            </a:r>
            <a:r>
              <a:rPr lang="en-US" sz="2200" dirty="0"/>
              <a:t>)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Abstract classes</a:t>
            </a:r>
            <a:r>
              <a:rPr lang="en-US" sz="2200" dirty="0"/>
              <a:t>:	</a:t>
            </a:r>
            <a:r>
              <a:rPr lang="en-US" sz="2200" b="1" dirty="0">
                <a:solidFill>
                  <a:schemeClr val="accent1"/>
                </a:solidFill>
              </a:rPr>
              <a:t>some</a:t>
            </a:r>
            <a:r>
              <a:rPr lang="en-US" sz="2200" dirty="0"/>
              <a:t> methods are abstract, but others are not</a:t>
            </a:r>
          </a:p>
          <a:p>
            <a:pPr lvl="2"/>
            <a:r>
              <a:rPr lang="en-US" sz="1800" i="1" dirty="0"/>
              <a:t>The keyword </a:t>
            </a:r>
            <a:r>
              <a:rPr lang="en-US" sz="18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n-US" sz="1800" i="1" dirty="0"/>
              <a:t> must appear in both the class declaration and the method signatures</a:t>
            </a:r>
          </a:p>
          <a:p>
            <a:r>
              <a:rPr lang="en-US" sz="2400" dirty="0"/>
              <a:t>Of these three, </a:t>
            </a:r>
            <a:r>
              <a:rPr lang="en-US" sz="2400" b="1" dirty="0">
                <a:solidFill>
                  <a:srgbClr val="0070C0"/>
                </a:solidFill>
              </a:rPr>
              <a:t>only classes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can be instantiated as objects!	</a:t>
            </a:r>
            <a:r>
              <a:rPr lang="en-US" sz="2400" dirty="0">
                <a:solidFill>
                  <a:srgbClr val="C0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6825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12D6-805B-497D-985E-470C18AF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 &amp;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70FD-04BB-4BB9-BB87-0A2E8BE8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50424" cy="4256023"/>
          </a:xfrm>
        </p:spPr>
        <p:txBody>
          <a:bodyPr>
            <a:normAutofit/>
          </a:bodyPr>
          <a:lstStyle/>
          <a:p>
            <a:r>
              <a:rPr lang="en-US" sz="2400" dirty="0"/>
              <a:t>We have also now been exposed to all three of the major hierarchical structures in Java:</a:t>
            </a:r>
          </a:p>
          <a:p>
            <a:pPr lvl="1"/>
            <a:r>
              <a:rPr lang="en-US" sz="2200" b="1" dirty="0">
                <a:solidFill>
                  <a:schemeClr val="accent3"/>
                </a:solidFill>
              </a:rPr>
              <a:t>The Package Hierarchy</a:t>
            </a:r>
          </a:p>
          <a:p>
            <a:pPr lvl="2"/>
            <a:r>
              <a:rPr lang="en-US" sz="1800" dirty="0"/>
              <a:t>mirrors the file system to organize source code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The Class Inheritance Hierarchy</a:t>
            </a:r>
          </a:p>
          <a:p>
            <a:pPr lvl="2"/>
            <a:r>
              <a:rPr lang="en-US" sz="1800" dirty="0"/>
              <a:t>single inheritance</a:t>
            </a:r>
          </a:p>
          <a:p>
            <a:pPr lvl="2"/>
            <a:r>
              <a:rPr lang="en-US" sz="1800" dirty="0"/>
              <a:t>single tree</a:t>
            </a:r>
          </a:p>
          <a:p>
            <a:pPr lvl="2"/>
            <a:r>
              <a:rPr lang="en-US" sz="1800" dirty="0">
                <a:solidFill>
                  <a:srgbClr val="7030A0"/>
                </a:solidFill>
              </a:rPr>
              <a:t>Object</a:t>
            </a:r>
            <a:r>
              <a:rPr lang="en-US" sz="1800" dirty="0"/>
              <a:t> is the root class</a:t>
            </a:r>
          </a:p>
          <a:p>
            <a:pPr lvl="1"/>
            <a:r>
              <a:rPr lang="en-US" sz="2200" b="1" dirty="0">
                <a:solidFill>
                  <a:schemeClr val="accent4"/>
                </a:solidFill>
              </a:rPr>
              <a:t>The Interface Inheritance Hierarchy</a:t>
            </a:r>
          </a:p>
          <a:p>
            <a:pPr lvl="2"/>
            <a:r>
              <a:rPr lang="en-US" sz="1800" dirty="0"/>
              <a:t>multiple inheritance</a:t>
            </a:r>
          </a:p>
          <a:p>
            <a:pPr lvl="2"/>
            <a:r>
              <a:rPr lang="en-US" sz="1800" dirty="0"/>
              <a:t>no root (forest)</a:t>
            </a:r>
          </a:p>
        </p:txBody>
      </p:sp>
    </p:spTree>
    <p:extLst>
      <p:ext uri="{BB962C8B-B14F-4D97-AF65-F5344CB8AC3E}">
        <p14:creationId xmlns:p14="http://schemas.microsoft.com/office/powerpoint/2010/main" val="20843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C9AB-AABD-4B32-8B41-8E7368E1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example: JCF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F819-257A-4F27-BE10-31113CC5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7030A0"/>
                </a:solidFill>
              </a:rPr>
              <a:t>Java Collections Framework </a:t>
            </a:r>
            <a:r>
              <a:rPr lang="en-US" sz="2400" dirty="0"/>
              <a:t>(package </a:t>
            </a:r>
            <a:r>
              <a:rPr lang="en-US" sz="2400" dirty="0" err="1">
                <a:solidFill>
                  <a:srgbClr val="C00000"/>
                </a:solidFill>
              </a:rPr>
              <a:t>java.util</a:t>
            </a:r>
            <a:r>
              <a:rPr lang="en-US" sz="2400" dirty="0"/>
              <a:t>) has many classes, abstract classes, and interfaces that share a complex set of relationships, including inheritance.</a:t>
            </a:r>
          </a:p>
          <a:p>
            <a:r>
              <a:rPr lang="en-US" sz="2400" dirty="0"/>
              <a:t>The main two families (genealogical groups) in the JCF are</a:t>
            </a:r>
          </a:p>
          <a:p>
            <a:pPr lvl="1"/>
            <a:r>
              <a:rPr lang="en-US" sz="2200" dirty="0"/>
              <a:t>Collection</a:t>
            </a:r>
          </a:p>
          <a:p>
            <a:pPr lvl="1"/>
            <a:r>
              <a:rPr lang="en-US" sz="2200" dirty="0"/>
              <a:t>Map</a:t>
            </a:r>
          </a:p>
          <a:p>
            <a:r>
              <a:rPr lang="en-US" sz="2400" dirty="0"/>
              <a:t>But they are inter-related...</a:t>
            </a:r>
          </a:p>
        </p:txBody>
      </p:sp>
    </p:spTree>
    <p:extLst>
      <p:ext uri="{BB962C8B-B14F-4D97-AF65-F5344CB8AC3E}">
        <p14:creationId xmlns:p14="http://schemas.microsoft.com/office/powerpoint/2010/main" val="41938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ABE28-9CE1-4D0A-B9E0-C31026E7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920" y="518327"/>
            <a:ext cx="5888736" cy="58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cap="all" spc="200">
                <a:solidFill>
                  <a:schemeClr val="accent4"/>
                </a:solidFill>
              </a:rPr>
              <a:t>I take exception to that</a:t>
            </a:r>
          </a:p>
        </p:txBody>
      </p:sp>
      <p:pic>
        <p:nvPicPr>
          <p:cNvPr id="5" name="Picture 4" descr="'I take exception to that!' Sticker by codysechelski ...">
            <a:extLst>
              <a:ext uri="{FF2B5EF4-FFF2-40B4-BE49-F238E27FC236}">
                <a16:creationId xmlns:a16="http://schemas.microsoft.com/office/drawing/2014/main" id="{07782E5B-1103-434E-97DE-C07D806C3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44" r="36592" b="54606"/>
          <a:stretch/>
        </p:blipFill>
        <p:spPr bwMode="auto">
          <a:xfrm>
            <a:off x="700994" y="640081"/>
            <a:ext cx="532801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5 due before 9:55am </a:t>
            </a:r>
            <a:r>
              <a:rPr lang="en-US" sz="2800" dirty="0"/>
              <a:t>tomorrow</a:t>
            </a:r>
          </a:p>
          <a:p>
            <a:pPr lvl="1"/>
            <a:r>
              <a:rPr lang="en-US" sz="2800"/>
              <a:t>Read </a:t>
            </a:r>
            <a:r>
              <a:rPr lang="en-US" sz="2800" i="1"/>
              <a:t>The Object-Oriented Thought Process </a:t>
            </a:r>
            <a:r>
              <a:rPr lang="en-US" sz="2800"/>
              <a:t>chapters 4 &amp; 5</a:t>
            </a:r>
          </a:p>
          <a:p>
            <a:pPr lvl="1"/>
            <a:r>
              <a:rPr lang="en-US" sz="2800"/>
              <a:t>Read </a:t>
            </a:r>
            <a:r>
              <a:rPr lang="en-US" sz="2800" i="1"/>
              <a:t>Start Concurrent</a:t>
            </a:r>
            <a:r>
              <a:rPr lang="en-US" sz="2800"/>
              <a:t> chapter 17</a:t>
            </a:r>
          </a:p>
          <a:p>
            <a:pPr lvl="1"/>
            <a:r>
              <a:rPr lang="en-US" sz="2800"/>
              <a:t>Lab 6 tomorrow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Example: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90870"/>
            <a:ext cx="10058401" cy="4555066"/>
          </a:xfrm>
        </p:spPr>
        <p:txBody>
          <a:bodyPr>
            <a:noAutofit/>
          </a:bodyPr>
          <a:lstStyle/>
          <a:p>
            <a:r>
              <a:rPr lang="en-US" dirty="0"/>
              <a:t>We can imagine a hierarchy of inheritance starting with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/>
              <a:t> with the following members:</a:t>
            </a:r>
          </a:p>
          <a:p>
            <a:pPr lvl="1"/>
            <a:r>
              <a:rPr lang="en-US" dirty="0"/>
              <a:t>Name (final)</a:t>
            </a:r>
          </a:p>
          <a:p>
            <a:pPr lvl="1"/>
            <a:r>
              <a:rPr lang="en-US" dirty="0"/>
              <a:t>Age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dirty="0"/>
              <a:t> extends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/>
              <a:t> and adds:</a:t>
            </a:r>
          </a:p>
          <a:p>
            <a:pPr lvl="1"/>
            <a:r>
              <a:rPr lang="en-US" dirty="0"/>
              <a:t>Major</a:t>
            </a:r>
          </a:p>
          <a:p>
            <a:pPr lvl="1"/>
            <a:r>
              <a:rPr lang="en-US" dirty="0"/>
              <a:t>GPA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Politician</a:t>
            </a:r>
            <a:r>
              <a:rPr lang="en-US" dirty="0"/>
              <a:t> extends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/>
              <a:t> and adds:</a:t>
            </a:r>
          </a:p>
          <a:p>
            <a:pPr lvl="1"/>
            <a:r>
              <a:rPr lang="en-US" dirty="0"/>
              <a:t>Political party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OtterbeinStudent</a:t>
            </a:r>
            <a:r>
              <a:rPr lang="en-US" dirty="0"/>
              <a:t> extends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dirty="0"/>
              <a:t> and adds:</a:t>
            </a:r>
          </a:p>
          <a:p>
            <a:pPr lvl="1"/>
            <a:r>
              <a:rPr lang="en-US" dirty="0"/>
              <a:t>ID number (final)</a:t>
            </a:r>
          </a:p>
          <a:p>
            <a:r>
              <a:rPr lang="en-US" dirty="0"/>
              <a:t>Members should have getters and setters as appropriate</a:t>
            </a:r>
          </a:p>
          <a:p>
            <a:r>
              <a:rPr lang="en-US" dirty="0"/>
              <a:t>All classes should override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equals()</a:t>
            </a:r>
            <a:r>
              <a:rPr lang="en-US" dirty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4365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Overriding Methods</a:t>
            </a:r>
            <a:br>
              <a:rPr lang="en-US" dirty="0"/>
            </a:br>
            <a:r>
              <a:rPr lang="en-US" sz="3200" dirty="0"/>
              <a:t>Adding to existing classes is nice…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Sometimes you want to do more than add</a:t>
            </a:r>
          </a:p>
          <a:p>
            <a:r>
              <a:rPr lang="en-US" sz="2400" dirty="0"/>
              <a:t>You want to change a method to do something different</a:t>
            </a:r>
          </a:p>
          <a:p>
            <a:r>
              <a:rPr lang="en-US" sz="2400" dirty="0"/>
              <a:t>You can write a method in a child class that has the same name as a method in a parent class</a:t>
            </a:r>
          </a:p>
          <a:p>
            <a:r>
              <a:rPr lang="en-US" sz="2400" dirty="0"/>
              <a:t>The child version of the method will always get called</a:t>
            </a:r>
          </a:p>
          <a:p>
            <a:r>
              <a:rPr lang="en-US" sz="2400" dirty="0"/>
              <a:t>This is called </a:t>
            </a:r>
            <a:r>
              <a:rPr lang="en-US" sz="2400" b="1" dirty="0"/>
              <a:t>overriding</a:t>
            </a:r>
            <a:r>
              <a:rPr lang="en-US" sz="2400" dirty="0"/>
              <a:t> a method</a:t>
            </a:r>
          </a:p>
        </p:txBody>
      </p:sp>
    </p:spTree>
    <p:extLst>
      <p:ext uri="{BB962C8B-B14F-4D97-AF65-F5344CB8AC3E}">
        <p14:creationId xmlns:p14="http://schemas.microsoft.com/office/powerpoint/2010/main" val="27750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Weapon</a:t>
            </a:r>
            <a:r>
              <a:rPr lang="en-US"/>
              <a:t> </a:t>
            </a:r>
            <a:r>
              <a:rPr lang="en-US" dirty="0"/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 define </a:t>
            </a:r>
            <a:r>
              <a:rPr lang="en-US" sz="2800"/>
              <a:t>the </a:t>
            </a:r>
            <a:r>
              <a:rPr lang="en-US" sz="2800" b="1">
                <a:latin typeface="Courier New" pitchFamily="49" charset="0"/>
                <a:cs typeface="Courier New" pitchFamily="49" charset="0"/>
              </a:rPr>
              <a:t>Weapon</a:t>
            </a:r>
            <a:r>
              <a:rPr lang="en-US" sz="2800"/>
              <a:t> </a:t>
            </a:r>
            <a:r>
              <a:rPr lang="en-US" sz="2800" dirty="0"/>
              <a:t>class as follows: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578608"/>
            <a:ext cx="10972800" cy="174650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Weapon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"Tick..."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3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Weapon</a:t>
            </a:r>
            <a:r>
              <a:rPr lang="en-US"/>
              <a:t> </a:t>
            </a:r>
            <a:r>
              <a:rPr lang="en-US" dirty="0"/>
              <a:t>subclasses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425209"/>
          </a:xfrm>
        </p:spPr>
        <p:txBody>
          <a:bodyPr>
            <a:normAutofit/>
          </a:bodyPr>
          <a:lstStyle/>
          <a:p>
            <a:r>
              <a:rPr lang="en-US" sz="2400" dirty="0"/>
              <a:t>From there, we can define </a:t>
            </a:r>
            <a:r>
              <a:rPr lang="en-US" sz="2400"/>
              <a:t>the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Sword</a:t>
            </a:r>
            <a:r>
              <a:rPr lang="en-US" sz="2400"/>
              <a:t>,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Rifle</a:t>
            </a:r>
            <a:r>
              <a:rPr lang="en-US" sz="2400"/>
              <a:t>, and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Fist</a:t>
            </a:r>
            <a:r>
              <a:rPr lang="en-US" sz="2400"/>
              <a:t> </a:t>
            </a:r>
            <a:r>
              <a:rPr lang="en-US" sz="2400" dirty="0"/>
              <a:t>subclasses, overriding the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400" dirty="0"/>
              <a:t> method appropriately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88336"/>
            <a:ext cx="1097280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Sword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Weapon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"Swoosh"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907536"/>
            <a:ext cx="1097280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Rifle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Weapon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"Bang"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126736"/>
            <a:ext cx="1097280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Fist </a:t>
            </a: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 Weapon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</a:t>
            </a:r>
            <a:r>
              <a:rPr lang="en-US" sz="2000" b="1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"Smack"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70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All normal Java methods use dynamic binding</a:t>
            </a:r>
          </a:p>
          <a:p>
            <a:r>
              <a:rPr lang="en-US" sz="2800" dirty="0"/>
              <a:t>This means that the most up-to-date version of a method is always called</a:t>
            </a:r>
          </a:p>
          <a:p>
            <a:pPr lvl="1"/>
            <a:r>
              <a:rPr lang="en-US" sz="2400" dirty="0"/>
              <a:t>It also means that the method called by a reference is often not known until run-time</a:t>
            </a:r>
          </a:p>
          <a:p>
            <a:r>
              <a:rPr lang="en-US" sz="2800" dirty="0"/>
              <a:t>Consider a </a:t>
            </a:r>
            <a:r>
              <a:rPr lang="en-US" sz="2800"/>
              <a:t>class </a:t>
            </a:r>
            <a:r>
              <a:rPr 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Penguin</a:t>
            </a:r>
            <a:r>
              <a:rPr lang="en-US" sz="2800"/>
              <a:t> </a:t>
            </a:r>
            <a:r>
              <a:rPr lang="en-US" sz="2800" dirty="0"/>
              <a:t>which </a:t>
            </a:r>
            <a:r>
              <a:rPr lang="en-US" sz="2800"/>
              <a:t>extends </a:t>
            </a:r>
            <a:r>
              <a:rPr 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r>
              <a:rPr lang="en-US" sz="2800"/>
              <a:t> </a:t>
            </a:r>
            <a:r>
              <a:rPr lang="en-US" sz="2800" dirty="0"/>
              <a:t>which extends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r>
              <a:rPr lang="en-US" sz="2800" dirty="0"/>
              <a:t>Let's say </a:t>
            </a:r>
            <a:r>
              <a:rPr lang="en-US" sz="2800"/>
              <a:t>that </a:t>
            </a:r>
            <a:r>
              <a:rPr 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Penguin</a:t>
            </a:r>
            <a:r>
              <a:rPr lang="en-US" sz="2800"/>
              <a:t>, </a:t>
            </a:r>
            <a:r>
              <a:rPr 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r>
              <a:rPr lang="en-US" sz="2800"/>
              <a:t>, </a:t>
            </a:r>
            <a:r>
              <a:rPr lang="en-US" sz="2800" dirty="0"/>
              <a:t>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800" dirty="0"/>
              <a:t> all implement the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28443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r>
              <a:rPr lang="en-US"/>
              <a:t>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Here's a </a:t>
            </a:r>
            <a:r>
              <a:rPr lang="en-US" sz="2400"/>
              <a:t>simple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r>
              <a:rPr lang="en-US" sz="2400"/>
              <a:t> </a:t>
            </a:r>
            <a:r>
              <a:rPr lang="en-US" sz="2400" dirty="0"/>
              <a:t>class: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40280"/>
            <a:ext cx="10972800" cy="44714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19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9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Bird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flies;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Bird (</a:t>
            </a:r>
            <a:r>
              <a:rPr lang="en-US" sz="1900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flies)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900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.flies = flies;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flightless() 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9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!flies;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19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9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9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"Bird that "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 + (flies ? </a:t>
            </a:r>
            <a:r>
              <a:rPr lang="en-US" sz="19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"flies" 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9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"doesn't fly"</a:t>
            </a:r>
            <a:r>
              <a:rPr lang="en-US" sz="1900" b="1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9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9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29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Penguin</a:t>
            </a:r>
            <a:r>
              <a:rPr lang="en-US"/>
              <a:t>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And </a:t>
            </a:r>
            <a:r>
              <a:rPr lang="en-US" sz="2400"/>
              <a:t>the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Penguin</a:t>
            </a:r>
            <a:r>
              <a:rPr lang="en-US" sz="2400"/>
              <a:t> </a:t>
            </a:r>
            <a:r>
              <a:rPr lang="en-US" sz="2400" dirty="0"/>
              <a:t>class extends </a:t>
            </a:r>
            <a:r>
              <a:rPr lang="en-US" sz="2400"/>
              <a:t>the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Bird</a:t>
            </a:r>
            <a:r>
              <a:rPr lang="en-US" sz="2400"/>
              <a:t> </a:t>
            </a:r>
            <a:r>
              <a:rPr lang="en-US" sz="2400" dirty="0"/>
              <a:t>class: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95144"/>
            <a:ext cx="10972800" cy="3962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7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Penguin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Bird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final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Penguin(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name)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7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Penguins are flightless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.name =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getName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name +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27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the Penguin"</a:t>
            </a:r>
            <a:r>
              <a:rPr lang="en-US" sz="27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27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1053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Courier New</vt:lpstr>
      <vt:lpstr>Georgia Pro Cond Light</vt:lpstr>
      <vt:lpstr>Speak Pro</vt:lpstr>
      <vt:lpstr>RetrospectVTI</vt:lpstr>
      <vt:lpstr>Retrospect</vt:lpstr>
      <vt:lpstr>COMP 2000 Object-Oriented Design</vt:lpstr>
      <vt:lpstr>ALERTS</vt:lpstr>
      <vt:lpstr>Inheritance Example: Person</vt:lpstr>
      <vt:lpstr>Overriding Methods Adding to existing classes is nice…</vt:lpstr>
      <vt:lpstr>Weapon example</vt:lpstr>
      <vt:lpstr>Weapon subclasses</vt:lpstr>
      <vt:lpstr>Dynamic binding</vt:lpstr>
      <vt:lpstr>Bird class</vt:lpstr>
      <vt:lpstr>Penguin class</vt:lpstr>
      <vt:lpstr>Pengin example</vt:lpstr>
      <vt:lpstr>How to think about inheritance</vt:lpstr>
      <vt:lpstr>Using super to call parent methods</vt:lpstr>
      <vt:lpstr>Abstract Classes</vt:lpstr>
      <vt:lpstr>Interfaces &amp; Inheritance</vt:lpstr>
      <vt:lpstr>Real world example: JCF</vt:lpstr>
      <vt:lpstr>PowerPoint Presentation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19</cp:revision>
  <dcterms:created xsi:type="dcterms:W3CDTF">2021-02-01T03:59:21Z</dcterms:created>
  <dcterms:modified xsi:type="dcterms:W3CDTF">2024-01-27T02:35:05Z</dcterms:modified>
</cp:coreProperties>
</file>