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sldIdLst>
    <p:sldId id="266" r:id="rId5"/>
    <p:sldId id="473" r:id="rId6"/>
    <p:sldId id="311" r:id="rId7"/>
    <p:sldId id="348" r:id="rId8"/>
    <p:sldId id="458" r:id="rId9"/>
    <p:sldId id="469" r:id="rId10"/>
    <p:sldId id="349" r:id="rId11"/>
    <p:sldId id="350" r:id="rId12"/>
    <p:sldId id="351" r:id="rId13"/>
    <p:sldId id="352" r:id="rId14"/>
    <p:sldId id="488" r:id="rId15"/>
    <p:sldId id="353" r:id="rId16"/>
    <p:sldId id="354" r:id="rId17"/>
    <p:sldId id="460" r:id="rId18"/>
    <p:sldId id="355" r:id="rId19"/>
    <p:sldId id="470" r:id="rId20"/>
    <p:sldId id="487" r:id="rId21"/>
    <p:sldId id="483" r:id="rId22"/>
    <p:sldId id="484" r:id="rId23"/>
    <p:sldId id="34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2" autoAdjust="0"/>
    <p:restoredTop sz="94619" autoAdjust="0"/>
  </p:normalViewPr>
  <p:slideViewPr>
    <p:cSldViewPr snapToGrid="0">
      <p:cViewPr varScale="1">
        <p:scale>
          <a:sx n="101" d="100"/>
          <a:sy n="101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en.wikipedia.org/wiki/Barbara_Liskov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docs.oracle.com/javase/8/docs/api/java/lang/Objec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 dirty="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David J Stucki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9F3A27-51BE-4A79-8B13-0238F152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EC54E7-DCAD-4830-9997-8E2A4113E8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1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awt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00" b="1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area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Shape["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"]"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1A2C93-DAE3-4715-A0CC-7FAC0A5B0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3" y="2120900"/>
            <a:ext cx="5457317" cy="428904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radius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area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radius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radius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"Circle["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radius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"]"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circumference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1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2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1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en-US" sz="2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</a:t>
            </a:r>
            <a:r>
              <a:rPr lang="en-US" sz="21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radius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22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DE84D-3CD1-4D74-A628-2F865FE8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Reuse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8CBC7-C058-41A9-A7A2-1778306B9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The key idea behind inheritance is safe code reuse</a:t>
            </a:r>
          </a:p>
          <a:p>
            <a:r>
              <a:rPr lang="en-US" sz="2400"/>
              <a:t>You can use old code that was designed to, say, sort lists of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Vehicle</a:t>
            </a:r>
            <a:r>
              <a:rPr lang="en-US" sz="2400"/>
              <a:t> objects, and apply that code to lists of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Car</a:t>
            </a:r>
            <a:r>
              <a:rPr lang="en-US" sz="2400"/>
              <a:t> objects</a:t>
            </a:r>
          </a:p>
          <a:p>
            <a:r>
              <a:rPr lang="en-US" sz="2400"/>
              <a:t>All that you have to do is make sure that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Car</a:t>
            </a:r>
            <a:r>
              <a:rPr lang="en-US" sz="2400"/>
              <a:t> is a subclass (or child class) of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Vehicle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9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9F2422-87A6-4434-AECE-91B33FAF8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 dirty="0"/>
              <a:t>UML</a:t>
            </a:r>
            <a:br>
              <a:rPr lang="en-US" sz="4000" dirty="0"/>
            </a:br>
            <a:r>
              <a:rPr lang="en-US" sz="4000" dirty="0"/>
              <a:t>Class Diagram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069389-CF46-4DB7-82D4-1B1ED9DF5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79"/>
            <a:ext cx="3205049" cy="3688268"/>
          </a:xfrm>
        </p:spPr>
        <p:txBody>
          <a:bodyPr>
            <a:normAutofit lnSpcReduction="10000"/>
          </a:bodyPr>
          <a:lstStyle/>
          <a:p>
            <a:r>
              <a:rPr lang="en-US"/>
              <a:t>The </a:t>
            </a:r>
            <a:r>
              <a:rPr lang="en-US" dirty="0"/>
              <a:t>relationship </a:t>
            </a:r>
            <a:r>
              <a:rPr lang="en-US"/>
              <a:t>between classes is depicted here </a:t>
            </a:r>
            <a:r>
              <a:rPr lang="en-US" dirty="0"/>
              <a:t>by a UML Class Diagram</a:t>
            </a:r>
          </a:p>
          <a:p>
            <a:pPr lvl="1"/>
            <a:r>
              <a:rPr lang="en-US" dirty="0"/>
              <a:t>Each box is a class</a:t>
            </a:r>
          </a:p>
          <a:p>
            <a:pPr lvl="1"/>
            <a:r>
              <a:rPr lang="en-US" dirty="0"/>
              <a:t>Each box has three parts</a:t>
            </a:r>
          </a:p>
          <a:p>
            <a:pPr lvl="2"/>
            <a:r>
              <a:rPr lang="en-US" dirty="0"/>
              <a:t>Name</a:t>
            </a:r>
          </a:p>
          <a:p>
            <a:pPr lvl="2"/>
            <a:r>
              <a:rPr lang="en-US" dirty="0"/>
              <a:t>Instance Variables</a:t>
            </a:r>
          </a:p>
          <a:p>
            <a:pPr lvl="2"/>
            <a:r>
              <a:rPr lang="en-US" dirty="0"/>
              <a:t>Methods</a:t>
            </a:r>
          </a:p>
          <a:p>
            <a:pPr lvl="1"/>
            <a:r>
              <a:rPr lang="en-US" dirty="0"/>
              <a:t>+ means public</a:t>
            </a:r>
          </a:p>
          <a:p>
            <a:pPr lvl="1"/>
            <a:r>
              <a:rPr lang="en-US" dirty="0"/>
              <a:t>- means private</a:t>
            </a:r>
          </a:p>
          <a:p>
            <a:pPr lvl="1"/>
            <a:r>
              <a:rPr lang="en-US" dirty="0"/>
              <a:t>The arrows represent IS-A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D86B74A-05EA-4020-AC44-35179126B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4279" y="302478"/>
            <a:ext cx="7010400" cy="617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0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A25EB-70F8-419C-9ABE-8F05A5F72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weeds...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69D94-1373-4B0A-9AC1-F8CF44886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A reference variable for a class can always reference objects of any sub-classes</a:t>
            </a:r>
          </a:p>
          <a:p>
            <a:pPr lvl="1"/>
            <a:r>
              <a:rPr lang="en-US" sz="2200" dirty="0"/>
              <a:t>In which case the reference still only has access to the members it knows about</a:t>
            </a:r>
          </a:p>
          <a:p>
            <a:pPr lvl="1"/>
            <a:r>
              <a:rPr lang="en-US" sz="2200" dirty="0"/>
              <a:t>Shape s = new Circle(); // s knows about c but not radius;</a:t>
            </a:r>
            <a:br>
              <a:rPr lang="en-US" sz="2200" dirty="0"/>
            </a:br>
            <a:r>
              <a:rPr lang="en-US" sz="2200" dirty="0"/>
              <a:t>				</a:t>
            </a:r>
            <a:r>
              <a:rPr lang="en-US" sz="2200" dirty="0" err="1"/>
              <a:t>toString</a:t>
            </a:r>
            <a:r>
              <a:rPr lang="en-US" sz="2200" dirty="0"/>
              <a:t> but not circumference (Q: which </a:t>
            </a:r>
            <a:r>
              <a:rPr lang="en-US" sz="2200" dirty="0" err="1"/>
              <a:t>toString</a:t>
            </a:r>
            <a:r>
              <a:rPr lang="en-US" sz="2200" dirty="0"/>
              <a:t>?)</a:t>
            </a:r>
          </a:p>
          <a:p>
            <a:r>
              <a:rPr lang="en-US" sz="2400" dirty="0"/>
              <a:t>However they cannot reference objects of a super-class (why)?</a:t>
            </a:r>
          </a:p>
          <a:p>
            <a:r>
              <a:rPr lang="en-US" sz="2400" dirty="0"/>
              <a:t>Subclasses cannot access any private members of their parent class</a:t>
            </a:r>
          </a:p>
          <a:p>
            <a:pPr lvl="1"/>
            <a:r>
              <a:rPr lang="en-US" sz="2200" dirty="0"/>
              <a:t>They CAN, however, access any </a:t>
            </a:r>
            <a:r>
              <a:rPr lang="en-US" sz="2200" b="1" dirty="0">
                <a:solidFill>
                  <a:srgbClr val="C00000"/>
                </a:solidFill>
              </a:rPr>
              <a:t>protected</a:t>
            </a:r>
            <a:r>
              <a:rPr lang="en-US" sz="2200" dirty="0"/>
              <a:t> members of their parent class</a:t>
            </a:r>
          </a:p>
          <a:p>
            <a:r>
              <a:rPr lang="en-US" sz="2400" dirty="0"/>
              <a:t>Constructors: a constructor should always call the constructor of its parent class before attempting to do any additional work.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15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dirty="0"/>
              <a:t> keyword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addition to public and private modifiers,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dirty="0"/>
              <a:t> keyword is meaningful in the context of inheritance</a:t>
            </a:r>
          </a:p>
          <a:p>
            <a:pPr lvl="1"/>
            <a:r>
              <a:rPr lang="en-US" dirty="0"/>
              <a:t>Methods and members that are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/>
              <a:t> can be accessed by any code</a:t>
            </a:r>
          </a:p>
          <a:p>
            <a:pPr lvl="1"/>
            <a:r>
              <a:rPr lang="en-US" dirty="0"/>
              <a:t>Methods and members that are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dirty="0"/>
              <a:t> can only be accessed by methods from the same class</a:t>
            </a:r>
          </a:p>
          <a:p>
            <a:pPr lvl="1"/>
            <a:r>
              <a:rPr lang="en-US" dirty="0"/>
              <a:t>Methods and members that are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dirty="0"/>
              <a:t> can be accessed by code in the same package and by methods of any classes that inherit from the class</a:t>
            </a:r>
          </a:p>
          <a:p>
            <a:r>
              <a:rPr lang="en-US" dirty="0"/>
              <a:t>Hard-core OOP people dislike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dirty="0"/>
              <a:t> keyword since it allows child classes to fiddle with stuff that they probably shouldn't</a:t>
            </a:r>
          </a:p>
        </p:txBody>
      </p:sp>
    </p:spTree>
    <p:extLst>
      <p:ext uri="{BB962C8B-B14F-4D97-AF65-F5344CB8AC3E}">
        <p14:creationId xmlns:p14="http://schemas.microsoft.com/office/powerpoint/2010/main" val="369188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9F3A27-51BE-4A79-8B13-0238F152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EC54E7-DCAD-4830-9997-8E2A4113E8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1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awt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1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1A2C93-DAE3-4715-A0CC-7FAC0A5B0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3" y="2120900"/>
            <a:ext cx="5457317" cy="42890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radius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Circle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rad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radius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98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 can extend other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71687"/>
            <a:ext cx="10485120" cy="2576513"/>
          </a:xfrm>
        </p:spPr>
        <p:txBody>
          <a:bodyPr>
            <a:noAutofit/>
          </a:bodyPr>
          <a:lstStyle/>
          <a:p>
            <a:r>
              <a:rPr lang="en-US" sz="2200" dirty="0"/>
              <a:t>Like classes, you can use inheritance to extend an interface</a:t>
            </a:r>
          </a:p>
          <a:p>
            <a:r>
              <a:rPr lang="en-US" sz="2200" dirty="0"/>
              <a:t>When you do so, the child interface gets all of the required methods from the parent interface</a:t>
            </a:r>
          </a:p>
          <a:p>
            <a:r>
              <a:rPr lang="en-US" sz="2200" dirty="0"/>
              <a:t>It can also reference the constants and static methods within the parent interface</a:t>
            </a:r>
          </a:p>
          <a:p>
            <a:r>
              <a:rPr lang="en-US" sz="2200" dirty="0"/>
              <a:t>Consider the following interface: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14512" y="4648200"/>
            <a:ext cx="9639300" cy="1280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interface </a:t>
            </a:r>
            <a:r>
              <a:rPr lang="en-US" sz="21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Defender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118872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blockWithShield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Attack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attack);</a:t>
            </a:r>
          </a:p>
          <a:p>
            <a:pPr marL="118872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0499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 make a child interface from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Defender</a:t>
            </a:r>
            <a:r>
              <a:rPr lang="en-US" dirty="0"/>
              <a:t> using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dirty="0"/>
              <a:t> keyword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interface contains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blockWithShield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abstract method as well as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parryWithKatana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abstract method</a:t>
            </a:r>
          </a:p>
          <a:p>
            <a:r>
              <a:rPr lang="en-US" dirty="0"/>
              <a:t>A class that implements this interface must have both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76272" y="2895600"/>
            <a:ext cx="9406128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>
            <a:defPPr>
              <a:defRPr lang="en-US"/>
            </a:defPPr>
            <a:lvl1pPr marL="118872" indent="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31520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/>
            </a:lvl2pPr>
            <a:lvl3pPr marL="996696" indent="-228600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/>
            </a:lvl3pPr>
            <a:lvl4pPr marL="1216152" indent="-182880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/>
            </a:lvl4pPr>
            <a:lvl5pPr marL="1426464" indent="-182880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sz="2000"/>
            </a:lvl5pPr>
            <a:lvl6pPr marL="1627632" indent="-182880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/>
            </a:lvl6pPr>
            <a:lvl7pPr marL="1828800" indent="-182880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/>
            </a:lvl7pPr>
            <a:lvl8pPr marL="2029968" indent="-18288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/>
            </a:lvl8pPr>
            <a:lvl9pPr marL="2231136" indent="-182880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baseline="0"/>
            </a:lvl9pPr>
            <a:extLst/>
          </a:lstStyle>
          <a:p>
            <a:r>
              <a:rPr lang="en-US" dirty="0"/>
              <a:t>public interface </a:t>
            </a:r>
            <a:r>
              <a:rPr lang="en-US" sz="2100" dirty="0" err="1">
                <a:solidFill>
                  <a:schemeClr val="accent3"/>
                </a:solidFill>
              </a:rPr>
              <a:t>NinjaDefender</a:t>
            </a:r>
            <a:r>
              <a:rPr lang="en-US" dirty="0"/>
              <a:t> extends </a:t>
            </a:r>
            <a:r>
              <a:rPr lang="en-US" sz="2100" dirty="0">
                <a:solidFill>
                  <a:schemeClr val="accent3"/>
                </a:solidFill>
              </a:rPr>
              <a:t>Defender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{</a:t>
            </a:r>
          </a:p>
          <a:p>
            <a:r>
              <a:rPr lang="en-US" dirty="0"/>
              <a:t>	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parryWithKatana</a:t>
            </a:r>
            <a:r>
              <a:rPr lang="en-US" dirty="0"/>
              <a:t>(</a:t>
            </a:r>
            <a:r>
              <a:rPr lang="en-US" sz="2100" dirty="0">
                <a:solidFill>
                  <a:schemeClr val="accent3"/>
                </a:solidFill>
              </a:rPr>
              <a:t>Attack</a:t>
            </a:r>
            <a:r>
              <a:rPr lang="en-US" dirty="0">
                <a:solidFill>
                  <a:schemeClr val="tx1"/>
                </a:solidFill>
              </a:rPr>
              <a:t> attack);</a:t>
            </a:r>
          </a:p>
          <a:p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7188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many as you want!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 classes can only have a single parent, but child interfaces can extend an unlimited number of parents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/>
              <a:t>The </a:t>
            </a:r>
            <a:r>
              <a:rPr lang="en-US" dirty="0"/>
              <a:t>child interface gets the union of all the abstract methods and constants from all the parent interfaces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16736" y="3048000"/>
            <a:ext cx="10643616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>
            <a:defPPr>
              <a:defRPr lang="en-US"/>
            </a:defPPr>
            <a:lvl1pPr marL="118872" indent="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31520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/>
            </a:lvl2pPr>
            <a:lvl3pPr marL="996696" indent="-228600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/>
            </a:lvl3pPr>
            <a:lvl4pPr marL="1216152" indent="-182880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/>
            </a:lvl4pPr>
            <a:lvl5pPr marL="1426464" indent="-182880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sz="2000"/>
            </a:lvl5pPr>
            <a:lvl6pPr marL="1627632" indent="-182880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/>
            </a:lvl6pPr>
            <a:lvl7pPr marL="1828800" indent="-182880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/>
            </a:lvl7pPr>
            <a:lvl8pPr marL="2029968" indent="-18288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/>
            </a:lvl8pPr>
            <a:lvl9pPr marL="2231136" indent="-182880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baseline="0"/>
            </a:lvl9pPr>
            <a:extLst/>
          </a:lstStyle>
          <a:p>
            <a:r>
              <a:rPr lang="en-US" sz="1800" dirty="0"/>
              <a:t>public interface </a:t>
            </a:r>
            <a:r>
              <a:rPr lang="en-US" sz="1800" err="1">
                <a:solidFill>
                  <a:schemeClr val="accent3"/>
                </a:solidFill>
              </a:rPr>
              <a:t>PunchableNinjaDefender</a:t>
            </a:r>
            <a:r>
              <a:rPr lang="en-US" sz="1800"/>
              <a:t> extends </a:t>
            </a:r>
            <a:r>
              <a:rPr lang="en-US" sz="1800">
                <a:solidFill>
                  <a:schemeClr val="accent3"/>
                </a:solidFill>
              </a:rPr>
              <a:t>NinjaDefender</a:t>
            </a:r>
            <a:r>
              <a:rPr lang="en-US" sz="1800" dirty="0"/>
              <a:t>, </a:t>
            </a:r>
            <a:r>
              <a:rPr lang="en-US" sz="1800" dirty="0" err="1">
                <a:solidFill>
                  <a:schemeClr val="accent3"/>
                </a:solidFill>
              </a:rPr>
              <a:t>Punchable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{</a:t>
            </a:r>
          </a:p>
          <a:p>
            <a:r>
              <a:rPr lang="en-US" sz="1800" dirty="0"/>
              <a:t>	void </a:t>
            </a:r>
            <a:r>
              <a:rPr lang="en-US" sz="1800" dirty="0" err="1">
                <a:solidFill>
                  <a:srgbClr val="0070C0"/>
                </a:solidFill>
              </a:rPr>
              <a:t>hateLife</a:t>
            </a:r>
            <a:r>
              <a:rPr lang="en-US" sz="1800" dirty="0">
                <a:solidFill>
                  <a:schemeClr val="tx1"/>
                </a:solidFill>
              </a:rPr>
              <a:t>();</a:t>
            </a:r>
          </a:p>
          <a:p>
            <a:r>
              <a:rPr lang="en-US" sz="1800" dirty="0">
                <a:solidFill>
                  <a:schemeClr val="tx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7550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14432" cy="1450757"/>
          </a:xfrm>
        </p:spPr>
        <p:txBody>
          <a:bodyPr>
            <a:normAutofit/>
          </a:bodyPr>
          <a:lstStyle/>
          <a:p>
            <a:r>
              <a:rPr lang="en-US" dirty="0"/>
              <a:t>You can have the same ancestor multiple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We can even imagine that you have the same (great)grandparent in multiple ways</a:t>
            </a:r>
          </a:p>
          <a:p>
            <a:pPr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We'll use UML class diagrams to show these and other inheritance relationships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3400" y="2729843"/>
            <a:ext cx="11125200" cy="2527957"/>
            <a:chOff x="457200" y="2729843"/>
            <a:chExt cx="11125200" cy="2527957"/>
          </a:xfrm>
        </p:grpSpPr>
        <p:sp>
          <p:nvSpPr>
            <p:cNvPr id="4" name="Rectangle 3"/>
            <p:cNvSpPr/>
            <p:nvPr/>
          </p:nvSpPr>
          <p:spPr>
            <a:xfrm>
              <a:off x="457200" y="3536576"/>
              <a:ext cx="2661841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Defender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44335" y="2729843"/>
              <a:ext cx="2661841" cy="9144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SpaceDefender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601140" y="4343400"/>
              <a:ext cx="2661841" cy="914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NinjaDefender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920559" y="3523129"/>
              <a:ext cx="2661841" cy="914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SpaceNinjaDefender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9" name="Straight Arrow Connector 8"/>
            <p:cNvCxnSpPr>
              <a:stCxn id="5" idx="1"/>
              <a:endCxn id="4" idx="3"/>
            </p:cNvCxnSpPr>
            <p:nvPr/>
          </p:nvCxnSpPr>
          <p:spPr>
            <a:xfrm flipH="1">
              <a:off x="3119041" y="3187043"/>
              <a:ext cx="1525294" cy="806733"/>
            </a:xfrm>
            <a:prstGeom prst="straightConnector1">
              <a:avLst/>
            </a:prstGeom>
            <a:ln w="38100">
              <a:solidFill>
                <a:schemeClr val="accent1">
                  <a:shade val="95000"/>
                  <a:satMod val="10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1"/>
            </p:cNvCxnSpPr>
            <p:nvPr/>
          </p:nvCxnSpPr>
          <p:spPr>
            <a:xfrm flipH="1" flipV="1">
              <a:off x="3119041" y="4085664"/>
              <a:ext cx="1482099" cy="714936"/>
            </a:xfrm>
            <a:prstGeom prst="straightConnector1">
              <a:avLst/>
            </a:prstGeom>
            <a:ln w="38100">
              <a:solidFill>
                <a:schemeClr val="accent1">
                  <a:shade val="95000"/>
                  <a:satMod val="10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1"/>
              <a:endCxn id="5" idx="3"/>
            </p:cNvCxnSpPr>
            <p:nvPr/>
          </p:nvCxnSpPr>
          <p:spPr>
            <a:xfrm flipH="1" flipV="1">
              <a:off x="7306176" y="3187043"/>
              <a:ext cx="1614383" cy="793286"/>
            </a:xfrm>
            <a:prstGeom prst="straightConnector1">
              <a:avLst/>
            </a:prstGeom>
            <a:ln w="38100">
              <a:solidFill>
                <a:schemeClr val="accent1">
                  <a:shade val="95000"/>
                  <a:satMod val="10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1"/>
              <a:endCxn id="6" idx="3"/>
            </p:cNvCxnSpPr>
            <p:nvPr/>
          </p:nvCxnSpPr>
          <p:spPr>
            <a:xfrm flipH="1">
              <a:off x="7262981" y="3980329"/>
              <a:ext cx="1657577" cy="820271"/>
            </a:xfrm>
            <a:prstGeom prst="straightConnector1">
              <a:avLst/>
            </a:prstGeom>
            <a:ln w="38100">
              <a:solidFill>
                <a:schemeClr val="accent1">
                  <a:shade val="95000"/>
                  <a:satMod val="10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9869541">
              <a:off x="3449117" y="3160731"/>
              <a:ext cx="939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extends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534576">
              <a:off x="3522435" y="4094127"/>
              <a:ext cx="939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extends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20049494">
              <a:off x="7561208" y="4016336"/>
              <a:ext cx="939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extends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534576">
              <a:off x="7729884" y="3232741"/>
              <a:ext cx="939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extends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45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3DF9-F779-4D58-9F5A-0E2C4390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/>
              <a:t>Barbara Liskov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81F05-8F36-42A8-AB98-EFE099808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4292589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4400" i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“I still think that the people in hardware have it a lot easier because when you build machines you have obvious components that are connected together by wires, say, and this forces you to a kind of natural modularity where each component does whatever it's doing and it provides a very simple way of interacting with the rest of the world because the connections have to be simple.</a:t>
            </a:r>
          </a:p>
          <a:p>
            <a:pPr algn="ctr"/>
            <a:r>
              <a:rPr lang="en-US" sz="4400" i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But </a:t>
            </a:r>
            <a:r>
              <a:rPr lang="en-US" sz="4400" i="1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software had no such natural constraints</a:t>
            </a:r>
            <a:r>
              <a:rPr lang="en-US" sz="4400" i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, and so what I was interested in was trying to find the constraints for software that enabled us </a:t>
            </a:r>
            <a:r>
              <a:rPr lang="en-US" sz="4400" i="1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to end up with a system that you could actually understand</a:t>
            </a:r>
            <a:r>
              <a:rPr lang="en-US" sz="4400" i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.”</a:t>
            </a:r>
            <a:endParaRPr lang="en-US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>
            <a:hlinkClick r:id="rId2"/>
            <a:extLst>
              <a:ext uri="{FF2B5EF4-FFF2-40B4-BE49-F238E27FC236}">
                <a16:creationId xmlns:a16="http://schemas.microsoft.com/office/drawing/2014/main" id="{B084D560-9080-4CDC-87CD-82DA3F4DC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8032" cy="68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698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More Inheritance</a:t>
            </a: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/>
              <a:t>Lab 5 due by 9:55am next Tuesday</a:t>
            </a:r>
          </a:p>
          <a:p>
            <a:pPr lvl="2"/>
            <a:r>
              <a:rPr lang="en-US" sz="2400"/>
              <a:t>Questions?</a:t>
            </a:r>
          </a:p>
          <a:p>
            <a:pPr lvl="1"/>
            <a:r>
              <a:rPr lang="en-US" sz="2800"/>
              <a:t>Read </a:t>
            </a:r>
            <a:r>
              <a:rPr lang="en-US" sz="2800" i="1"/>
              <a:t>Start Concurrent</a:t>
            </a:r>
            <a:r>
              <a:rPr lang="en-US" sz="2800"/>
              <a:t> Chapter 11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Lab 3: post-mortem</a:t>
            </a:r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F7184-7567-435B-8CB9-EC45B66F1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6432434" cy="1450757"/>
          </a:xfrm>
        </p:spPr>
        <p:txBody>
          <a:bodyPr>
            <a:normAutofit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19893A-BCDA-4E46-A496-C549727D8B94}"/>
              </a:ext>
            </a:extLst>
          </p:cNvPr>
          <p:cNvSpPr/>
          <p:nvPr/>
        </p:nvSpPr>
        <p:spPr>
          <a:xfrm>
            <a:off x="2926080" y="5522976"/>
            <a:ext cx="539496" cy="3461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99FABE4-F9BD-4AEE-B66F-9E8E415D04E4}"/>
              </a:ext>
            </a:extLst>
          </p:cNvPr>
          <p:cNvSpPr/>
          <p:nvPr/>
        </p:nvSpPr>
        <p:spPr>
          <a:xfrm>
            <a:off x="4577526" y="5522976"/>
            <a:ext cx="918017" cy="3461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624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6C427-714D-446F-9495-3763CA06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6432434" cy="3461658"/>
          </a:xfrm>
        </p:spPr>
        <p:txBody>
          <a:bodyPr>
            <a:normAutofit/>
          </a:bodyPr>
          <a:lstStyle/>
          <a:p>
            <a:r>
              <a:rPr lang="en-US" sz="2400" dirty="0"/>
              <a:t>All classes in Java are related to one another in a family tree based on the concept of </a:t>
            </a:r>
            <a:r>
              <a:rPr lang="en-US" sz="2400" b="1" dirty="0">
                <a:solidFill>
                  <a:srgbClr val="C00000"/>
                </a:solidFill>
              </a:rPr>
              <a:t>inheritance</a:t>
            </a:r>
            <a:r>
              <a:rPr lang="en-US" sz="2400" dirty="0"/>
              <a:t>.</a:t>
            </a:r>
          </a:p>
          <a:p>
            <a:pPr lvl="1"/>
            <a:r>
              <a:rPr lang="en-US" sz="2200" dirty="0"/>
              <a:t>Java supports only </a:t>
            </a:r>
            <a:r>
              <a:rPr lang="en-US" sz="2200" b="1" dirty="0">
                <a:solidFill>
                  <a:schemeClr val="accent5"/>
                </a:solidFill>
              </a:rPr>
              <a:t>single inheritance</a:t>
            </a:r>
            <a:r>
              <a:rPr lang="en-US" sz="2200" dirty="0"/>
              <a:t>: each class (except one) has exactly one parent class</a:t>
            </a:r>
          </a:p>
          <a:p>
            <a:pPr lvl="1"/>
            <a:r>
              <a:rPr lang="en-US" sz="2200" dirty="0"/>
              <a:t>The exception is the ancestor of all classes, unfortunately named </a:t>
            </a:r>
            <a:r>
              <a:rPr lang="en-US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sz="2200" dirty="0"/>
              <a:t> (</a:t>
            </a:r>
            <a:r>
              <a:rPr lang="en-US" sz="2200" dirty="0">
                <a:hlinkClick r:id="rId2"/>
              </a:rPr>
              <a:t>Java API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A class definition can include the identity of the parent class:</a:t>
            </a:r>
          </a:p>
          <a:p>
            <a:pPr lvl="2"/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Canine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</p:txBody>
      </p:sp>
      <p:pic>
        <p:nvPicPr>
          <p:cNvPr id="1028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1FFEFF1C-4489-4112-9D4C-A6F4857A9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6749" y="634946"/>
            <a:ext cx="4490451" cy="31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cestry - Logos Download">
            <a:extLst>
              <a:ext uri="{FF2B5EF4-FFF2-40B4-BE49-F238E27FC236}">
                <a16:creationId xmlns:a16="http://schemas.microsoft.com/office/drawing/2014/main" id="{D9F775F4-6E8E-4D24-8C66-78A9A7421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1002" y="4276296"/>
            <a:ext cx="1721944" cy="159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74FAA-C006-4FDA-8523-BB91F8A6A487}"/>
              </a:ext>
            </a:extLst>
          </p:cNvPr>
          <p:cNvSpPr txBox="1"/>
          <p:nvPr/>
        </p:nvSpPr>
        <p:spPr>
          <a:xfrm>
            <a:off x="2681549" y="5905238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 class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B6EFD1-1049-4F63-80C6-1D46145F2B79}"/>
              </a:ext>
            </a:extLst>
          </p:cNvPr>
          <p:cNvSpPr txBox="1"/>
          <p:nvPr/>
        </p:nvSpPr>
        <p:spPr>
          <a:xfrm>
            <a:off x="4387860" y="5905238"/>
            <a:ext cx="130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 class</a:t>
            </a:r>
          </a:p>
        </p:txBody>
      </p:sp>
    </p:spTree>
    <p:extLst>
      <p:ext uri="{BB962C8B-B14F-4D97-AF65-F5344CB8AC3E}">
        <p14:creationId xmlns:p14="http://schemas.microsoft.com/office/powerpoint/2010/main" val="36299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3" grpId="0" build="p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dirty="0"/>
              <a:t>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66543"/>
            <a:ext cx="10485120" cy="1819657"/>
          </a:xfrm>
        </p:spPr>
        <p:txBody>
          <a:bodyPr>
            <a:normAutofit/>
          </a:bodyPr>
          <a:lstStyle/>
          <a:p>
            <a:r>
              <a:rPr lang="en-US" sz="2200" dirty="0"/>
              <a:t>If you don't explicitly state which class your class extends, it extends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</a:p>
          <a:p>
            <a:r>
              <a:rPr lang="en-US" sz="2200" dirty="0"/>
              <a:t>Because everything inherits (directly or indirectly) from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sz="2200" dirty="0"/>
              <a:t>, there are some methods that every object of every class has:</a:t>
            </a:r>
          </a:p>
          <a:p>
            <a:pPr lvl="1"/>
            <a:endParaRPr lang="en-US" sz="2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429000"/>
            <a:ext cx="10972800" cy="2752344"/>
          </a:xfrm>
          <a:prstGeom prst="rect">
            <a:avLst/>
          </a:prstGeom>
        </p:spPr>
        <p:txBody>
          <a:bodyPr vert="horz" lIns="54864" tIns="91440" numCol="2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clone()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equals(Object other)</a:t>
            </a:r>
          </a:p>
          <a:p>
            <a:pPr lvl="1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finalize()</a:t>
            </a:r>
          </a:p>
          <a:p>
            <a:pPr lvl="1"/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getClass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notify()</a:t>
            </a:r>
          </a:p>
          <a:p>
            <a:pPr lvl="1"/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</a:p>
          <a:p>
            <a:pPr lvl="1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wait(long timeout)</a:t>
            </a:r>
          </a:p>
          <a:p>
            <a:pPr lvl="1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wait(long timeout,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nanoseconds)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110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dirty="0"/>
              <a:t> methods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460430"/>
              </p:ext>
            </p:extLst>
          </p:nvPr>
        </p:nvGraphicFramePr>
        <p:xfrm>
          <a:off x="304800" y="2006114"/>
          <a:ext cx="11645154" cy="4336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453">
                  <a:extLst>
                    <a:ext uri="{9D8B030D-6E8A-4147-A177-3AD203B41FA5}">
                      <a16:colId xmlns:a16="http://schemas.microsoft.com/office/drawing/2014/main" val="1723022165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3279596703"/>
                    </a:ext>
                  </a:extLst>
                </a:gridCol>
                <a:gridCol w="6376421">
                  <a:extLst>
                    <a:ext uri="{9D8B030D-6E8A-4147-A177-3AD203B41FA5}">
                      <a16:colId xmlns:a16="http://schemas.microsoft.com/office/drawing/2014/main" val="2588645991"/>
                    </a:ext>
                  </a:extLst>
                </a:gridCol>
              </a:tblGrid>
              <a:tr h="221597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Return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296626"/>
                  </a:ext>
                </a:extLst>
              </a:tr>
              <a:tr h="710325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equals(Object other)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Tests</a:t>
                      </a:r>
                      <a:r>
                        <a:rPr lang="en-US" sz="2000" baseline="0" dirty="0"/>
                        <a:t> if two objects are the same, should be overridden by classes to be meaningful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912607"/>
                  </a:ext>
                </a:extLst>
              </a:tr>
              <a:tr h="54640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Class&lt;?&gt;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getClass</a:t>
                      </a: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an object</a:t>
                      </a:r>
                      <a:r>
                        <a:rPr lang="en-US" sz="2000" baseline="0" dirty="0"/>
                        <a:t> representing the class of the object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056716"/>
                  </a:ext>
                </a:extLst>
              </a:tr>
              <a:tr h="87424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hashCode</a:t>
                      </a: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a hash value for the object, useful for hash</a:t>
                      </a:r>
                      <a:r>
                        <a:rPr lang="en-US" sz="2000" baseline="0" dirty="0"/>
                        <a:t> tables, should be overridden by classes to be meaningful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731645"/>
                  </a:ext>
                </a:extLst>
              </a:tr>
              <a:tr h="874246"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Object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clone()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Creates and returns a copy of this object. The precise meaning of "copy" may depend on the class of the object.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232452"/>
                  </a:ext>
                </a:extLst>
              </a:tr>
              <a:tr h="87424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toString</a:t>
                      </a: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a </a:t>
                      </a: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</a:t>
                      </a:r>
                      <a:r>
                        <a:rPr lang="en-US" sz="2000" baseline="0" dirty="0"/>
                        <a:t> representation of the object, should be overridden by classes to be meaningful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228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47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ADD43-5E8D-4BF9-AFA7-D63B64263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Inheritance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32EA6-35DF-4A07-9D8E-3C7D204EE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8" y="2407435"/>
            <a:ext cx="3553260" cy="366545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Based on the IS-A concept</a:t>
            </a:r>
          </a:p>
          <a:p>
            <a:pPr lvl="1"/>
            <a:r>
              <a:rPr lang="en-US" sz="2200" dirty="0"/>
              <a:t>A Dog IS-A Canine</a:t>
            </a:r>
          </a:p>
          <a:p>
            <a:pPr lvl="1"/>
            <a:r>
              <a:rPr lang="en-US" sz="2200" dirty="0"/>
              <a:t>A Canine IS-A Carnivore</a:t>
            </a:r>
          </a:p>
          <a:p>
            <a:pPr lvl="1"/>
            <a:r>
              <a:rPr lang="en-US" sz="2200" dirty="0"/>
              <a:t>A Carnivore IS-A Mammal</a:t>
            </a:r>
          </a:p>
          <a:p>
            <a:pPr lvl="1"/>
            <a:r>
              <a:rPr lang="en-US" sz="2200" dirty="0"/>
              <a:t>A Mammal IS-A Vertebrate</a:t>
            </a:r>
          </a:p>
          <a:p>
            <a:pPr lvl="1"/>
            <a:r>
              <a:rPr lang="en-US" sz="2200" dirty="0"/>
              <a:t>A Vertebrate IS-An Animal</a:t>
            </a:r>
          </a:p>
          <a:p>
            <a:r>
              <a:rPr lang="en-US" sz="2400" dirty="0"/>
              <a:t>Each child class </a:t>
            </a:r>
            <a:r>
              <a:rPr lang="en-US" sz="24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Inherits</a:t>
            </a:r>
            <a:r>
              <a:rPr lang="en-US" sz="2400" dirty="0"/>
              <a:t> traits, properties, and behaviors from its parent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5C79A41-D63F-4B8E-9F62-1A107675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64" y="785103"/>
            <a:ext cx="7893618" cy="528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13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DE84D-3CD1-4D74-A628-2F865FE8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8CBC7-C058-41A9-A7A2-1778306B9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Another way to think about it is that a parent is a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generalization</a:t>
            </a:r>
            <a:r>
              <a:rPr lang="en-US" sz="2400" dirty="0"/>
              <a:t> of the child, or alternatively that a child is a 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specialization</a:t>
            </a:r>
            <a:r>
              <a:rPr lang="en-US" sz="2400" dirty="0"/>
              <a:t> of its parent.</a:t>
            </a:r>
          </a:p>
          <a:p>
            <a:r>
              <a:rPr lang="en-US" sz="2400" dirty="0"/>
              <a:t>So when a class in Java extends another it automatically inherits all of the members of the parent: instance variables, methods, and constructors</a:t>
            </a:r>
          </a:p>
          <a:p>
            <a:r>
              <a:rPr lang="en-US" sz="2400" dirty="0"/>
              <a:t>In addition to this, it may declare additional members that makes its instances more specific or specialized types of objects than instances of the parent</a:t>
            </a:r>
          </a:p>
        </p:txBody>
      </p:sp>
    </p:spTree>
    <p:extLst>
      <p:ext uri="{BB962C8B-B14F-4D97-AF65-F5344CB8AC3E}">
        <p14:creationId xmlns:p14="http://schemas.microsoft.com/office/powerpoint/2010/main" val="225851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9F3A27-51BE-4A79-8B13-0238F152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EC54E7-DCAD-4830-9997-8E2A4113E8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java.awt.</a:t>
            </a:r>
            <a:r>
              <a:rPr lang="en-US" b="1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area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Shape["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"]"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1A2C93-DAE3-4715-A0CC-7FAC0A5B0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5676056" cy="428904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width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area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Rect</a:t>
            </a:r>
            <a:r>
              <a:rPr lang="en-US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["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","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"]"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isSquare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1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21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5871</TotalTime>
  <Words>1358</Words>
  <Application>Microsoft Office PowerPoint</Application>
  <PresentationFormat>Widescreen</PresentationFormat>
  <Paragraphs>221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Courier New</vt:lpstr>
      <vt:lpstr>Georgia Pro Cond Light</vt:lpstr>
      <vt:lpstr>Helvetica</vt:lpstr>
      <vt:lpstr>Speak Pro</vt:lpstr>
      <vt:lpstr>Wingdings</vt:lpstr>
      <vt:lpstr>Wingdings 2</vt:lpstr>
      <vt:lpstr>RetrospectVTI</vt:lpstr>
      <vt:lpstr>COMP 2000 Object-Oriented Design</vt:lpstr>
      <vt:lpstr>Barbara Liskov</vt:lpstr>
      <vt:lpstr>ALERTS</vt:lpstr>
      <vt:lpstr>Inheritance</vt:lpstr>
      <vt:lpstr>Object methods</vt:lpstr>
      <vt:lpstr>Important Object methods</vt:lpstr>
      <vt:lpstr>Inheritance</vt:lpstr>
      <vt:lpstr>Java Inheritance</vt:lpstr>
      <vt:lpstr>Example</vt:lpstr>
      <vt:lpstr>Example</vt:lpstr>
      <vt:lpstr>Code Reuse</vt:lpstr>
      <vt:lpstr>UML Class Diagram</vt:lpstr>
      <vt:lpstr>In the weeds...</vt:lpstr>
      <vt:lpstr>protected keyword</vt:lpstr>
      <vt:lpstr>Example</vt:lpstr>
      <vt:lpstr>Interfaces can extend other interfaces</vt:lpstr>
      <vt:lpstr>Child interface</vt:lpstr>
      <vt:lpstr>As many as you want!</vt:lpstr>
      <vt:lpstr>You can have the same ancestor multiple ways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11</cp:revision>
  <dcterms:created xsi:type="dcterms:W3CDTF">2021-02-01T03:59:21Z</dcterms:created>
  <dcterms:modified xsi:type="dcterms:W3CDTF">2024-01-26T01:24:41Z</dcterms:modified>
</cp:coreProperties>
</file>