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6" r:id="rId5"/>
    <p:sldId id="310" r:id="rId6"/>
    <p:sldId id="311" r:id="rId7"/>
    <p:sldId id="460" r:id="rId8"/>
    <p:sldId id="456" r:id="rId9"/>
    <p:sldId id="458" r:id="rId10"/>
    <p:sldId id="459" r:id="rId11"/>
    <p:sldId id="461" r:id="rId12"/>
    <p:sldId id="457" r:id="rId13"/>
    <p:sldId id="462" r:id="rId14"/>
    <p:sldId id="463" r:id="rId15"/>
    <p:sldId id="464" r:id="rId16"/>
    <p:sldId id="471" r:id="rId17"/>
    <p:sldId id="472" r:id="rId18"/>
    <p:sldId id="284" r:id="rId19"/>
    <p:sldId id="285" r:id="rId20"/>
    <p:sldId id="28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54EFBC-A327-4D34-B4E3-3CA1F9766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160A9-FAF6-49A7-A627-5C428F0F5D6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7DD10E95-30D9-4116-9006-3C783F02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99C991C3-4610-4A05-8A7C-4570DF71C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76C9DE-012E-4F85-A752-4079A4BC5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C0085-3E7F-429E-A358-3D896C76E6C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CD130BF8-0F17-4F5A-82E1-0B06AD7B3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8E3ED4B3-CCD6-471D-9A55-B8F674194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654F61-E1FF-431A-AD20-00FEA2933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4EC5D-22BB-4A44-A74F-7CA5577FC9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4994" name="Rectangle 2">
            <a:extLst>
              <a:ext uri="{FF2B5EF4-FFF2-40B4-BE49-F238E27FC236}">
                <a16:creationId xmlns:a16="http://schemas.microsoft.com/office/drawing/2014/main" id="{652E24D5-1149-414A-9455-3A01EB8E5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1738F4DD-0FB4-4170-848E-5B757838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more than one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5619"/>
            <a:ext cx="10058400" cy="3943473"/>
          </a:xfrm>
        </p:spPr>
        <p:txBody>
          <a:bodyPr>
            <a:normAutofit/>
          </a:bodyPr>
          <a:lstStyle/>
          <a:p>
            <a:r>
              <a:rPr lang="en-US" sz="2400" dirty="0"/>
              <a:t>Here is a class that implements all three interfaces: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97156"/>
            <a:ext cx="10972800" cy="403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LoudPinkAdder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Colored, Operation {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"Bang!"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Color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getColor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Color.PINK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process(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a + b;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an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Given an arbitrary object, it's possible to tell if it implements a specific interface</a:t>
            </a:r>
          </a:p>
          <a:p>
            <a:r>
              <a:rPr lang="en-US" sz="2400" dirty="0"/>
              <a:t>You can use the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2400" dirty="0"/>
              <a:t> keyword to see if an object is an instance of an interface</a:t>
            </a:r>
          </a:p>
          <a:p>
            <a:pPr lvl="1"/>
            <a:r>
              <a:rPr lang="en-US" sz="2000" dirty="0"/>
              <a:t>What an ugly keyword!</a:t>
            </a:r>
          </a:p>
          <a:p>
            <a:r>
              <a:rPr lang="en-US" sz="2400" dirty="0"/>
              <a:t>After you discover that an object implements an interface, you can cast it to that interface and call methods defined by that interface</a:t>
            </a:r>
          </a:p>
          <a:p>
            <a:r>
              <a:rPr lang="en-US" sz="2400" dirty="0"/>
              <a:t>Don't cast something to an interface it doesn't have or you'll get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ClassCastException</a:t>
            </a:r>
            <a:r>
              <a:rPr lang="en-US" sz="2400" dirty="0"/>
              <a:t> and crash your program!</a:t>
            </a:r>
          </a:p>
        </p:txBody>
      </p:sp>
    </p:spTree>
    <p:extLst>
      <p:ext uri="{BB962C8B-B14F-4D97-AF65-F5344CB8AC3E}">
        <p14:creationId xmlns:p14="http://schemas.microsoft.com/office/powerpoint/2010/main" val="38712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an interface example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132346"/>
            <a:ext cx="10972800" cy="4131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tryToMakeNoise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(Object object) {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Check for interface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if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(object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Perform cast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maker =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)object;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maker.makeNoise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"Can't make noise."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constructors!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18279"/>
          </a:xfrm>
        </p:spPr>
        <p:txBody>
          <a:bodyPr>
            <a:normAutofit/>
          </a:bodyPr>
          <a:lstStyle/>
          <a:p>
            <a:r>
              <a:rPr lang="en-US" sz="2400" dirty="0"/>
              <a:t>In Java, it's not possible to specify a constructor in an interface</a:t>
            </a:r>
          </a:p>
          <a:p>
            <a:r>
              <a:rPr lang="en-US" sz="2400" dirty="0"/>
              <a:t>In other words, you can't say how an object is created</a:t>
            </a:r>
          </a:p>
          <a:p>
            <a:r>
              <a:rPr lang="en-US" sz="2400" dirty="0"/>
              <a:t>Abstract methods are </a:t>
            </a:r>
            <a:r>
              <a:rPr lang="en-US" sz="2400"/>
              <a:t>always instance </a:t>
            </a:r>
            <a:r>
              <a:rPr lang="en-US" sz="2400" dirty="0"/>
              <a:t>methods, never constructors or static methods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This implies that interfaces cannot be instantiated! Only classes can be instantiated as objects.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So an interface reference variable can only reference objects that are instances of classes that implement that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interface.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024D5-0184-3470-E014-301520F604D4}"/>
              </a:ext>
            </a:extLst>
          </p:cNvPr>
          <p:cNvSpPr txBox="1"/>
          <p:nvPr/>
        </p:nvSpPr>
        <p:spPr>
          <a:xfrm>
            <a:off x="6336792" y="5664815"/>
            <a:ext cx="371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(Read that again, carefully!)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331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state!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18279"/>
          </a:xfrm>
        </p:spPr>
        <p:txBody>
          <a:bodyPr>
            <a:normAutofit/>
          </a:bodyPr>
          <a:lstStyle/>
          <a:p>
            <a:r>
              <a:rPr lang="en-US" sz="2400" dirty="0"/>
              <a:t>In Java, it's not possible to declare an instance variable in an interface</a:t>
            </a:r>
          </a:p>
          <a:p>
            <a:pPr lvl="1"/>
            <a:r>
              <a:rPr lang="en-US" sz="2200" dirty="0"/>
              <a:t>Because there aren’t </a:t>
            </a:r>
            <a:r>
              <a:rPr lang="en-US" sz="2200" b="1" i="1" dirty="0"/>
              <a:t>instances</a:t>
            </a:r>
            <a:r>
              <a:rPr lang="en-US" sz="2200" i="1" dirty="0"/>
              <a:t> of an interface</a:t>
            </a:r>
            <a:endParaRPr lang="en-US" sz="2200" dirty="0"/>
          </a:p>
          <a:p>
            <a:r>
              <a:rPr lang="en-US" sz="2400" dirty="0"/>
              <a:t>It </a:t>
            </a:r>
            <a:r>
              <a:rPr lang="en-US" sz="2400" b="1" dirty="0"/>
              <a:t>IS</a:t>
            </a:r>
            <a:r>
              <a:rPr lang="en-US" sz="2400" dirty="0"/>
              <a:t> possible to declare constants in an interface, since these are just named literal values and don’t occupy any memory like instance variables do.</a:t>
            </a:r>
          </a:p>
          <a:p>
            <a:pPr lvl="1"/>
            <a:r>
              <a:rPr lang="en-US" sz="2200" dirty="0"/>
              <a:t>These should always be explicitly declared as </a:t>
            </a:r>
            <a:r>
              <a:rPr lang="en-US" sz="2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</a:p>
          <a:p>
            <a:pPr lvl="1"/>
            <a:r>
              <a:rPr lang="en-US" sz="2200" dirty="0"/>
              <a:t>They will implicitly be </a:t>
            </a:r>
            <a:r>
              <a:rPr lang="en-US" sz="2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To refer to a constant from an interface you always name the interface and then the constant, with a dot separator</a:t>
            </a:r>
          </a:p>
          <a:p>
            <a:pPr lvl="1"/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4D18C9-B057-4431-8707-849CECD69C11}"/>
              </a:ext>
            </a:extLst>
          </p:cNvPr>
          <p:cNvSpPr txBox="1">
            <a:spLocks/>
          </p:cNvSpPr>
          <p:nvPr/>
        </p:nvSpPr>
        <p:spPr>
          <a:xfrm>
            <a:off x="609600" y="5775960"/>
            <a:ext cx="10972800" cy="569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value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WindowConstants.DISPOSE_ON_CLOSE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077128E1-B7A3-45C3-9F94-157E9F55A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Interface Movable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5A068A-5B44-4D97-8BFF-9654495F6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9" y="3381248"/>
            <a:ext cx="7469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i="1" dirty="0">
                <a:solidFill>
                  <a:srgbClr val="000000"/>
                </a:solidFill>
              </a:rPr>
              <a:t>Movable</a:t>
            </a:r>
            <a:endParaRPr lang="en-US" altLang="en-US" sz="28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95D318B-6C18-430C-8766-87BF4972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2925637"/>
            <a:ext cx="18145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6F17C2-2462-4390-994B-6F88DEA5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925637"/>
            <a:ext cx="25400" cy="993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9F37D09-76D1-4571-B901-6A94904E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3892423"/>
            <a:ext cx="17891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EC2B72D-2DD2-4BB8-898C-583C0F53F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2925637"/>
            <a:ext cx="25400" cy="966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2258324-3F95-478F-A042-85688A87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12" y="5241037"/>
            <a:ext cx="5509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Potion</a:t>
            </a:r>
            <a:endParaRPr lang="en-US" altLang="en-US" sz="2800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397AC7A-089C-4470-B60B-8C3456A31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549" y="5079112"/>
            <a:ext cx="18145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375AC161-1751-43EA-BA2D-E58DF6FAE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661" y="5079113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67ED0320-7666-4959-A497-3269E2A1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549" y="5696651"/>
            <a:ext cx="17891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4910F21-33AF-48E0-85F1-D84C2B81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549" y="5079112"/>
            <a:ext cx="254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940F508-5574-4F14-ACB7-58348A32419F}"/>
              </a:ext>
            </a:extLst>
          </p:cNvPr>
          <p:cNvSpPr>
            <a:spLocks/>
          </p:cNvSpPr>
          <p:nvPr/>
        </p:nvSpPr>
        <p:spPr bwMode="auto">
          <a:xfrm>
            <a:off x="6454775" y="3892422"/>
            <a:ext cx="255588" cy="322263"/>
          </a:xfrm>
          <a:custGeom>
            <a:avLst/>
            <a:gdLst>
              <a:gd name="T0" fmla="*/ 64 w 161"/>
              <a:gd name="T1" fmla="*/ 237 h 237"/>
              <a:gd name="T2" fmla="*/ 0 w 161"/>
              <a:gd name="T3" fmla="*/ 237 h 237"/>
              <a:gd name="T4" fmla="*/ 0 w 161"/>
              <a:gd name="T5" fmla="*/ 237 h 237"/>
              <a:gd name="T6" fmla="*/ 0 w 161"/>
              <a:gd name="T7" fmla="*/ 237 h 237"/>
              <a:gd name="T8" fmla="*/ 64 w 161"/>
              <a:gd name="T9" fmla="*/ 34 h 237"/>
              <a:gd name="T10" fmla="*/ 64 w 161"/>
              <a:gd name="T11" fmla="*/ 0 h 237"/>
              <a:gd name="T12" fmla="*/ 80 w 161"/>
              <a:gd name="T13" fmla="*/ 34 h 237"/>
              <a:gd name="T14" fmla="*/ 161 w 161"/>
              <a:gd name="T15" fmla="*/ 237 h 237"/>
              <a:gd name="T16" fmla="*/ 161 w 161"/>
              <a:gd name="T17" fmla="*/ 237 h 237"/>
              <a:gd name="T18" fmla="*/ 145 w 161"/>
              <a:gd name="T19" fmla="*/ 237 h 237"/>
              <a:gd name="T20" fmla="*/ 145 w 161"/>
              <a:gd name="T21" fmla="*/ 237 h 237"/>
              <a:gd name="T22" fmla="*/ 64 w 161"/>
              <a:gd name="T23" fmla="*/ 34 h 237"/>
              <a:gd name="T24" fmla="*/ 80 w 161"/>
              <a:gd name="T25" fmla="*/ 34 h 237"/>
              <a:gd name="T26" fmla="*/ 80 w 161"/>
              <a:gd name="T27" fmla="*/ 34 h 237"/>
              <a:gd name="T28" fmla="*/ 16 w 161"/>
              <a:gd name="T29" fmla="*/ 237 h 237"/>
              <a:gd name="T30" fmla="*/ 0 w 161"/>
              <a:gd name="T31" fmla="*/ 237 h 237"/>
              <a:gd name="T32" fmla="*/ 0 w 161"/>
              <a:gd name="T33" fmla="*/ 220 h 237"/>
              <a:gd name="T34" fmla="*/ 64 w 161"/>
              <a:gd name="T35" fmla="*/ 220 h 237"/>
              <a:gd name="T36" fmla="*/ 64 w 161"/>
              <a:gd name="T3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" h="237">
                <a:moveTo>
                  <a:pt x="64" y="237"/>
                </a:moveTo>
                <a:lnTo>
                  <a:pt x="0" y="237"/>
                </a:lnTo>
                <a:lnTo>
                  <a:pt x="0" y="237"/>
                </a:lnTo>
                <a:lnTo>
                  <a:pt x="0" y="237"/>
                </a:lnTo>
                <a:lnTo>
                  <a:pt x="64" y="34"/>
                </a:lnTo>
                <a:lnTo>
                  <a:pt x="64" y="0"/>
                </a:lnTo>
                <a:lnTo>
                  <a:pt x="80" y="34"/>
                </a:lnTo>
                <a:lnTo>
                  <a:pt x="161" y="237"/>
                </a:lnTo>
                <a:lnTo>
                  <a:pt x="161" y="237"/>
                </a:lnTo>
                <a:lnTo>
                  <a:pt x="145" y="237"/>
                </a:lnTo>
                <a:lnTo>
                  <a:pt x="145" y="237"/>
                </a:lnTo>
                <a:lnTo>
                  <a:pt x="64" y="34"/>
                </a:lnTo>
                <a:lnTo>
                  <a:pt x="80" y="34"/>
                </a:lnTo>
                <a:lnTo>
                  <a:pt x="80" y="34"/>
                </a:lnTo>
                <a:lnTo>
                  <a:pt x="16" y="237"/>
                </a:lnTo>
                <a:lnTo>
                  <a:pt x="0" y="237"/>
                </a:lnTo>
                <a:lnTo>
                  <a:pt x="0" y="220"/>
                </a:lnTo>
                <a:lnTo>
                  <a:pt x="64" y="220"/>
                </a:lnTo>
                <a:lnTo>
                  <a:pt x="64" y="23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E35C26D5-DCD3-4619-9479-F26484CB1178}"/>
              </a:ext>
            </a:extLst>
          </p:cNvPr>
          <p:cNvSpPr>
            <a:spLocks/>
          </p:cNvSpPr>
          <p:nvPr/>
        </p:nvSpPr>
        <p:spPr bwMode="auto">
          <a:xfrm>
            <a:off x="6556375" y="4187698"/>
            <a:ext cx="128588" cy="26988"/>
          </a:xfrm>
          <a:custGeom>
            <a:avLst/>
            <a:gdLst>
              <a:gd name="T0" fmla="*/ 81 w 81"/>
              <a:gd name="T1" fmla="*/ 17 h 17"/>
              <a:gd name="T2" fmla="*/ 0 w 81"/>
              <a:gd name="T3" fmla="*/ 17 h 17"/>
              <a:gd name="T4" fmla="*/ 0 w 81"/>
              <a:gd name="T5" fmla="*/ 0 h 17"/>
              <a:gd name="T6" fmla="*/ 0 w 81"/>
              <a:gd name="T7" fmla="*/ 0 h 17"/>
              <a:gd name="T8" fmla="*/ 0 w 81"/>
              <a:gd name="T9" fmla="*/ 0 h 17"/>
              <a:gd name="T10" fmla="*/ 81 w 81"/>
              <a:gd name="T11" fmla="*/ 0 h 17"/>
              <a:gd name="T12" fmla="*/ 81 w 81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7">
                <a:moveTo>
                  <a:pt x="81" y="17"/>
                </a:moveTo>
                <a:lnTo>
                  <a:pt x="0" y="1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1" y="0"/>
                </a:lnTo>
                <a:lnTo>
                  <a:pt x="81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525D1EB-7FEC-4C1D-ABE3-4CBA9A91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311" y="5079112"/>
            <a:ext cx="25400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CF64257C-943F-45D3-B406-E9C54083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4214687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F90EFB90-02B8-4611-81DC-6A28F5D5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33586"/>
            <a:ext cx="9781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«interface»</a:t>
            </a:r>
            <a:endParaRPr lang="en-US" altLang="en-US" sz="2800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A224C32-B95F-469E-B62F-EC9EA63A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569" y="5241037"/>
            <a:ext cx="5321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Sword</a:t>
            </a:r>
            <a:endParaRPr lang="en-US" altLang="en-US" sz="2800" dirty="0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5338212B-50A0-4A49-82D3-3B0A25E3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636" y="5079112"/>
            <a:ext cx="1816100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ECB43454-9863-4467-9EB9-BFB3A05F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336" y="5079113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E4DAB50F-0DAB-4EC7-9A67-8778D9D0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636" y="5696651"/>
            <a:ext cx="1790700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706F2609-F730-46EA-9DD0-D06D3545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636" y="5079112"/>
            <a:ext cx="26988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7AA80111-F5A8-4D4C-BA18-71D1DA43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298" y="5241037"/>
            <a:ext cx="3815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Ring</a:t>
            </a:r>
            <a:endParaRPr lang="en-US" altLang="en-US" sz="2800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EBFA0538-663A-48B6-B575-5F3F4B33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874" y="5079112"/>
            <a:ext cx="18145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5B78DB8-9AD0-4AE8-AC4E-D0CE2A50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986" y="5079113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7054519D-7BF0-4B8A-9074-BBFF8E44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874" y="5696651"/>
            <a:ext cx="17891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FA8E34B1-5238-4890-8E99-7EEF8665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874" y="5079112"/>
            <a:ext cx="254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F01C747E-1113-44A5-850D-4BA9F725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9" y="4402012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2B973D9-A439-43F5-AA78-C05F4745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4402012"/>
            <a:ext cx="1588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DF2CB693-74CA-4D9E-AC90-DB6FB2BC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402012"/>
            <a:ext cx="470376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8A9685D4-D334-4B37-A163-5C350B693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4402012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DBD7DD3-3EF7-4DE4-807F-CAA3778B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986" y="5052126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3B7B63E2-A810-4F0A-9F8D-829B2F5F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402012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945C630E-C11E-440C-B838-244E63FB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24" y="5052126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52CF5338-2FFD-4084-A5FB-87B9112C2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6" y="3247898"/>
            <a:ext cx="6203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Gnome</a:t>
            </a:r>
            <a:endParaRPr lang="en-US" altLang="en-US" sz="2800" dirty="0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27067F6C-3EC7-4463-9C39-86107134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33586"/>
            <a:ext cx="1816100" cy="2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6BD67B20-6FA7-4088-BAFA-6D7118BF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3033587"/>
            <a:ext cx="26987" cy="7508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C67C6E4F-5D5C-49D4-A4D3-304202BBB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57487"/>
            <a:ext cx="1789113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479979A1-304A-43FA-BA9B-C4508B50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33586"/>
            <a:ext cx="25400" cy="7239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5F4306E4-C686-4F76-9AD7-7B02336B5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9" y="3381248"/>
            <a:ext cx="282575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DE64FC40-775D-462F-B708-3484A4FDC5C9}"/>
              </a:ext>
            </a:extLst>
          </p:cNvPr>
          <p:cNvSpPr>
            <a:spLocks/>
          </p:cNvSpPr>
          <p:nvPr/>
        </p:nvSpPr>
        <p:spPr bwMode="auto">
          <a:xfrm>
            <a:off x="5381625" y="3301874"/>
            <a:ext cx="331788" cy="106363"/>
          </a:xfrm>
          <a:custGeom>
            <a:avLst/>
            <a:gdLst>
              <a:gd name="T0" fmla="*/ 0 w 209"/>
              <a:gd name="T1" fmla="*/ 0 h 67"/>
              <a:gd name="T2" fmla="*/ 0 w 209"/>
              <a:gd name="T3" fmla="*/ 17 h 67"/>
              <a:gd name="T4" fmla="*/ 161 w 209"/>
              <a:gd name="T5" fmla="*/ 67 h 67"/>
              <a:gd name="T6" fmla="*/ 161 w 209"/>
              <a:gd name="T7" fmla="*/ 67 h 67"/>
              <a:gd name="T8" fmla="*/ 209 w 209"/>
              <a:gd name="T9" fmla="*/ 50 h 67"/>
              <a:gd name="T10" fmla="*/ 161 w 209"/>
              <a:gd name="T11" fmla="*/ 50 h 67"/>
              <a:gd name="T12" fmla="*/ 0 w 209"/>
              <a:gd name="T1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67">
                <a:moveTo>
                  <a:pt x="0" y="0"/>
                </a:moveTo>
                <a:lnTo>
                  <a:pt x="0" y="17"/>
                </a:lnTo>
                <a:lnTo>
                  <a:pt x="161" y="67"/>
                </a:lnTo>
                <a:lnTo>
                  <a:pt x="161" y="67"/>
                </a:lnTo>
                <a:lnTo>
                  <a:pt x="209" y="50"/>
                </a:lnTo>
                <a:lnTo>
                  <a:pt x="161" y="5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F8FA2BBD-A109-4B18-B188-41C562CFECD0}"/>
              </a:ext>
            </a:extLst>
          </p:cNvPr>
          <p:cNvSpPr>
            <a:spLocks/>
          </p:cNvSpPr>
          <p:nvPr/>
        </p:nvSpPr>
        <p:spPr bwMode="auto">
          <a:xfrm>
            <a:off x="5381625" y="3381248"/>
            <a:ext cx="255588" cy="107950"/>
          </a:xfrm>
          <a:custGeom>
            <a:avLst/>
            <a:gdLst>
              <a:gd name="T0" fmla="*/ 161 w 161"/>
              <a:gd name="T1" fmla="*/ 17 h 68"/>
              <a:gd name="T2" fmla="*/ 161 w 161"/>
              <a:gd name="T3" fmla="*/ 0 h 68"/>
              <a:gd name="T4" fmla="*/ 0 w 161"/>
              <a:gd name="T5" fmla="*/ 51 h 68"/>
              <a:gd name="T6" fmla="*/ 0 w 161"/>
              <a:gd name="T7" fmla="*/ 68 h 68"/>
              <a:gd name="T8" fmla="*/ 161 w 161"/>
              <a:gd name="T9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68">
                <a:moveTo>
                  <a:pt x="161" y="17"/>
                </a:moveTo>
                <a:lnTo>
                  <a:pt x="161" y="0"/>
                </a:lnTo>
                <a:lnTo>
                  <a:pt x="0" y="51"/>
                </a:lnTo>
                <a:lnTo>
                  <a:pt x="0" y="68"/>
                </a:lnTo>
                <a:lnTo>
                  <a:pt x="161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D6B13EE4-C3C2-4F18-9470-659618D8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3381248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0CC0CBE3-D828-40DB-9FF4-B003D9BB3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9" y="3381248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5432753A-627F-4D6D-9ACB-DCF8F6F2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714" y="3381248"/>
            <a:ext cx="1431925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D4EDA8E4-48B5-435E-BC06-B572E52C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9" y="3112961"/>
            <a:ext cx="5578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i="1" dirty="0">
                <a:solidFill>
                  <a:srgbClr val="000000"/>
                </a:solidFill>
              </a:rPr>
              <a:t>moves</a:t>
            </a:r>
            <a:endParaRPr lang="en-US" alt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FD892F-838D-4D88-A222-4102DF7A686E}"/>
              </a:ext>
            </a:extLst>
          </p:cNvPr>
          <p:cNvCxnSpPr>
            <a:cxnSpLocks/>
            <a:stCxn id="19" idx="1"/>
            <a:endCxn id="20" idx="1"/>
          </p:cNvCxnSpPr>
          <p:nvPr/>
        </p:nvCxnSpPr>
        <p:spPr>
          <a:xfrm flipH="1">
            <a:off x="6552311" y="4214686"/>
            <a:ext cx="4064" cy="8652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E02711-ED27-4CDF-873B-3E3673EC224F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4199636" y="4415506"/>
            <a:ext cx="5652" cy="6403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E84279-EBE5-4366-A623-2C5118786DAA}"/>
              </a:ext>
            </a:extLst>
          </p:cNvPr>
          <p:cNvCxnSpPr>
            <a:cxnSpLocks/>
          </p:cNvCxnSpPr>
          <p:nvPr/>
        </p:nvCxnSpPr>
        <p:spPr>
          <a:xfrm flipH="1">
            <a:off x="8914416" y="4394177"/>
            <a:ext cx="5652" cy="6403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>
            <a:extLst>
              <a:ext uri="{FF2B5EF4-FFF2-40B4-BE49-F238E27FC236}">
                <a16:creationId xmlns:a16="http://schemas.microsoft.com/office/drawing/2014/main" id="{6E14EA9E-8A9E-4AEF-B1E1-8E9AB13AE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Interface Weapon</a:t>
            </a:r>
          </a:p>
        </p:txBody>
      </p:sp>
      <p:sp>
        <p:nvSpPr>
          <p:cNvPr id="636934" name="Rectangle 6">
            <a:extLst>
              <a:ext uri="{FF2B5EF4-FFF2-40B4-BE49-F238E27FC236}">
                <a16:creationId xmlns:a16="http://schemas.microsoft.com/office/drawing/2014/main" id="{19D6E0A3-876D-4EE7-BC3A-133FDD92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9" y="3381248"/>
            <a:ext cx="7020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i="1">
                <a:solidFill>
                  <a:srgbClr val="000000"/>
                </a:solidFill>
              </a:rPr>
              <a:t>Weapon</a:t>
            </a:r>
            <a:endParaRPr lang="en-US" altLang="en-US" sz="2800"/>
          </a:p>
        </p:txBody>
      </p:sp>
      <p:sp>
        <p:nvSpPr>
          <p:cNvPr id="636935" name="Rectangle 7">
            <a:extLst>
              <a:ext uri="{FF2B5EF4-FFF2-40B4-BE49-F238E27FC236}">
                <a16:creationId xmlns:a16="http://schemas.microsoft.com/office/drawing/2014/main" id="{6D8398F6-5593-4B9D-B30A-AA2E5E0C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2925637"/>
            <a:ext cx="18145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6" name="Rectangle 8">
            <a:extLst>
              <a:ext uri="{FF2B5EF4-FFF2-40B4-BE49-F238E27FC236}">
                <a16:creationId xmlns:a16="http://schemas.microsoft.com/office/drawing/2014/main" id="{32A70D78-48FE-4ECC-8607-82D0FF8A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925637"/>
            <a:ext cx="25400" cy="993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7" name="Rectangle 9">
            <a:extLst>
              <a:ext uri="{FF2B5EF4-FFF2-40B4-BE49-F238E27FC236}">
                <a16:creationId xmlns:a16="http://schemas.microsoft.com/office/drawing/2014/main" id="{C3CD0175-6AAE-4739-B0C1-FEFBA569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3892423"/>
            <a:ext cx="17891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8" name="Rectangle 10">
            <a:extLst>
              <a:ext uri="{FF2B5EF4-FFF2-40B4-BE49-F238E27FC236}">
                <a16:creationId xmlns:a16="http://schemas.microsoft.com/office/drawing/2014/main" id="{72961850-FAB8-4A2F-85E2-BBDA3219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2925637"/>
            <a:ext cx="25400" cy="966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9" name="Rectangle 11">
            <a:extLst>
              <a:ext uri="{FF2B5EF4-FFF2-40B4-BE49-F238E27FC236}">
                <a16:creationId xmlns:a16="http://schemas.microsoft.com/office/drawing/2014/main" id="{0CBBDDA8-C8B0-4708-97FF-606C16FB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896" y="5244592"/>
            <a:ext cx="3152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Pen</a:t>
            </a:r>
            <a:endParaRPr lang="en-US" altLang="en-US" sz="2800" dirty="0"/>
          </a:p>
        </p:txBody>
      </p:sp>
      <p:sp>
        <p:nvSpPr>
          <p:cNvPr id="636940" name="Rectangle 12">
            <a:extLst>
              <a:ext uri="{FF2B5EF4-FFF2-40B4-BE49-F238E27FC236}">
                <a16:creationId xmlns:a16="http://schemas.microsoft.com/office/drawing/2014/main" id="{E0E6DF96-1B97-4086-AFFE-F98EDC64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5082667"/>
            <a:ext cx="18145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1" name="Rectangle 13">
            <a:extLst>
              <a:ext uri="{FF2B5EF4-FFF2-40B4-BE49-F238E27FC236}">
                <a16:creationId xmlns:a16="http://schemas.microsoft.com/office/drawing/2014/main" id="{B8197124-7F2D-4E9F-B3D7-167DF431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082668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2" name="Rectangle 14">
            <a:extLst>
              <a:ext uri="{FF2B5EF4-FFF2-40B4-BE49-F238E27FC236}">
                <a16:creationId xmlns:a16="http://schemas.microsoft.com/office/drawing/2014/main" id="{E712481F-1362-4D52-9943-BA38DCB7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5700206"/>
            <a:ext cx="17891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3" name="Rectangle 15">
            <a:extLst>
              <a:ext uri="{FF2B5EF4-FFF2-40B4-BE49-F238E27FC236}">
                <a16:creationId xmlns:a16="http://schemas.microsoft.com/office/drawing/2014/main" id="{3619ADA4-54B0-436A-B69A-A09FE15E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5082667"/>
            <a:ext cx="254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4" name="Freeform 16">
            <a:extLst>
              <a:ext uri="{FF2B5EF4-FFF2-40B4-BE49-F238E27FC236}">
                <a16:creationId xmlns:a16="http://schemas.microsoft.com/office/drawing/2014/main" id="{B6862031-2389-4839-8D12-CACC73DCB3EE}"/>
              </a:ext>
            </a:extLst>
          </p:cNvPr>
          <p:cNvSpPr>
            <a:spLocks/>
          </p:cNvSpPr>
          <p:nvPr/>
        </p:nvSpPr>
        <p:spPr bwMode="auto">
          <a:xfrm>
            <a:off x="6454775" y="3892422"/>
            <a:ext cx="255588" cy="322263"/>
          </a:xfrm>
          <a:custGeom>
            <a:avLst/>
            <a:gdLst>
              <a:gd name="T0" fmla="*/ 64 w 161"/>
              <a:gd name="T1" fmla="*/ 237 h 237"/>
              <a:gd name="T2" fmla="*/ 0 w 161"/>
              <a:gd name="T3" fmla="*/ 237 h 237"/>
              <a:gd name="T4" fmla="*/ 0 w 161"/>
              <a:gd name="T5" fmla="*/ 237 h 237"/>
              <a:gd name="T6" fmla="*/ 0 w 161"/>
              <a:gd name="T7" fmla="*/ 237 h 237"/>
              <a:gd name="T8" fmla="*/ 64 w 161"/>
              <a:gd name="T9" fmla="*/ 34 h 237"/>
              <a:gd name="T10" fmla="*/ 64 w 161"/>
              <a:gd name="T11" fmla="*/ 0 h 237"/>
              <a:gd name="T12" fmla="*/ 80 w 161"/>
              <a:gd name="T13" fmla="*/ 34 h 237"/>
              <a:gd name="T14" fmla="*/ 161 w 161"/>
              <a:gd name="T15" fmla="*/ 237 h 237"/>
              <a:gd name="T16" fmla="*/ 161 w 161"/>
              <a:gd name="T17" fmla="*/ 237 h 237"/>
              <a:gd name="T18" fmla="*/ 145 w 161"/>
              <a:gd name="T19" fmla="*/ 237 h 237"/>
              <a:gd name="T20" fmla="*/ 145 w 161"/>
              <a:gd name="T21" fmla="*/ 237 h 237"/>
              <a:gd name="T22" fmla="*/ 64 w 161"/>
              <a:gd name="T23" fmla="*/ 34 h 237"/>
              <a:gd name="T24" fmla="*/ 80 w 161"/>
              <a:gd name="T25" fmla="*/ 34 h 237"/>
              <a:gd name="T26" fmla="*/ 80 w 161"/>
              <a:gd name="T27" fmla="*/ 34 h 237"/>
              <a:gd name="T28" fmla="*/ 16 w 161"/>
              <a:gd name="T29" fmla="*/ 237 h 237"/>
              <a:gd name="T30" fmla="*/ 0 w 161"/>
              <a:gd name="T31" fmla="*/ 237 h 237"/>
              <a:gd name="T32" fmla="*/ 0 w 161"/>
              <a:gd name="T33" fmla="*/ 220 h 237"/>
              <a:gd name="T34" fmla="*/ 64 w 161"/>
              <a:gd name="T35" fmla="*/ 220 h 237"/>
              <a:gd name="T36" fmla="*/ 64 w 161"/>
              <a:gd name="T3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" h="237">
                <a:moveTo>
                  <a:pt x="64" y="237"/>
                </a:moveTo>
                <a:lnTo>
                  <a:pt x="0" y="237"/>
                </a:lnTo>
                <a:lnTo>
                  <a:pt x="0" y="237"/>
                </a:lnTo>
                <a:lnTo>
                  <a:pt x="0" y="237"/>
                </a:lnTo>
                <a:lnTo>
                  <a:pt x="64" y="34"/>
                </a:lnTo>
                <a:lnTo>
                  <a:pt x="64" y="0"/>
                </a:lnTo>
                <a:lnTo>
                  <a:pt x="80" y="34"/>
                </a:lnTo>
                <a:lnTo>
                  <a:pt x="161" y="237"/>
                </a:lnTo>
                <a:lnTo>
                  <a:pt x="161" y="237"/>
                </a:lnTo>
                <a:lnTo>
                  <a:pt x="145" y="237"/>
                </a:lnTo>
                <a:lnTo>
                  <a:pt x="145" y="237"/>
                </a:lnTo>
                <a:lnTo>
                  <a:pt x="64" y="34"/>
                </a:lnTo>
                <a:lnTo>
                  <a:pt x="80" y="34"/>
                </a:lnTo>
                <a:lnTo>
                  <a:pt x="80" y="34"/>
                </a:lnTo>
                <a:lnTo>
                  <a:pt x="16" y="237"/>
                </a:lnTo>
                <a:lnTo>
                  <a:pt x="0" y="237"/>
                </a:lnTo>
                <a:lnTo>
                  <a:pt x="0" y="220"/>
                </a:lnTo>
                <a:lnTo>
                  <a:pt x="64" y="220"/>
                </a:lnTo>
                <a:lnTo>
                  <a:pt x="64" y="23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5" name="Freeform 17">
            <a:extLst>
              <a:ext uri="{FF2B5EF4-FFF2-40B4-BE49-F238E27FC236}">
                <a16:creationId xmlns:a16="http://schemas.microsoft.com/office/drawing/2014/main" id="{DBC20768-F333-45C5-A6A4-01D1FC46C2F8}"/>
              </a:ext>
            </a:extLst>
          </p:cNvPr>
          <p:cNvSpPr>
            <a:spLocks/>
          </p:cNvSpPr>
          <p:nvPr/>
        </p:nvSpPr>
        <p:spPr bwMode="auto">
          <a:xfrm>
            <a:off x="6556375" y="4187698"/>
            <a:ext cx="128588" cy="26988"/>
          </a:xfrm>
          <a:custGeom>
            <a:avLst/>
            <a:gdLst>
              <a:gd name="T0" fmla="*/ 81 w 81"/>
              <a:gd name="T1" fmla="*/ 17 h 17"/>
              <a:gd name="T2" fmla="*/ 0 w 81"/>
              <a:gd name="T3" fmla="*/ 17 h 17"/>
              <a:gd name="T4" fmla="*/ 0 w 81"/>
              <a:gd name="T5" fmla="*/ 0 h 17"/>
              <a:gd name="T6" fmla="*/ 0 w 81"/>
              <a:gd name="T7" fmla="*/ 0 h 17"/>
              <a:gd name="T8" fmla="*/ 0 w 81"/>
              <a:gd name="T9" fmla="*/ 0 h 17"/>
              <a:gd name="T10" fmla="*/ 81 w 81"/>
              <a:gd name="T11" fmla="*/ 0 h 17"/>
              <a:gd name="T12" fmla="*/ 81 w 81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7">
                <a:moveTo>
                  <a:pt x="81" y="17"/>
                </a:moveTo>
                <a:lnTo>
                  <a:pt x="0" y="1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1" y="0"/>
                </a:lnTo>
                <a:lnTo>
                  <a:pt x="81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6" name="Rectangle 18">
            <a:extLst>
              <a:ext uri="{FF2B5EF4-FFF2-40B4-BE49-F238E27FC236}">
                <a16:creationId xmlns:a16="http://schemas.microsoft.com/office/drawing/2014/main" id="{92B1E811-4AFB-4E5D-8960-C3101BDDF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5082667"/>
            <a:ext cx="25400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7" name="Rectangle 19">
            <a:extLst>
              <a:ext uri="{FF2B5EF4-FFF2-40B4-BE49-F238E27FC236}">
                <a16:creationId xmlns:a16="http://schemas.microsoft.com/office/drawing/2014/main" id="{3BBF7806-5193-478A-A0A5-AE6E7C2B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4214687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9" name="Rectangle 21">
            <a:extLst>
              <a:ext uri="{FF2B5EF4-FFF2-40B4-BE49-F238E27FC236}">
                <a16:creationId xmlns:a16="http://schemas.microsoft.com/office/drawing/2014/main" id="{BBE67589-AF60-4D62-972A-1ED2B03E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33586"/>
            <a:ext cx="9781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«interface»</a:t>
            </a:r>
            <a:endParaRPr lang="en-US" altLang="en-US" sz="2800"/>
          </a:p>
        </p:txBody>
      </p:sp>
      <p:sp>
        <p:nvSpPr>
          <p:cNvPr id="636950" name="Rectangle 22">
            <a:extLst>
              <a:ext uri="{FF2B5EF4-FFF2-40B4-BE49-F238E27FC236}">
                <a16:creationId xmlns:a16="http://schemas.microsoft.com/office/drawing/2014/main" id="{F0F7577D-CBDB-4B7C-B6D4-D524C53B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441" y="5244592"/>
            <a:ext cx="14019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 err="1">
                <a:solidFill>
                  <a:srgbClr val="000000"/>
                </a:solidFill>
              </a:rPr>
              <a:t>MissileLauncher</a:t>
            </a:r>
            <a:endParaRPr lang="en-US" altLang="en-US" sz="2800" dirty="0"/>
          </a:p>
        </p:txBody>
      </p:sp>
      <p:sp>
        <p:nvSpPr>
          <p:cNvPr id="636951" name="Rectangle 23">
            <a:extLst>
              <a:ext uri="{FF2B5EF4-FFF2-40B4-BE49-F238E27FC236}">
                <a16:creationId xmlns:a16="http://schemas.microsoft.com/office/drawing/2014/main" id="{54581084-144E-4601-87D0-3F3FAB877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082667"/>
            <a:ext cx="1816100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2" name="Rectangle 24">
            <a:extLst>
              <a:ext uri="{FF2B5EF4-FFF2-40B4-BE49-F238E27FC236}">
                <a16:creationId xmlns:a16="http://schemas.microsoft.com/office/drawing/2014/main" id="{8B3E9319-E208-42C9-8E0F-CB034E2D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400" y="5082668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3" name="Rectangle 25">
            <a:extLst>
              <a:ext uri="{FF2B5EF4-FFF2-40B4-BE49-F238E27FC236}">
                <a16:creationId xmlns:a16="http://schemas.microsoft.com/office/drawing/2014/main" id="{5157EBE0-A43B-4FCA-BCBE-63259D5E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700206"/>
            <a:ext cx="1790700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4" name="Rectangle 26">
            <a:extLst>
              <a:ext uri="{FF2B5EF4-FFF2-40B4-BE49-F238E27FC236}">
                <a16:creationId xmlns:a16="http://schemas.microsoft.com/office/drawing/2014/main" id="{F30FA525-DE1D-4B4A-81D3-65F6F212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082667"/>
            <a:ext cx="26988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5" name="Rectangle 27">
            <a:extLst>
              <a:ext uri="{FF2B5EF4-FFF2-40B4-BE49-F238E27FC236}">
                <a16:creationId xmlns:a16="http://schemas.microsoft.com/office/drawing/2014/main" id="{B4CA06A6-0EEF-4A0F-B1CC-695CC997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922" y="5244592"/>
            <a:ext cx="5321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Sword</a:t>
            </a:r>
            <a:endParaRPr lang="en-US" altLang="en-US" sz="2800" dirty="0"/>
          </a:p>
        </p:txBody>
      </p:sp>
      <p:sp>
        <p:nvSpPr>
          <p:cNvPr id="636956" name="Rectangle 28">
            <a:extLst>
              <a:ext uri="{FF2B5EF4-FFF2-40B4-BE49-F238E27FC236}">
                <a16:creationId xmlns:a16="http://schemas.microsoft.com/office/drawing/2014/main" id="{2618C443-0FED-4FB0-9B86-526AA841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5082667"/>
            <a:ext cx="18145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7" name="Rectangle 29">
            <a:extLst>
              <a:ext uri="{FF2B5EF4-FFF2-40B4-BE49-F238E27FC236}">
                <a16:creationId xmlns:a16="http://schemas.microsoft.com/office/drawing/2014/main" id="{213C938F-E7B7-4D23-A647-AEBA0F80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5082668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8" name="Rectangle 30">
            <a:extLst>
              <a:ext uri="{FF2B5EF4-FFF2-40B4-BE49-F238E27FC236}">
                <a16:creationId xmlns:a16="http://schemas.microsoft.com/office/drawing/2014/main" id="{B6642C74-4816-43CC-9635-52346D3C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5700206"/>
            <a:ext cx="17891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59" name="Rectangle 31">
            <a:extLst>
              <a:ext uri="{FF2B5EF4-FFF2-40B4-BE49-F238E27FC236}">
                <a16:creationId xmlns:a16="http://schemas.microsoft.com/office/drawing/2014/main" id="{013940BD-E721-42E8-AFCD-35716CAF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5082667"/>
            <a:ext cx="254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0" name="Rectangle 32">
            <a:extLst>
              <a:ext uri="{FF2B5EF4-FFF2-40B4-BE49-F238E27FC236}">
                <a16:creationId xmlns:a16="http://schemas.microsoft.com/office/drawing/2014/main" id="{32975C5F-4C4C-4B25-8432-F467B56B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9" y="4402012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1" name="Rectangle 33">
            <a:extLst>
              <a:ext uri="{FF2B5EF4-FFF2-40B4-BE49-F238E27FC236}">
                <a16:creationId xmlns:a16="http://schemas.microsoft.com/office/drawing/2014/main" id="{C11B5EAE-D144-4D7D-B4AD-2D703791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4402012"/>
            <a:ext cx="1588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2" name="Rectangle 34">
            <a:extLst>
              <a:ext uri="{FF2B5EF4-FFF2-40B4-BE49-F238E27FC236}">
                <a16:creationId xmlns:a16="http://schemas.microsoft.com/office/drawing/2014/main" id="{C6C36A34-D662-4FAC-87CE-32B473BC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402012"/>
            <a:ext cx="470376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3" name="Rectangle 35">
            <a:extLst>
              <a:ext uri="{FF2B5EF4-FFF2-40B4-BE49-F238E27FC236}">
                <a16:creationId xmlns:a16="http://schemas.microsoft.com/office/drawing/2014/main" id="{33B2EC92-6235-4CF7-A2AE-83767141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4402012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4" name="Rectangle 36">
            <a:extLst>
              <a:ext uri="{FF2B5EF4-FFF2-40B4-BE49-F238E27FC236}">
                <a16:creationId xmlns:a16="http://schemas.microsoft.com/office/drawing/2014/main" id="{13C414E6-D322-4626-A1A3-D349669B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5055681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6" name="Rectangle 38">
            <a:extLst>
              <a:ext uri="{FF2B5EF4-FFF2-40B4-BE49-F238E27FC236}">
                <a16:creationId xmlns:a16="http://schemas.microsoft.com/office/drawing/2014/main" id="{48484049-A52B-4291-A093-3959C32BA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4402012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7" name="Rectangle 39">
            <a:extLst>
              <a:ext uri="{FF2B5EF4-FFF2-40B4-BE49-F238E27FC236}">
                <a16:creationId xmlns:a16="http://schemas.microsoft.com/office/drawing/2014/main" id="{14956CAC-3435-48ED-9A7A-ECC0B808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055681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9" name="Rectangle 41">
            <a:extLst>
              <a:ext uri="{FF2B5EF4-FFF2-40B4-BE49-F238E27FC236}">
                <a16:creationId xmlns:a16="http://schemas.microsoft.com/office/drawing/2014/main" id="{313E024C-F967-4012-80F3-E971E154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6" y="3247898"/>
            <a:ext cx="7126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Explorer</a:t>
            </a:r>
            <a:endParaRPr lang="en-US" altLang="en-US" sz="2800" dirty="0"/>
          </a:p>
        </p:txBody>
      </p:sp>
      <p:sp>
        <p:nvSpPr>
          <p:cNvPr id="636970" name="Rectangle 42">
            <a:extLst>
              <a:ext uri="{FF2B5EF4-FFF2-40B4-BE49-F238E27FC236}">
                <a16:creationId xmlns:a16="http://schemas.microsoft.com/office/drawing/2014/main" id="{4AEC0FA5-6E05-48AF-8A8D-E9741F3F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33586"/>
            <a:ext cx="1816100" cy="2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1" name="Rectangle 43">
            <a:extLst>
              <a:ext uri="{FF2B5EF4-FFF2-40B4-BE49-F238E27FC236}">
                <a16:creationId xmlns:a16="http://schemas.microsoft.com/office/drawing/2014/main" id="{4F4D4A64-FBE7-4A25-B4F1-5718574D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3033587"/>
            <a:ext cx="26987" cy="7508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2" name="Rectangle 44">
            <a:extLst>
              <a:ext uri="{FF2B5EF4-FFF2-40B4-BE49-F238E27FC236}">
                <a16:creationId xmlns:a16="http://schemas.microsoft.com/office/drawing/2014/main" id="{FA612382-9F19-474A-A873-A895965F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57487"/>
            <a:ext cx="1789113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3" name="Rectangle 45">
            <a:extLst>
              <a:ext uri="{FF2B5EF4-FFF2-40B4-BE49-F238E27FC236}">
                <a16:creationId xmlns:a16="http://schemas.microsoft.com/office/drawing/2014/main" id="{12540D85-3992-4197-8013-08018257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33586"/>
            <a:ext cx="25400" cy="7239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4" name="Rectangle 46">
            <a:extLst>
              <a:ext uri="{FF2B5EF4-FFF2-40B4-BE49-F238E27FC236}">
                <a16:creationId xmlns:a16="http://schemas.microsoft.com/office/drawing/2014/main" id="{2E0027F4-51F6-4C94-A190-CC281F4C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9" y="3381248"/>
            <a:ext cx="282575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5" name="Freeform 47">
            <a:extLst>
              <a:ext uri="{FF2B5EF4-FFF2-40B4-BE49-F238E27FC236}">
                <a16:creationId xmlns:a16="http://schemas.microsoft.com/office/drawing/2014/main" id="{F4E21790-2384-41BB-8FD7-E1EE312062C5}"/>
              </a:ext>
            </a:extLst>
          </p:cNvPr>
          <p:cNvSpPr>
            <a:spLocks/>
          </p:cNvSpPr>
          <p:nvPr/>
        </p:nvSpPr>
        <p:spPr bwMode="auto">
          <a:xfrm>
            <a:off x="5381625" y="3301874"/>
            <a:ext cx="331788" cy="106363"/>
          </a:xfrm>
          <a:custGeom>
            <a:avLst/>
            <a:gdLst>
              <a:gd name="T0" fmla="*/ 0 w 209"/>
              <a:gd name="T1" fmla="*/ 0 h 67"/>
              <a:gd name="T2" fmla="*/ 0 w 209"/>
              <a:gd name="T3" fmla="*/ 17 h 67"/>
              <a:gd name="T4" fmla="*/ 161 w 209"/>
              <a:gd name="T5" fmla="*/ 67 h 67"/>
              <a:gd name="T6" fmla="*/ 161 w 209"/>
              <a:gd name="T7" fmla="*/ 67 h 67"/>
              <a:gd name="T8" fmla="*/ 209 w 209"/>
              <a:gd name="T9" fmla="*/ 50 h 67"/>
              <a:gd name="T10" fmla="*/ 161 w 209"/>
              <a:gd name="T11" fmla="*/ 50 h 67"/>
              <a:gd name="T12" fmla="*/ 0 w 209"/>
              <a:gd name="T1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67">
                <a:moveTo>
                  <a:pt x="0" y="0"/>
                </a:moveTo>
                <a:lnTo>
                  <a:pt x="0" y="17"/>
                </a:lnTo>
                <a:lnTo>
                  <a:pt x="161" y="67"/>
                </a:lnTo>
                <a:lnTo>
                  <a:pt x="161" y="67"/>
                </a:lnTo>
                <a:lnTo>
                  <a:pt x="209" y="50"/>
                </a:lnTo>
                <a:lnTo>
                  <a:pt x="161" y="5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6" name="Freeform 48">
            <a:extLst>
              <a:ext uri="{FF2B5EF4-FFF2-40B4-BE49-F238E27FC236}">
                <a16:creationId xmlns:a16="http://schemas.microsoft.com/office/drawing/2014/main" id="{50D546C6-DEB9-40C8-8295-8011A10B734A}"/>
              </a:ext>
            </a:extLst>
          </p:cNvPr>
          <p:cNvSpPr>
            <a:spLocks/>
          </p:cNvSpPr>
          <p:nvPr/>
        </p:nvSpPr>
        <p:spPr bwMode="auto">
          <a:xfrm>
            <a:off x="5381625" y="3381248"/>
            <a:ext cx="255588" cy="107950"/>
          </a:xfrm>
          <a:custGeom>
            <a:avLst/>
            <a:gdLst>
              <a:gd name="T0" fmla="*/ 161 w 161"/>
              <a:gd name="T1" fmla="*/ 17 h 68"/>
              <a:gd name="T2" fmla="*/ 161 w 161"/>
              <a:gd name="T3" fmla="*/ 0 h 68"/>
              <a:gd name="T4" fmla="*/ 0 w 161"/>
              <a:gd name="T5" fmla="*/ 51 h 68"/>
              <a:gd name="T6" fmla="*/ 0 w 161"/>
              <a:gd name="T7" fmla="*/ 68 h 68"/>
              <a:gd name="T8" fmla="*/ 161 w 161"/>
              <a:gd name="T9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68">
                <a:moveTo>
                  <a:pt x="161" y="17"/>
                </a:moveTo>
                <a:lnTo>
                  <a:pt x="161" y="0"/>
                </a:lnTo>
                <a:lnTo>
                  <a:pt x="0" y="51"/>
                </a:lnTo>
                <a:lnTo>
                  <a:pt x="0" y="68"/>
                </a:lnTo>
                <a:lnTo>
                  <a:pt x="161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7" name="Rectangle 49">
            <a:extLst>
              <a:ext uri="{FF2B5EF4-FFF2-40B4-BE49-F238E27FC236}">
                <a16:creationId xmlns:a16="http://schemas.microsoft.com/office/drawing/2014/main" id="{2B2B033D-31E0-4958-A607-4A914A3F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3381248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8" name="Rectangle 50">
            <a:extLst>
              <a:ext uri="{FF2B5EF4-FFF2-40B4-BE49-F238E27FC236}">
                <a16:creationId xmlns:a16="http://schemas.microsoft.com/office/drawing/2014/main" id="{26890942-F3AF-4393-A9EF-D8046712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9" y="3381248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79" name="Rectangle 51">
            <a:extLst>
              <a:ext uri="{FF2B5EF4-FFF2-40B4-BE49-F238E27FC236}">
                <a16:creationId xmlns:a16="http://schemas.microsoft.com/office/drawing/2014/main" id="{53610C5E-BF4E-40C8-81DB-2A493373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3381248"/>
            <a:ext cx="1431925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80" name="Rectangle 52">
            <a:extLst>
              <a:ext uri="{FF2B5EF4-FFF2-40B4-BE49-F238E27FC236}">
                <a16:creationId xmlns:a16="http://schemas.microsoft.com/office/drawing/2014/main" id="{5FB6B14D-645C-4841-9052-BB2AE4B6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9" y="3112961"/>
            <a:ext cx="530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i="1">
                <a:solidFill>
                  <a:srgbClr val="000000"/>
                </a:solidFill>
              </a:rPr>
              <a:t>wields</a:t>
            </a:r>
            <a:endParaRPr lang="en-US" altLang="en-US" sz="280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4568FA-476C-47C3-87BB-74DC81AB2574}"/>
              </a:ext>
            </a:extLst>
          </p:cNvPr>
          <p:cNvCxnSpPr>
            <a:cxnSpLocks/>
          </p:cNvCxnSpPr>
          <p:nvPr/>
        </p:nvCxnSpPr>
        <p:spPr>
          <a:xfrm flipH="1">
            <a:off x="6552311" y="4214686"/>
            <a:ext cx="4064" cy="8652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C9D93D-D443-4C4E-BD67-E992FFC72C0A}"/>
              </a:ext>
            </a:extLst>
          </p:cNvPr>
          <p:cNvCxnSpPr>
            <a:cxnSpLocks/>
          </p:cNvCxnSpPr>
          <p:nvPr/>
        </p:nvCxnSpPr>
        <p:spPr>
          <a:xfrm flipH="1">
            <a:off x="4199636" y="4415506"/>
            <a:ext cx="5652" cy="6403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737E2B-B817-4C27-B8DB-44CB676561BB}"/>
              </a:ext>
            </a:extLst>
          </p:cNvPr>
          <p:cNvCxnSpPr>
            <a:cxnSpLocks/>
          </p:cNvCxnSpPr>
          <p:nvPr/>
        </p:nvCxnSpPr>
        <p:spPr>
          <a:xfrm flipH="1">
            <a:off x="8914416" y="4394177"/>
            <a:ext cx="5652" cy="6403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>
            <a:extLst>
              <a:ext uri="{FF2B5EF4-FFF2-40B4-BE49-F238E27FC236}">
                <a16:creationId xmlns:a16="http://schemas.microsoft.com/office/drawing/2014/main" id="{A5A49E37-6CC8-42D4-A7D8-1AFAB9A74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inheritance of interfaces</a:t>
            </a:r>
          </a:p>
        </p:txBody>
      </p:sp>
      <p:sp>
        <p:nvSpPr>
          <p:cNvPr id="637959" name="Text Box 7">
            <a:extLst>
              <a:ext uri="{FF2B5EF4-FFF2-40B4-BE49-F238E27FC236}">
                <a16:creationId xmlns:a16="http://schemas.microsoft.com/office/drawing/2014/main" id="{DD9734F3-472E-48C4-9219-E5D94C42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5509133"/>
            <a:ext cx="6042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class</a:t>
            </a:r>
            <a:r>
              <a:rPr lang="en-US" altLang="en-US" dirty="0">
                <a:latin typeface="Lucida Sans Typewriter" panose="020B0509030504030204" pitchFamily="49" charset="0"/>
              </a:rPr>
              <a:t> Sword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implements</a:t>
            </a:r>
            <a:r>
              <a:rPr lang="en-US" altLang="en-US" dirty="0">
                <a:latin typeface="Lucida Sans Typewriter" panose="020B0509030504030204" pitchFamily="49" charset="0"/>
              </a:rPr>
              <a:t> Weapon, Movable {…}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5107E2A-DD3F-4D5F-9C4E-560AB11A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410" y="3032981"/>
            <a:ext cx="7020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i="1">
                <a:solidFill>
                  <a:srgbClr val="000000"/>
                </a:solidFill>
              </a:rPr>
              <a:t>Weapon</a:t>
            </a:r>
            <a:endParaRPr lang="en-US" altLang="en-US" sz="28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56EB5C-F171-4AFD-8934-6C8FFFF3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34" y="2577370"/>
            <a:ext cx="18145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E4BF107-C6BF-4030-9CA6-5B8B65CC2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46" y="2577370"/>
            <a:ext cx="25400" cy="993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15E66A9-5D42-4A44-8A75-B9D1B78C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34" y="3544156"/>
            <a:ext cx="17891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B225081-E8BC-45B4-B9C3-3F4242AF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34" y="2577370"/>
            <a:ext cx="25400" cy="966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A8B3F50-50CB-4672-BF6F-42790F0B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096" y="4430776"/>
            <a:ext cx="5321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dirty="0">
                <a:solidFill>
                  <a:srgbClr val="000000"/>
                </a:solidFill>
              </a:rPr>
              <a:t>Sword</a:t>
            </a:r>
            <a:endParaRPr lang="en-US" altLang="en-US" sz="2800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31A73DA-C0FC-4A53-A8F0-1E2BC0A8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09" y="4268851"/>
            <a:ext cx="18145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6CA3B6C-BF67-4807-8F51-D30B7A84C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221" y="4268852"/>
            <a:ext cx="25400" cy="6445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9ECCE22-CB1E-44FF-9CAC-EE86A07B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09" y="4886390"/>
            <a:ext cx="17891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3454E35-87C3-40D8-A87B-B6195672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09" y="4268851"/>
            <a:ext cx="25400" cy="6175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487F37C9-621D-4418-B383-C7BBB251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421" y="2685319"/>
            <a:ext cx="9781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«interface»</a:t>
            </a:r>
            <a:endParaRPr lang="en-US" altLang="en-US" sz="2800"/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0A1216D7-9996-4D04-8373-F9B2E04D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210" y="3033776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DA49E25F-2288-47A6-A684-31B38BB0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790" y="3032981"/>
            <a:ext cx="7469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 i="1" dirty="0">
                <a:solidFill>
                  <a:srgbClr val="000000"/>
                </a:solidFill>
              </a:rPr>
              <a:t>Movable</a:t>
            </a:r>
            <a:endParaRPr lang="en-US" altLang="en-US" sz="2800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B2D4AE8A-4181-425B-9C4D-7A1EE63E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14" y="2577370"/>
            <a:ext cx="181451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99CCE8E5-3B42-410A-9944-DA1C74F8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726" y="2577370"/>
            <a:ext cx="25400" cy="993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84CBE785-AA96-4DEF-BC29-FC386E35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14" y="3544156"/>
            <a:ext cx="178911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4FCDB8F1-8846-4BD7-8D64-7871296D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14" y="2577370"/>
            <a:ext cx="25400" cy="966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4C2BABF8-927F-4934-8CD0-E34CEB38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801" y="2685319"/>
            <a:ext cx="9781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«interface»</a:t>
            </a:r>
            <a:endParaRPr lang="en-US" altLang="en-US" sz="2800"/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B4B113F8-A619-487C-9DCC-DBAFFA93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765" y="3032186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7952" name="Group 637951">
            <a:extLst>
              <a:ext uri="{FF2B5EF4-FFF2-40B4-BE49-F238E27FC236}">
                <a16:creationId xmlns:a16="http://schemas.microsoft.com/office/drawing/2014/main" id="{4B40D714-E9B6-46CC-96F3-AE0E40F0D278}"/>
              </a:ext>
            </a:extLst>
          </p:cNvPr>
          <p:cNvGrpSpPr/>
          <p:nvPr/>
        </p:nvGrpSpPr>
        <p:grpSpPr>
          <a:xfrm>
            <a:off x="4013901" y="3577615"/>
            <a:ext cx="1225611" cy="700541"/>
            <a:chOff x="4013901" y="3577615"/>
            <a:chExt cx="1225611" cy="70054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BF49168-EF32-43D2-9CF6-4A3DF82942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4378" y="3765148"/>
              <a:ext cx="965134" cy="51300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218954F-940E-4BA9-9D4F-8244E41B55A5}"/>
                </a:ext>
              </a:extLst>
            </p:cNvPr>
            <p:cNvSpPr/>
            <p:nvPr/>
          </p:nvSpPr>
          <p:spPr>
            <a:xfrm rot="18224049">
              <a:off x="4040840" y="3550676"/>
              <a:ext cx="210312" cy="264190"/>
            </a:xfrm>
            <a:prstGeom prst="triangl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FFABCD-A0C2-4C31-83FC-709279D803C3}"/>
              </a:ext>
            </a:extLst>
          </p:cNvPr>
          <p:cNvGrpSpPr/>
          <p:nvPr/>
        </p:nvGrpSpPr>
        <p:grpSpPr>
          <a:xfrm flipH="1">
            <a:off x="6688995" y="3582986"/>
            <a:ext cx="1225611" cy="700541"/>
            <a:chOff x="4013901" y="3577615"/>
            <a:chExt cx="1225611" cy="70054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DB4FDCF-1F75-405F-B2B2-C9FBDF2659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4378" y="3765148"/>
              <a:ext cx="965134" cy="51300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6F8EF740-07C6-4B61-BAF2-14D915A46E44}"/>
                </a:ext>
              </a:extLst>
            </p:cNvPr>
            <p:cNvSpPr/>
            <p:nvPr/>
          </p:nvSpPr>
          <p:spPr>
            <a:xfrm rot="18224049">
              <a:off x="4040840" y="3550676"/>
              <a:ext cx="210312" cy="264190"/>
            </a:xfrm>
            <a:prstGeom prst="triangl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Designing Interacting Classes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C6A85241-D8DE-495B-9DC7-E4B0684F9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4 </a:t>
            </a:r>
            <a:r>
              <a:rPr lang="en-US" sz="2800" dirty="0"/>
              <a:t>Due</a:t>
            </a:r>
            <a:r>
              <a:rPr lang="en-US" sz="2800"/>
              <a:t>: Tomorrow before 9:55am</a:t>
            </a:r>
          </a:p>
          <a:p>
            <a:pPr lvl="2"/>
            <a:r>
              <a:rPr lang="en-US" sz="2400"/>
              <a:t>Debrief</a:t>
            </a:r>
          </a:p>
          <a:p>
            <a:pPr lvl="1"/>
            <a:r>
              <a:rPr lang="en-US" sz="2800"/>
              <a:t>Lab 5 tomorrow will be a non-programming group project</a:t>
            </a:r>
            <a:endParaRPr lang="en-US" sz="2400" dirty="0"/>
          </a:p>
          <a:p>
            <a:pPr lvl="1"/>
            <a:r>
              <a:rPr lang="en-US" sz="2800" b="1">
                <a:solidFill>
                  <a:schemeClr val="accent1"/>
                </a:solidFill>
              </a:rPr>
              <a:t>Read TO-OTP Chapter 2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0816-4D0A-4746-BC56-31704B9C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D366-46BF-4566-85ED-DE7B476A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Previously we talked about these </a:t>
            </a:r>
            <a:r>
              <a:rPr lang="en-US" sz="2800">
                <a:solidFill>
                  <a:schemeClr val="accent1"/>
                </a:solidFill>
              </a:rPr>
              <a:t>Definitions</a:t>
            </a:r>
            <a:endParaRPr lang="en-US" sz="2800" dirty="0">
              <a:solidFill>
                <a:schemeClr val="accent1"/>
              </a:solidFill>
            </a:endParaRPr>
          </a:p>
          <a:p>
            <a:pPr lvl="1"/>
            <a:r>
              <a:rPr lang="en-US" sz="2400" dirty="0"/>
              <a:t>An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US" sz="2400" b="1" dirty="0">
                <a:solidFill>
                  <a:schemeClr val="accent2"/>
                </a:solidFill>
              </a:rPr>
              <a:t> method </a:t>
            </a:r>
            <a:r>
              <a:rPr lang="en-US" sz="2400" dirty="0"/>
              <a:t>is a method for which only the specification is provided. The implementation is deferred to a specialization.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/>
              <a:t> is a collection of abstract methods under a single name.</a:t>
            </a:r>
          </a:p>
          <a:p>
            <a:r>
              <a:rPr lang="en-US" sz="2600"/>
              <a:t>We then looked at the </a:t>
            </a:r>
            <a:r>
              <a:rPr lang="en-US" sz="2600">
                <a:solidFill>
                  <a:schemeClr val="accent5"/>
                </a:solidFill>
              </a:rPr>
              <a:t>Java Collections Framework </a:t>
            </a: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en-US" sz="2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/>
              <a:t>Along with its implementing classes </a:t>
            </a: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400"/>
              <a:t> and </a:t>
            </a:r>
            <a:r>
              <a:rPr lang="en-US" sz="26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endParaRPr lang="en-US" sz="2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77446"/>
          </a:xfrm>
        </p:spPr>
        <p:txBody>
          <a:bodyPr>
            <a:noAutofit/>
          </a:bodyPr>
          <a:lstStyle/>
          <a:p>
            <a:r>
              <a:rPr lang="en-US" sz="2400" dirty="0"/>
              <a:t>Many interfaces only have a single method</a:t>
            </a:r>
          </a:p>
          <a:p>
            <a:r>
              <a:rPr lang="en-US" sz="2400" dirty="0"/>
              <a:t>Consider the following example: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implement this interface, a class must:</a:t>
            </a:r>
          </a:p>
          <a:p>
            <a:pPr lvl="1"/>
            <a:r>
              <a:rPr lang="en-US" sz="2200" dirty="0"/>
              <a:t>State that it implements the interface</a:t>
            </a:r>
          </a:p>
          <a:p>
            <a:pPr lvl="1"/>
            <a:r>
              <a:rPr lang="en-US" sz="2200" dirty="0"/>
              <a:t>Have a public, non-static method called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makeNoise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/>
              <a:t> that takes no parameters and returns a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62752"/>
            <a:ext cx="10972800" cy="12694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466"/>
            <a:ext cx="10972800" cy="510807"/>
          </a:xfrm>
        </p:spPr>
        <p:txBody>
          <a:bodyPr>
            <a:normAutofit/>
          </a:bodyPr>
          <a:lstStyle/>
          <a:p>
            <a:r>
              <a:rPr lang="en-US" sz="2400" dirty="0"/>
              <a:t>Here are classes that implement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NoiseMaker</a:t>
            </a:r>
            <a:r>
              <a:rPr lang="en-US" sz="2400" dirty="0"/>
              <a:t>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426743"/>
            <a:ext cx="10972800" cy="419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Pig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"Grunt!"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Explosion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"BOOM!"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18872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Wind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Woosh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endParaRPr 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endParaRPr lang="en-US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such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177807"/>
          </a:xfrm>
        </p:spPr>
        <p:txBody>
          <a:bodyPr>
            <a:noAutofit/>
          </a:bodyPr>
          <a:lstStyle/>
          <a:p>
            <a:r>
              <a:rPr lang="en-US" sz="2400" dirty="0"/>
              <a:t>If an object implements an interface, it can be used wherever that interface is needed because we know it can do the job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could pass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Pig</a:t>
            </a:r>
            <a:r>
              <a:rPr lang="en-US" sz="2400" dirty="0"/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Explosion</a:t>
            </a:r>
            <a:r>
              <a:rPr lang="en-US" sz="2400" dirty="0"/>
              <a:t>, 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Wind</a:t>
            </a:r>
            <a:r>
              <a:rPr lang="en-US" sz="2400" dirty="0"/>
              <a:t> object to the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scareChildren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method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43200"/>
            <a:ext cx="10972800" cy="957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noiseMakers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[100];</a:t>
            </a:r>
          </a:p>
          <a:p>
            <a:pPr marL="118872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noiseMakers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[0]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Wind();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53000"/>
            <a:ext cx="109728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scareChildren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maker) {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"Hey, kids!"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maker.makeNoise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118872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08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single class can implement an unlimited number of interfaces</a:t>
            </a:r>
          </a:p>
          <a:p>
            <a:pPr lvl="1"/>
            <a:r>
              <a:rPr lang="en-US" sz="2400" dirty="0"/>
              <a:t>It has the capabilities required by each of the interfaces</a:t>
            </a:r>
          </a:p>
          <a:p>
            <a:pPr lvl="1"/>
            <a:r>
              <a:rPr lang="en-US" sz="2400" dirty="0"/>
              <a:t>Many unrelated classes could implement the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13460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more than one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addition to the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NoiseMaker</a:t>
            </a:r>
            <a:r>
              <a:rPr lang="en-US" sz="2400" dirty="0"/>
              <a:t> interface, consider the following interfaces: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71800"/>
            <a:ext cx="10972800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Colored {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Color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getColor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8872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Operation {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process(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b);</a:t>
            </a:r>
          </a:p>
          <a:p>
            <a:pPr marL="11887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8872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9972</TotalTime>
  <Words>854</Words>
  <Application>Microsoft Office PowerPoint</Application>
  <PresentationFormat>Widescreen</PresentationFormat>
  <Paragraphs>144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Georgia Pro Cond Light</vt:lpstr>
      <vt:lpstr>Lucida Sans Typewriter</vt:lpstr>
      <vt:lpstr>Speak Pro</vt:lpstr>
      <vt:lpstr>Wingdings 2</vt:lpstr>
      <vt:lpstr>RetrospectVTI</vt:lpstr>
      <vt:lpstr>COMP 2000 Object-Oriented Design</vt:lpstr>
      <vt:lpstr>PowerPoint Presentation</vt:lpstr>
      <vt:lpstr>ALERTS</vt:lpstr>
      <vt:lpstr>Review</vt:lpstr>
      <vt:lpstr>Interfaces</vt:lpstr>
      <vt:lpstr>Example classes</vt:lpstr>
      <vt:lpstr>Using such classes</vt:lpstr>
      <vt:lpstr>Capabilities</vt:lpstr>
      <vt:lpstr>Implementing more than one interface</vt:lpstr>
      <vt:lpstr>Implementing more than one interface</vt:lpstr>
      <vt:lpstr>Testing for an interface</vt:lpstr>
      <vt:lpstr>Testing for an interface example</vt:lpstr>
      <vt:lpstr>No constructors!</vt:lpstr>
      <vt:lpstr>No state!</vt:lpstr>
      <vt:lpstr>Example: Interface Movable</vt:lpstr>
      <vt:lpstr>Example: Interface Weapon</vt:lpstr>
      <vt:lpstr>Multiple inheritance of interfaces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40</cp:revision>
  <dcterms:created xsi:type="dcterms:W3CDTF">2021-01-26T22:47:04Z</dcterms:created>
  <dcterms:modified xsi:type="dcterms:W3CDTF">2024-01-22T00:25:38Z</dcterms:modified>
</cp:coreProperties>
</file>