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6" r:id="rId5"/>
    <p:sldId id="310" r:id="rId6"/>
    <p:sldId id="311" r:id="rId7"/>
    <p:sldId id="407" r:id="rId8"/>
    <p:sldId id="465" r:id="rId9"/>
    <p:sldId id="467" r:id="rId10"/>
    <p:sldId id="466" r:id="rId11"/>
    <p:sldId id="468" r:id="rId12"/>
    <p:sldId id="469" r:id="rId13"/>
    <p:sldId id="408" r:id="rId14"/>
    <p:sldId id="409" r:id="rId15"/>
    <p:sldId id="410" r:id="rId16"/>
    <p:sldId id="460" r:id="rId17"/>
    <p:sldId id="453" r:id="rId18"/>
    <p:sldId id="454" r:id="rId19"/>
    <p:sldId id="470" r:id="rId20"/>
    <p:sldId id="471" r:id="rId21"/>
    <p:sldId id="472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9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17/docs/ap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7/docs/api/java.base/java/util/Lis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eclipse.org/topic/org.eclipse.platform.doc.isv/reference/api/org/eclipse/swt/opengl/package-summary.html" TargetMode="External"/><Relationship Id="rId2" Type="http://schemas.openxmlformats.org/officeDocument/2006/relationships/hyperlink" Target="https://logging.apache.org/log4j/1.2/apidocs/org/apache/log4j/chainsaw/package-summar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import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Counter;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...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Counter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Counter();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for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0;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&lt; 10;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+=2)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c.incrementCount</a:t>
            </a: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System.out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.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println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c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.currentCount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());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481B02-6D2D-4438-BEAE-49CBE0B71D3D}"/>
              </a:ext>
            </a:extLst>
          </p:cNvPr>
          <p:cNvGrpSpPr/>
          <p:nvPr/>
        </p:nvGrpSpPr>
        <p:grpSpPr>
          <a:xfrm>
            <a:off x="6528293" y="2967335"/>
            <a:ext cx="700846" cy="461665"/>
            <a:chOff x="6528293" y="2967335"/>
            <a:chExt cx="700846" cy="4616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42F002-87C1-463E-B6AF-CCF450B501FA}"/>
                </a:ext>
              </a:extLst>
            </p:cNvPr>
            <p:cNvSpPr/>
            <p:nvPr/>
          </p:nvSpPr>
          <p:spPr>
            <a:xfrm>
              <a:off x="6874136" y="3052483"/>
              <a:ext cx="355003" cy="3765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AFBD68-4845-4F44-8E45-86A0DCE250F7}"/>
                </a:ext>
              </a:extLst>
            </p:cNvPr>
            <p:cNvSpPr txBox="1"/>
            <p:nvPr/>
          </p:nvSpPr>
          <p:spPr>
            <a:xfrm>
              <a:off x="6528293" y="2967335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ACF255-DEDC-46F5-AC21-A114E0912512}"/>
              </a:ext>
            </a:extLst>
          </p:cNvPr>
          <p:cNvGrpSpPr/>
          <p:nvPr/>
        </p:nvGrpSpPr>
        <p:grpSpPr>
          <a:xfrm>
            <a:off x="6528293" y="3883328"/>
            <a:ext cx="700846" cy="461665"/>
            <a:chOff x="6528293" y="3883328"/>
            <a:chExt cx="700846" cy="4616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24A6C2-AA94-4F77-BCD6-225BDDADC002}"/>
                </a:ext>
              </a:extLst>
            </p:cNvPr>
            <p:cNvSpPr/>
            <p:nvPr/>
          </p:nvSpPr>
          <p:spPr>
            <a:xfrm>
              <a:off x="6874136" y="3962799"/>
              <a:ext cx="355003" cy="3765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22C5F8-7AF1-48C0-86A1-336B74C3C548}"/>
                </a:ext>
              </a:extLst>
            </p:cNvPr>
            <p:cNvSpPr txBox="1"/>
            <p:nvPr/>
          </p:nvSpPr>
          <p:spPr>
            <a:xfrm>
              <a:off x="6528293" y="3883328"/>
              <a:ext cx="327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0E6250-FE53-435D-8B27-D806FE0901DE}"/>
              </a:ext>
            </a:extLst>
          </p:cNvPr>
          <p:cNvGrpSpPr/>
          <p:nvPr/>
        </p:nvGrpSpPr>
        <p:grpSpPr>
          <a:xfrm>
            <a:off x="7051637" y="2967335"/>
            <a:ext cx="3049794" cy="1371981"/>
            <a:chOff x="7051637" y="2967335"/>
            <a:chExt cx="3049794" cy="13719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FDEF0C-DFF7-4C5D-891F-D4BD0A5CBC3C}"/>
                </a:ext>
              </a:extLst>
            </p:cNvPr>
            <p:cNvSpPr/>
            <p:nvPr/>
          </p:nvSpPr>
          <p:spPr>
            <a:xfrm>
              <a:off x="8455511" y="2967335"/>
              <a:ext cx="1645920" cy="1371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Counter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2B2B4D-E989-4722-8502-B1BBA0734E24}"/>
                </a:ext>
              </a:extLst>
            </p:cNvPr>
            <p:cNvGrpSpPr/>
            <p:nvPr/>
          </p:nvGrpSpPr>
          <p:grpSpPr>
            <a:xfrm>
              <a:off x="8588241" y="3533331"/>
              <a:ext cx="1360210" cy="461665"/>
              <a:chOff x="5868929" y="3883328"/>
              <a:chExt cx="1360210" cy="46166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2D8088-B35E-4CA1-A6F4-9EB1D1230733}"/>
                  </a:ext>
                </a:extLst>
              </p:cNvPr>
              <p:cNvSpPr/>
              <p:nvPr/>
            </p:nvSpPr>
            <p:spPr>
              <a:xfrm>
                <a:off x="6874136" y="3962799"/>
                <a:ext cx="355003" cy="37651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16DCFB-3006-4919-9ABC-387C594DA157}"/>
                  </a:ext>
                </a:extLst>
              </p:cNvPr>
              <p:cNvSpPr txBox="1"/>
              <p:nvPr/>
            </p:nvSpPr>
            <p:spPr>
              <a:xfrm>
                <a:off x="5868929" y="3883328"/>
                <a:ext cx="986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count</a:t>
                </a:r>
                <a:endParaRPr lang="en-US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9D907C-4951-40AA-9146-EF2A76B5F359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7051637" y="3240741"/>
              <a:ext cx="1403874" cy="4125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6BFE827-FC4B-4659-888A-85D1822A2F84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7D99F5-8390-40EB-A481-5C6213E7CBF5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0F81DC-A0FA-4EA9-A22E-EC695963821A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767AC3-4B2C-4F2A-8014-A5F18A4F8155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401947-9552-44F3-A525-FF46EDE5481D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5465C4-DC28-468F-9A4D-38B3E05E032E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67D721-B5F4-4BE2-B12A-254257B5763B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F6F816-8F56-4594-8171-FB0570C03957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883894-2A8B-43BA-BFF7-1F4FD49360E6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05BF39-A45E-4651-BD20-9EF7BBDA0D7E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AA708-A1AB-82EB-E86E-0499650BEA0A}"/>
              </a:ext>
            </a:extLst>
          </p:cNvPr>
          <p:cNvSpPr txBox="1"/>
          <p:nvPr/>
        </p:nvSpPr>
        <p:spPr>
          <a:xfrm>
            <a:off x="6704832" y="518329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Output:</a:t>
            </a:r>
            <a:r>
              <a:rPr lang="en-US"/>
              <a:t>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257741-14B7-9389-2656-78617FE1F5F6}"/>
              </a:ext>
            </a:extLst>
          </p:cNvPr>
          <p:cNvSpPr/>
          <p:nvPr/>
        </p:nvSpPr>
        <p:spPr>
          <a:xfrm>
            <a:off x="1043636" y="4331421"/>
            <a:ext cx="4700696" cy="692863"/>
          </a:xfrm>
          <a:prstGeom prst="roundRect">
            <a:avLst/>
          </a:prstGeom>
          <a:solidFill>
            <a:srgbClr val="E88B33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AF14-03DB-4914-B0A4-6034C54B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developer roles (aka HATS)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35EA-9846-48F6-B3EC-0C21EB1D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72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Implementor</a:t>
            </a:r>
            <a:r>
              <a:rPr lang="en-US" sz="2400" dirty="0"/>
              <a:t> (supplier)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chooses</a:t>
            </a:r>
            <a:r>
              <a:rPr lang="en-US" sz="2200" dirty="0"/>
              <a:t> representations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writes</a:t>
            </a:r>
            <a:r>
              <a:rPr lang="en-US" sz="2200" dirty="0"/>
              <a:t> algorithms in terms of those algorithms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satisfies</a:t>
            </a:r>
            <a:r>
              <a:rPr lang="en-US" sz="2200" dirty="0"/>
              <a:t> specifications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Client</a:t>
            </a:r>
            <a:r>
              <a:rPr lang="en-US" sz="2400" dirty="0"/>
              <a:t> (consumer)</a:t>
            </a:r>
          </a:p>
          <a:p>
            <a:pPr lvl="1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instantiates</a:t>
            </a:r>
            <a:r>
              <a:rPr lang="en-US" sz="2200" dirty="0"/>
              <a:t> objects used to solve problems</a:t>
            </a:r>
          </a:p>
          <a:p>
            <a:pPr lvl="1"/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calls</a:t>
            </a:r>
            <a:r>
              <a:rPr lang="en-US" sz="2200" dirty="0"/>
              <a:t> methods on those objects to interact with them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Designer</a:t>
            </a:r>
            <a:r>
              <a:rPr lang="en-US" sz="2400" dirty="0"/>
              <a:t> (architect)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defines</a:t>
            </a:r>
            <a:r>
              <a:rPr lang="en-US" sz="2200" dirty="0"/>
              <a:t> the abstraction &amp; chooses the interface</a:t>
            </a:r>
          </a:p>
        </p:txBody>
      </p:sp>
      <p:pic>
        <p:nvPicPr>
          <p:cNvPr id="2052" name="Picture 4" descr="5 Ways to Balance Multiple Hats in Your Business - Small ...">
            <a:extLst>
              <a:ext uri="{FF2B5EF4-FFF2-40B4-BE49-F238E27FC236}">
                <a16:creationId xmlns:a16="http://schemas.microsoft.com/office/drawing/2014/main" id="{17956EB3-3054-4441-BA53-31C35D210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4" t="1026" r="24784" b="28028"/>
          <a:stretch/>
        </p:blipFill>
        <p:spPr bwMode="auto">
          <a:xfrm>
            <a:off x="9886278" y="0"/>
            <a:ext cx="2305722" cy="38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6813B-1925-4094-9B67-027B03D1D3EF}"/>
              </a:ext>
            </a:extLst>
          </p:cNvPr>
          <p:cNvSpPr txBox="1"/>
          <p:nvPr/>
        </p:nvSpPr>
        <p:spPr>
          <a:xfrm rot="689034">
            <a:off x="7882139" y="3948180"/>
            <a:ext cx="3349213" cy="1815882"/>
          </a:xfrm>
          <a:custGeom>
            <a:avLst/>
            <a:gdLst>
              <a:gd name="connsiteX0" fmla="*/ 0 w 3349213"/>
              <a:gd name="connsiteY0" fmla="*/ 0 h 1815882"/>
              <a:gd name="connsiteX1" fmla="*/ 457726 w 3349213"/>
              <a:gd name="connsiteY1" fmla="*/ 0 h 1815882"/>
              <a:gd name="connsiteX2" fmla="*/ 982436 w 3349213"/>
              <a:gd name="connsiteY2" fmla="*/ 0 h 1815882"/>
              <a:gd name="connsiteX3" fmla="*/ 1540638 w 3349213"/>
              <a:gd name="connsiteY3" fmla="*/ 0 h 1815882"/>
              <a:gd name="connsiteX4" fmla="*/ 2165824 w 3349213"/>
              <a:gd name="connsiteY4" fmla="*/ 0 h 1815882"/>
              <a:gd name="connsiteX5" fmla="*/ 2657042 w 3349213"/>
              <a:gd name="connsiteY5" fmla="*/ 0 h 1815882"/>
              <a:gd name="connsiteX6" fmla="*/ 3349213 w 3349213"/>
              <a:gd name="connsiteY6" fmla="*/ 0 h 1815882"/>
              <a:gd name="connsiteX7" fmla="*/ 3349213 w 3349213"/>
              <a:gd name="connsiteY7" fmla="*/ 435812 h 1815882"/>
              <a:gd name="connsiteX8" fmla="*/ 3349213 w 3349213"/>
              <a:gd name="connsiteY8" fmla="*/ 926100 h 1815882"/>
              <a:gd name="connsiteX9" fmla="*/ 3349213 w 3349213"/>
              <a:gd name="connsiteY9" fmla="*/ 1325594 h 1815882"/>
              <a:gd name="connsiteX10" fmla="*/ 3349213 w 3349213"/>
              <a:gd name="connsiteY10" fmla="*/ 1815882 h 1815882"/>
              <a:gd name="connsiteX11" fmla="*/ 2724027 w 3349213"/>
              <a:gd name="connsiteY11" fmla="*/ 1815882 h 1815882"/>
              <a:gd name="connsiteX12" fmla="*/ 2132332 w 3349213"/>
              <a:gd name="connsiteY12" fmla="*/ 1815882 h 1815882"/>
              <a:gd name="connsiteX13" fmla="*/ 1641114 w 3349213"/>
              <a:gd name="connsiteY13" fmla="*/ 1815882 h 1815882"/>
              <a:gd name="connsiteX14" fmla="*/ 1082912 w 3349213"/>
              <a:gd name="connsiteY14" fmla="*/ 1815882 h 1815882"/>
              <a:gd name="connsiteX15" fmla="*/ 558202 w 3349213"/>
              <a:gd name="connsiteY15" fmla="*/ 1815882 h 1815882"/>
              <a:gd name="connsiteX16" fmla="*/ 0 w 3349213"/>
              <a:gd name="connsiteY16" fmla="*/ 1815882 h 1815882"/>
              <a:gd name="connsiteX17" fmla="*/ 0 w 3349213"/>
              <a:gd name="connsiteY17" fmla="*/ 1416388 h 1815882"/>
              <a:gd name="connsiteX18" fmla="*/ 0 w 3349213"/>
              <a:gd name="connsiteY18" fmla="*/ 1016894 h 1815882"/>
              <a:gd name="connsiteX19" fmla="*/ 0 w 3349213"/>
              <a:gd name="connsiteY19" fmla="*/ 599241 h 1815882"/>
              <a:gd name="connsiteX20" fmla="*/ 0 w 3349213"/>
              <a:gd name="connsiteY20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9213" h="1815882" fill="none" extrusionOk="0">
                <a:moveTo>
                  <a:pt x="0" y="0"/>
                </a:moveTo>
                <a:cubicBezTo>
                  <a:pt x="213822" y="-814"/>
                  <a:pt x="365071" y="49497"/>
                  <a:pt x="457726" y="0"/>
                </a:cubicBezTo>
                <a:cubicBezTo>
                  <a:pt x="550381" y="-49497"/>
                  <a:pt x="843470" y="54202"/>
                  <a:pt x="982436" y="0"/>
                </a:cubicBezTo>
                <a:cubicBezTo>
                  <a:pt x="1121402" y="-54202"/>
                  <a:pt x="1296165" y="39379"/>
                  <a:pt x="1540638" y="0"/>
                </a:cubicBezTo>
                <a:cubicBezTo>
                  <a:pt x="1785111" y="-39379"/>
                  <a:pt x="2015503" y="5859"/>
                  <a:pt x="2165824" y="0"/>
                </a:cubicBezTo>
                <a:cubicBezTo>
                  <a:pt x="2316145" y="-5859"/>
                  <a:pt x="2548917" y="38046"/>
                  <a:pt x="2657042" y="0"/>
                </a:cubicBezTo>
                <a:cubicBezTo>
                  <a:pt x="2765167" y="-38046"/>
                  <a:pt x="3085273" y="28716"/>
                  <a:pt x="3349213" y="0"/>
                </a:cubicBezTo>
                <a:cubicBezTo>
                  <a:pt x="3376337" y="132343"/>
                  <a:pt x="3305911" y="324013"/>
                  <a:pt x="3349213" y="435812"/>
                </a:cubicBezTo>
                <a:cubicBezTo>
                  <a:pt x="3392515" y="547611"/>
                  <a:pt x="3316003" y="751774"/>
                  <a:pt x="3349213" y="926100"/>
                </a:cubicBezTo>
                <a:cubicBezTo>
                  <a:pt x="3382423" y="1100426"/>
                  <a:pt x="3322477" y="1208235"/>
                  <a:pt x="3349213" y="1325594"/>
                </a:cubicBezTo>
                <a:cubicBezTo>
                  <a:pt x="3375949" y="1442953"/>
                  <a:pt x="3308803" y="1615042"/>
                  <a:pt x="3349213" y="1815882"/>
                </a:cubicBezTo>
                <a:cubicBezTo>
                  <a:pt x="3071460" y="1828914"/>
                  <a:pt x="2984335" y="1774330"/>
                  <a:pt x="2724027" y="1815882"/>
                </a:cubicBezTo>
                <a:cubicBezTo>
                  <a:pt x="2463719" y="1857434"/>
                  <a:pt x="2384768" y="1787254"/>
                  <a:pt x="2132332" y="1815882"/>
                </a:cubicBezTo>
                <a:cubicBezTo>
                  <a:pt x="1879897" y="1844510"/>
                  <a:pt x="1812075" y="1774384"/>
                  <a:pt x="1641114" y="1815882"/>
                </a:cubicBezTo>
                <a:cubicBezTo>
                  <a:pt x="1470153" y="1857380"/>
                  <a:pt x="1204583" y="1760990"/>
                  <a:pt x="1082912" y="1815882"/>
                </a:cubicBezTo>
                <a:cubicBezTo>
                  <a:pt x="961241" y="1870774"/>
                  <a:pt x="814483" y="1771403"/>
                  <a:pt x="558202" y="1815882"/>
                </a:cubicBezTo>
                <a:cubicBezTo>
                  <a:pt x="301921" y="1860361"/>
                  <a:pt x="122229" y="1812879"/>
                  <a:pt x="0" y="1815882"/>
                </a:cubicBezTo>
                <a:cubicBezTo>
                  <a:pt x="-11382" y="1733174"/>
                  <a:pt x="36025" y="1499899"/>
                  <a:pt x="0" y="1416388"/>
                </a:cubicBezTo>
                <a:cubicBezTo>
                  <a:pt x="-36025" y="1332877"/>
                  <a:pt x="39838" y="1202130"/>
                  <a:pt x="0" y="1016894"/>
                </a:cubicBezTo>
                <a:cubicBezTo>
                  <a:pt x="-39838" y="831658"/>
                  <a:pt x="21076" y="749514"/>
                  <a:pt x="0" y="599241"/>
                </a:cubicBezTo>
                <a:cubicBezTo>
                  <a:pt x="-21076" y="448968"/>
                  <a:pt x="1659" y="121030"/>
                  <a:pt x="0" y="0"/>
                </a:cubicBezTo>
                <a:close/>
              </a:path>
              <a:path w="3349213" h="1815882" stroke="0" extrusionOk="0">
                <a:moveTo>
                  <a:pt x="0" y="0"/>
                </a:moveTo>
                <a:cubicBezTo>
                  <a:pt x="292036" y="-53525"/>
                  <a:pt x="381047" y="50788"/>
                  <a:pt x="591694" y="0"/>
                </a:cubicBezTo>
                <a:cubicBezTo>
                  <a:pt x="802341" y="-50788"/>
                  <a:pt x="852315" y="38339"/>
                  <a:pt x="1049420" y="0"/>
                </a:cubicBezTo>
                <a:cubicBezTo>
                  <a:pt x="1246525" y="-38339"/>
                  <a:pt x="1484472" y="44137"/>
                  <a:pt x="1641114" y="0"/>
                </a:cubicBezTo>
                <a:cubicBezTo>
                  <a:pt x="1797756" y="-44137"/>
                  <a:pt x="2112032" y="43898"/>
                  <a:pt x="2266301" y="0"/>
                </a:cubicBezTo>
                <a:cubicBezTo>
                  <a:pt x="2420570" y="-43898"/>
                  <a:pt x="2575595" y="28983"/>
                  <a:pt x="2857995" y="0"/>
                </a:cubicBezTo>
                <a:cubicBezTo>
                  <a:pt x="3140395" y="-28983"/>
                  <a:pt x="3163254" y="38135"/>
                  <a:pt x="3349213" y="0"/>
                </a:cubicBezTo>
                <a:cubicBezTo>
                  <a:pt x="3361982" y="145278"/>
                  <a:pt x="3308027" y="317543"/>
                  <a:pt x="3349213" y="399494"/>
                </a:cubicBezTo>
                <a:cubicBezTo>
                  <a:pt x="3390399" y="481445"/>
                  <a:pt x="3342974" y="775228"/>
                  <a:pt x="3349213" y="871623"/>
                </a:cubicBezTo>
                <a:cubicBezTo>
                  <a:pt x="3355452" y="968018"/>
                  <a:pt x="3338213" y="1121904"/>
                  <a:pt x="3349213" y="1325594"/>
                </a:cubicBezTo>
                <a:cubicBezTo>
                  <a:pt x="3360213" y="1529284"/>
                  <a:pt x="3333004" y="1711478"/>
                  <a:pt x="3349213" y="1815882"/>
                </a:cubicBezTo>
                <a:cubicBezTo>
                  <a:pt x="3166060" y="1872987"/>
                  <a:pt x="3080231" y="1803786"/>
                  <a:pt x="2824503" y="1815882"/>
                </a:cubicBezTo>
                <a:cubicBezTo>
                  <a:pt x="2568775" y="1827978"/>
                  <a:pt x="2434865" y="1773761"/>
                  <a:pt x="2333285" y="1815882"/>
                </a:cubicBezTo>
                <a:cubicBezTo>
                  <a:pt x="2231705" y="1858003"/>
                  <a:pt x="1987358" y="1799852"/>
                  <a:pt x="1875559" y="1815882"/>
                </a:cubicBezTo>
                <a:cubicBezTo>
                  <a:pt x="1763760" y="1831912"/>
                  <a:pt x="1621132" y="1781536"/>
                  <a:pt x="1384341" y="1815882"/>
                </a:cubicBezTo>
                <a:cubicBezTo>
                  <a:pt x="1147550" y="1850228"/>
                  <a:pt x="1035940" y="1808085"/>
                  <a:pt x="926616" y="1815882"/>
                </a:cubicBezTo>
                <a:cubicBezTo>
                  <a:pt x="817292" y="1823679"/>
                  <a:pt x="259392" y="1776184"/>
                  <a:pt x="0" y="1815882"/>
                </a:cubicBezTo>
                <a:cubicBezTo>
                  <a:pt x="-40293" y="1638557"/>
                  <a:pt x="30621" y="1476130"/>
                  <a:pt x="0" y="1343753"/>
                </a:cubicBezTo>
                <a:cubicBezTo>
                  <a:pt x="-30621" y="1211376"/>
                  <a:pt x="25358" y="1111119"/>
                  <a:pt x="0" y="907941"/>
                </a:cubicBezTo>
                <a:cubicBezTo>
                  <a:pt x="-25358" y="704763"/>
                  <a:pt x="22054" y="615176"/>
                  <a:pt x="0" y="453971"/>
                </a:cubicBezTo>
                <a:cubicBezTo>
                  <a:pt x="-22054" y="292766"/>
                  <a:pt x="48343" y="203100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77231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likely that you will often be wearing more than one of these hats at a time!!</a:t>
            </a:r>
          </a:p>
        </p:txBody>
      </p:sp>
    </p:spTree>
    <p:extLst>
      <p:ext uri="{BB962C8B-B14F-4D97-AF65-F5344CB8AC3E}">
        <p14:creationId xmlns:p14="http://schemas.microsoft.com/office/powerpoint/2010/main" val="31099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C0CF-C377-43D6-9E17-58EA4244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</a:t>
            </a:r>
            <a:r>
              <a:rPr lang="en-US" sz="3200" dirty="0">
                <a:solidFill>
                  <a:srgbClr val="00B0F0"/>
                </a:solidFill>
              </a:rPr>
              <a:t>(remember the quote about language?)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5C87-D3EB-449B-B684-E59D21F3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Java suffers from a vocabulary overloading issue:</a:t>
            </a:r>
          </a:p>
          <a:p>
            <a:r>
              <a:rPr lang="en-US" sz="3200" dirty="0"/>
              <a:t>An </a:t>
            </a:r>
            <a:r>
              <a:rPr lang="en-US" sz="3200" b="1" dirty="0">
                <a:solidFill>
                  <a:srgbClr val="FF0000"/>
                </a:solidFill>
              </a:rPr>
              <a:t>interface</a:t>
            </a:r>
            <a:r>
              <a:rPr lang="en-US" sz="3200" dirty="0"/>
              <a:t> can be</a:t>
            </a:r>
          </a:p>
          <a:p>
            <a:pPr lvl="1"/>
            <a:r>
              <a:rPr lang="en-US" sz="2800" b="1" dirty="0">
                <a:solidFill>
                  <a:schemeClr val="accent5"/>
                </a:solidFill>
              </a:rPr>
              <a:t>User interface (e.g., GUI)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</a:rPr>
              <a:t>Application Programming Interface (i.e., </a:t>
            </a:r>
            <a:r>
              <a:rPr lang="en-US" sz="2800" b="1" dirty="0">
                <a:solidFill>
                  <a:srgbClr val="0070C0"/>
                </a:solidFill>
                <a:hlinkClick r:id="rId2"/>
              </a:rPr>
              <a:t>API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Java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1747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0816-4D0A-4746-BC56-31704B9C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&amp;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D366-46BF-4566-85ED-DE7B476A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Definitions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US" sz="2400" b="1" dirty="0">
                <a:solidFill>
                  <a:schemeClr val="accent2"/>
                </a:solidFill>
              </a:rPr>
              <a:t> method </a:t>
            </a:r>
            <a:r>
              <a:rPr lang="en-US" sz="2400" dirty="0"/>
              <a:t>is a method for which only the specification is provided. The implementation is deferred to a specialization.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/>
              <a:t> is a collection of abstract methods under a single name.</a:t>
            </a:r>
          </a:p>
          <a:p>
            <a:r>
              <a:rPr lang="en-US" sz="2600" dirty="0"/>
              <a:t>Motivation</a:t>
            </a:r>
          </a:p>
          <a:p>
            <a:pPr lvl="1"/>
            <a:r>
              <a:rPr lang="en-US" sz="2400" dirty="0"/>
              <a:t>If different classes have overlapping behaviors they can be encapsulated in an interface</a:t>
            </a:r>
          </a:p>
          <a:p>
            <a:pPr lvl="1"/>
            <a:r>
              <a:rPr lang="en-US" sz="2400" dirty="0"/>
              <a:t>Implementing an interface guarantees that a class provides certain behaviors</a:t>
            </a:r>
          </a:p>
        </p:txBody>
      </p:sp>
    </p:spTree>
    <p:extLst>
      <p:ext uri="{BB962C8B-B14F-4D97-AF65-F5344CB8AC3E}">
        <p14:creationId xmlns:p14="http://schemas.microsoft.com/office/powerpoint/2010/main" val="233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02143"/>
          </a:xfrm>
        </p:spPr>
        <p:txBody>
          <a:bodyPr>
            <a:noAutofit/>
          </a:bodyPr>
          <a:lstStyle/>
          <a:p>
            <a:r>
              <a:rPr lang="en-US" sz="2800" dirty="0"/>
              <a:t>Let's look at the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List&lt;E&gt;</a:t>
            </a:r>
            <a:r>
              <a:rPr lang="en-US" sz="2800" dirty="0"/>
              <a:t> interface</a:t>
            </a:r>
          </a:p>
          <a:p>
            <a:r>
              <a:rPr lang="en-US" sz="2800" dirty="0"/>
              <a:t>Some of its methods: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add(E element)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add(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index, E element)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clear()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get(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remove(Object o)</a:t>
            </a:r>
          </a:p>
        </p:txBody>
      </p:sp>
    </p:spTree>
    <p:extLst>
      <p:ext uri="{BB962C8B-B14F-4D97-AF65-F5344CB8AC3E}">
        <p14:creationId xmlns:p14="http://schemas.microsoft.com/office/powerpoint/2010/main" val="28177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There are lots of different ways of keeping a list of data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400" dirty="0"/>
              <a:t> interface doesn't care how we do it</a:t>
            </a:r>
          </a:p>
          <a:p>
            <a:r>
              <a:rPr lang="en-US" sz="2400" dirty="0"/>
              <a:t>And there are lots of implementations that Java provides:</a:t>
            </a:r>
          </a:p>
          <a:p>
            <a:pPr lvl="1"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0"/>
              </a:spcAf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</a:p>
          <a:p>
            <a:pPr lvl="1">
              <a:spcAft>
                <a:spcPts val="0"/>
              </a:spcAf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AbstractList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0"/>
              </a:spcAft>
            </a:pPr>
            <a:r>
              <a:rPr lang="en-US" sz="2000" b="1" strike="sngStrike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2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Ugh, don't use this!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Aft>
                <a:spcPts val="0"/>
              </a:spcAft>
            </a:pPr>
            <a:r>
              <a:rPr lang="en-US" sz="2000" b="1" strike="sngStrike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2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Ew, not this one either!</a:t>
            </a:r>
            <a:endParaRPr lang="en-US" sz="2000" b="1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You can use whichever you think best suits your task in terms of efficiency</a:t>
            </a:r>
          </a:p>
        </p:txBody>
      </p:sp>
    </p:spTree>
    <p:extLst>
      <p:ext uri="{BB962C8B-B14F-4D97-AF65-F5344CB8AC3E}">
        <p14:creationId xmlns:p14="http://schemas.microsoft.com/office/powerpoint/2010/main" val="25987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24F-17CD-DD71-D576-B9E9D8C0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Bonus Topic: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A2FA-8A09-471E-8868-40289C399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If Classes are represented on the computer as files, then Packages are represented as folders</a:t>
            </a:r>
          </a:p>
          <a:p>
            <a:r>
              <a:rPr lang="en-US"/>
              <a:t>This approach allows to tell the difference between two different classes with the same name that are in different libraries: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java.util.List</a:t>
            </a:r>
            <a:r>
              <a:rPr lang="en-US"/>
              <a:t> is the interface for list data structures</a:t>
            </a:r>
          </a:p>
          <a:p>
            <a:pPr lvl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java.awt.List</a:t>
            </a:r>
            <a:r>
              <a:rPr lang="en-US"/>
              <a:t> is a class that stores GUI lists</a:t>
            </a:r>
          </a:p>
          <a:p>
            <a:r>
              <a:rPr lang="en-US"/>
              <a:t>Packages correspond to folders with the same names</a:t>
            </a:r>
          </a:p>
          <a:p>
            <a:r>
              <a:rPr lang="en-US"/>
              <a:t>Most packages are inside of other packages</a:t>
            </a:r>
          </a:p>
          <a:p>
            <a:r>
              <a:rPr lang="en-US"/>
              <a:t>As the semester rolls on you will be expected to start using packages (pay attention to lab specificatons that require certain package names within your project code).</a:t>
            </a:r>
          </a:p>
        </p:txBody>
      </p:sp>
    </p:spTree>
    <p:extLst>
      <p:ext uri="{BB962C8B-B14F-4D97-AF65-F5344CB8AC3E}">
        <p14:creationId xmlns:p14="http://schemas.microsoft.com/office/powerpoint/2010/main" val="17208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7149-26BA-6824-C678-727D8C94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D726-10CD-4840-55FA-F890A1FF2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convention, class names (and interface, enum, and exception names) start with uppercase letters, such as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</a:p>
          <a:p>
            <a:r>
              <a:rPr lang="en-US"/>
              <a:t>Packages should be written in lowercase letters, such as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java.util</a:t>
            </a:r>
          </a:p>
          <a:p>
            <a:r>
              <a:rPr lang="en-US"/>
              <a:t>Periods are used to separate the parent packages from their child packages</a:t>
            </a:r>
          </a:p>
          <a:p>
            <a:r>
              <a:rPr lang="en-US"/>
              <a:t>A common convention is to use the reversed domain name of your company or institution to make your packages unique</a:t>
            </a:r>
          </a:p>
          <a:p>
            <a:pPr lvl="1"/>
            <a:r>
              <a:rPr lang="en-US"/>
              <a:t>For example: 	</a:t>
            </a:r>
            <a:r>
              <a:rPr lang="en-US" b="1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org.apache.log4j.chainsaw</a:t>
            </a:r>
            <a:br>
              <a:rPr lang="en-US" b="1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org.eclipse.swt.opengl</a:t>
            </a:r>
            <a:endParaRPr lang="en-US" b="1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/>
              <a:t>We would be 	</a:t>
            </a: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edu.otterbein.comp2000</a:t>
            </a:r>
          </a:p>
        </p:txBody>
      </p:sp>
    </p:spTree>
    <p:extLst>
      <p:ext uri="{BB962C8B-B14F-4D97-AF65-F5344CB8AC3E}">
        <p14:creationId xmlns:p14="http://schemas.microsoft.com/office/powerpoint/2010/main" val="16645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AF00-DDEB-2761-DA9B-B7CE1552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E5E9-48AF-C70C-9042-9966057A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When importing, you can import all of the classes in a package with an asterisk:</a:t>
            </a:r>
          </a:p>
          <a:p>
            <a:pPr lvl="1"/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java.util.*;</a:t>
            </a:r>
          </a:p>
          <a:p>
            <a:r>
              <a:rPr lang="en-US"/>
              <a:t>However, the asterisk does not import the classes in any sub-packages</a:t>
            </a:r>
          </a:p>
          <a:p>
            <a:r>
              <a:rPr lang="en-US"/>
              <a:t>If you want to import two classes that have the same name, one of them has to be called by its fully qualified name</a:t>
            </a:r>
          </a:p>
          <a:p>
            <a:pPr lvl="1"/>
            <a:r>
              <a:rPr lang="en-US"/>
              <a:t>In other words, you can't import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java.util.*</a:t>
            </a:r>
            <a:r>
              <a:rPr lang="en-US"/>
              <a:t> and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java.awt.*</a:t>
            </a:r>
            <a:r>
              <a:rPr lang="en-US"/>
              <a:t> because it wouldn't know which you mean when you say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lvl="1"/>
            <a:r>
              <a:rPr lang="en-US"/>
              <a:t>You could import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java.util.*</a:t>
            </a:r>
            <a:r>
              <a:rPr lang="en-US"/>
              <a:t> and refer in code to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java.awt.List</a:t>
            </a:r>
            <a:r>
              <a:rPr lang="en-US"/>
              <a:t> (which is ugly but doesn't happen too often)</a:t>
            </a:r>
          </a:p>
          <a:p>
            <a:r>
              <a:rPr lang="en-US"/>
              <a:t>All classes in 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java.lang</a:t>
            </a:r>
            <a:r>
              <a:rPr lang="en-US" sz="1800"/>
              <a:t> </a:t>
            </a:r>
            <a:r>
              <a:rPr lang="en-US"/>
              <a:t>are automatically imported</a:t>
            </a:r>
          </a:p>
        </p:txBody>
      </p:sp>
    </p:spTree>
    <p:extLst>
      <p:ext uri="{BB962C8B-B14F-4D97-AF65-F5344CB8AC3E}">
        <p14:creationId xmlns:p14="http://schemas.microsoft.com/office/powerpoint/2010/main" val="376745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More Interfaces</a:t>
            </a:r>
          </a:p>
          <a:p>
            <a:r>
              <a:rPr lang="en-US" sz="2400" b="1">
                <a:solidFill>
                  <a:schemeClr val="accent1"/>
                </a:solidFill>
              </a:rPr>
              <a:t>also, a debrief of lab 4 in preparation for lab 5 </a:t>
            </a:r>
            <a:r>
              <a:rPr lang="en-US" b="1">
                <a:solidFill>
                  <a:schemeClr val="accent1"/>
                </a:solidFill>
              </a:rPr>
              <a:t>(so try to finish it up if you can...)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C.A.R. (Tony) Hoare</a:t>
            </a:r>
          </a:p>
        </p:txBody>
      </p:sp>
      <p:pic>
        <p:nvPicPr>
          <p:cNvPr id="4" name="Picture 4" descr="Striving for Efficiency in Algorithms: Sorting ...">
            <a:extLst>
              <a:ext uri="{FF2B5EF4-FFF2-40B4-BE49-F238E27FC236}">
                <a16:creationId xmlns:a16="http://schemas.microsoft.com/office/drawing/2014/main" id="{194B782E-0219-45C0-BC4C-612CA9993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716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29258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“Programmers are always surrounded by complexity; we cannot avoid it.... If our basic tool, the </a:t>
            </a:r>
            <a:r>
              <a:rPr lang="en-US" sz="3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language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 in which we design and code our programs, </a:t>
            </a:r>
            <a:r>
              <a:rPr lang="en-US" sz="3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is also complicated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, the </a:t>
            </a:r>
            <a:r>
              <a:rPr lang="en-US" sz="3200" i="1" dirty="0">
                <a:solidFill>
                  <a:schemeClr val="accent6"/>
                </a:solidFill>
                <a:latin typeface="Helvetica" panose="020B0604020202020204" pitchFamily="34" charset="0"/>
              </a:rPr>
              <a:t>language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 itself becomes </a:t>
            </a:r>
            <a:r>
              <a:rPr lang="en-US" sz="3200" i="1" dirty="0">
                <a:solidFill>
                  <a:schemeClr val="accent6"/>
                </a:solidFill>
                <a:latin typeface="Helvetica" panose="020B0604020202020204" pitchFamily="34" charset="0"/>
              </a:rPr>
              <a:t>part of the problem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rather than part of its solution.”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14807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Lab 4 </a:t>
            </a:r>
            <a:r>
              <a:rPr lang="en-US" sz="2800" dirty="0"/>
              <a:t>Due</a:t>
            </a:r>
            <a:r>
              <a:rPr lang="en-US" sz="2800"/>
              <a:t>: Tuesday, 1/23 before 9:55am</a:t>
            </a:r>
            <a:endParaRPr lang="en-US" sz="2800" dirty="0"/>
          </a:p>
          <a:p>
            <a:pPr lvl="1"/>
            <a:r>
              <a:rPr lang="en-US" sz="2800"/>
              <a:t>Lab 5 next Tuesday will be a non-programming group project</a:t>
            </a:r>
            <a:endParaRPr lang="en-US" sz="2800" dirty="0"/>
          </a:p>
          <a:p>
            <a:pPr lvl="1"/>
            <a:r>
              <a:rPr lang="en-US" sz="2800" dirty="0"/>
              <a:t>Questions?</a:t>
            </a:r>
          </a:p>
          <a:p>
            <a:pPr lvl="1"/>
            <a:r>
              <a:rPr lang="en-US" sz="2800" dirty="0"/>
              <a:t>Read </a:t>
            </a:r>
            <a:r>
              <a:rPr lang="en-US" sz="2800" i="1" dirty="0"/>
              <a:t>Start Concurrent </a:t>
            </a:r>
            <a:r>
              <a:rPr lang="en-US" sz="2800" dirty="0"/>
              <a:t>chapter 10</a:t>
            </a:r>
          </a:p>
          <a:p>
            <a:pPr lvl="2"/>
            <a:r>
              <a:rPr lang="en-US" sz="2400"/>
              <a:t>Wittman's </a:t>
            </a:r>
            <a:r>
              <a:rPr lang="en-US" sz="2400" dirty="0"/>
              <a:t>book will cover more detail and rules than I will focus on </a:t>
            </a:r>
            <a:r>
              <a:rPr lang="en-US" sz="2400"/>
              <a:t>in class</a:t>
            </a:r>
          </a:p>
          <a:p>
            <a:pPr lvl="2"/>
            <a:r>
              <a:rPr lang="en-US" sz="2400"/>
              <a:t>I will also cover content that may not appear in the texts!</a:t>
            </a:r>
            <a:endParaRPr lang="en-US" sz="2400" dirty="0"/>
          </a:p>
          <a:p>
            <a:pPr lvl="2"/>
            <a:r>
              <a:rPr lang="en-US" sz="2400" dirty="0"/>
              <a:t>I will emphasize concepts and best practices</a:t>
            </a:r>
          </a:p>
          <a:p>
            <a:pPr lvl="2"/>
            <a:r>
              <a:rPr lang="en-US" sz="2400" b="1" i="1" dirty="0">
                <a:solidFill>
                  <a:schemeClr val="accent1"/>
                </a:solidFill>
              </a:rPr>
              <a:t>Both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b="1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class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{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private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return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incrementCount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+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lvl="1" indent="-349250"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reset 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88B094-6E60-40B2-B73E-4F1EAF27B4A6}"/>
              </a:ext>
            </a:extLst>
          </p:cNvPr>
          <p:cNvGrpSpPr/>
          <p:nvPr/>
        </p:nvGrpSpPr>
        <p:grpSpPr>
          <a:xfrm>
            <a:off x="2991491" y="917795"/>
            <a:ext cx="8181155" cy="1631216"/>
            <a:chOff x="2991491" y="917795"/>
            <a:chExt cx="8181155" cy="163121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5E94FD7-2EA4-4644-8EDA-38AA8ED64109}"/>
                </a:ext>
              </a:extLst>
            </p:cNvPr>
            <p:cNvSpPr/>
            <p:nvPr/>
          </p:nvSpPr>
          <p:spPr>
            <a:xfrm>
              <a:off x="2991491" y="2096837"/>
              <a:ext cx="1247019" cy="405732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101D15-4541-49D6-93B6-B045DE3BE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9354" y="1266710"/>
              <a:ext cx="1816646" cy="8541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3A9FFE-BEFB-4690-9992-A9DF452C9E26}"/>
                </a:ext>
              </a:extLst>
            </p:cNvPr>
            <p:cNvSpPr txBox="1"/>
            <p:nvPr/>
          </p:nvSpPr>
          <p:spPr>
            <a:xfrm>
              <a:off x="6096000" y="917795"/>
              <a:ext cx="5076646" cy="1631216"/>
            </a:xfrm>
            <a:custGeom>
              <a:avLst/>
              <a:gdLst>
                <a:gd name="connsiteX0" fmla="*/ 0 w 5076646"/>
                <a:gd name="connsiteY0" fmla="*/ 0 h 1631216"/>
                <a:gd name="connsiteX1" fmla="*/ 634581 w 5076646"/>
                <a:gd name="connsiteY1" fmla="*/ 0 h 1631216"/>
                <a:gd name="connsiteX2" fmla="*/ 1116862 w 5076646"/>
                <a:gd name="connsiteY2" fmla="*/ 0 h 1631216"/>
                <a:gd name="connsiteX3" fmla="*/ 1599143 w 5076646"/>
                <a:gd name="connsiteY3" fmla="*/ 0 h 1631216"/>
                <a:gd name="connsiteX4" fmla="*/ 2335257 w 5076646"/>
                <a:gd name="connsiteY4" fmla="*/ 0 h 1631216"/>
                <a:gd name="connsiteX5" fmla="*/ 2969838 w 5076646"/>
                <a:gd name="connsiteY5" fmla="*/ 0 h 1631216"/>
                <a:gd name="connsiteX6" fmla="*/ 3553652 w 5076646"/>
                <a:gd name="connsiteY6" fmla="*/ 0 h 1631216"/>
                <a:gd name="connsiteX7" fmla="*/ 4238999 w 5076646"/>
                <a:gd name="connsiteY7" fmla="*/ 0 h 1631216"/>
                <a:gd name="connsiteX8" fmla="*/ 5076646 w 5076646"/>
                <a:gd name="connsiteY8" fmla="*/ 0 h 1631216"/>
                <a:gd name="connsiteX9" fmla="*/ 5076646 w 5076646"/>
                <a:gd name="connsiteY9" fmla="*/ 494802 h 1631216"/>
                <a:gd name="connsiteX10" fmla="*/ 5076646 w 5076646"/>
                <a:gd name="connsiteY10" fmla="*/ 1071165 h 1631216"/>
                <a:gd name="connsiteX11" fmla="*/ 5076646 w 5076646"/>
                <a:gd name="connsiteY11" fmla="*/ 1631216 h 1631216"/>
                <a:gd name="connsiteX12" fmla="*/ 4543598 w 5076646"/>
                <a:gd name="connsiteY12" fmla="*/ 1631216 h 1631216"/>
                <a:gd name="connsiteX13" fmla="*/ 3909017 w 5076646"/>
                <a:gd name="connsiteY13" fmla="*/ 1631216 h 1631216"/>
                <a:gd name="connsiteX14" fmla="*/ 3325203 w 5076646"/>
                <a:gd name="connsiteY14" fmla="*/ 1631216 h 1631216"/>
                <a:gd name="connsiteX15" fmla="*/ 2741389 w 5076646"/>
                <a:gd name="connsiteY15" fmla="*/ 1631216 h 1631216"/>
                <a:gd name="connsiteX16" fmla="*/ 2157575 w 5076646"/>
                <a:gd name="connsiteY16" fmla="*/ 1631216 h 1631216"/>
                <a:gd name="connsiteX17" fmla="*/ 1675293 w 5076646"/>
                <a:gd name="connsiteY17" fmla="*/ 1631216 h 1631216"/>
                <a:gd name="connsiteX18" fmla="*/ 1040712 w 5076646"/>
                <a:gd name="connsiteY18" fmla="*/ 1631216 h 1631216"/>
                <a:gd name="connsiteX19" fmla="*/ 0 w 5076646"/>
                <a:gd name="connsiteY19" fmla="*/ 1631216 h 1631216"/>
                <a:gd name="connsiteX20" fmla="*/ 0 w 5076646"/>
                <a:gd name="connsiteY20" fmla="*/ 1103789 h 1631216"/>
                <a:gd name="connsiteX21" fmla="*/ 0 w 5076646"/>
                <a:gd name="connsiteY21" fmla="*/ 576363 h 1631216"/>
                <a:gd name="connsiteX22" fmla="*/ 0 w 5076646"/>
                <a:gd name="connsiteY22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76646" h="1631216" fill="none" extrusionOk="0">
                  <a:moveTo>
                    <a:pt x="0" y="0"/>
                  </a:moveTo>
                  <a:cubicBezTo>
                    <a:pt x="148361" y="10418"/>
                    <a:pt x="502024" y="-18018"/>
                    <a:pt x="634581" y="0"/>
                  </a:cubicBezTo>
                  <a:cubicBezTo>
                    <a:pt x="767138" y="18018"/>
                    <a:pt x="965145" y="13984"/>
                    <a:pt x="1116862" y="0"/>
                  </a:cubicBezTo>
                  <a:cubicBezTo>
                    <a:pt x="1268579" y="-13984"/>
                    <a:pt x="1445655" y="6734"/>
                    <a:pt x="1599143" y="0"/>
                  </a:cubicBezTo>
                  <a:cubicBezTo>
                    <a:pt x="1752631" y="-6734"/>
                    <a:pt x="2036386" y="35431"/>
                    <a:pt x="2335257" y="0"/>
                  </a:cubicBezTo>
                  <a:cubicBezTo>
                    <a:pt x="2634128" y="-35431"/>
                    <a:pt x="2774863" y="-22851"/>
                    <a:pt x="2969838" y="0"/>
                  </a:cubicBezTo>
                  <a:cubicBezTo>
                    <a:pt x="3164813" y="22851"/>
                    <a:pt x="3357495" y="5194"/>
                    <a:pt x="3553652" y="0"/>
                  </a:cubicBezTo>
                  <a:cubicBezTo>
                    <a:pt x="3749809" y="-5194"/>
                    <a:pt x="3921499" y="-19657"/>
                    <a:pt x="4238999" y="0"/>
                  </a:cubicBezTo>
                  <a:cubicBezTo>
                    <a:pt x="4556499" y="19657"/>
                    <a:pt x="4694968" y="-20065"/>
                    <a:pt x="5076646" y="0"/>
                  </a:cubicBezTo>
                  <a:cubicBezTo>
                    <a:pt x="5095414" y="193335"/>
                    <a:pt x="5079207" y="322657"/>
                    <a:pt x="5076646" y="494802"/>
                  </a:cubicBezTo>
                  <a:cubicBezTo>
                    <a:pt x="5074085" y="666947"/>
                    <a:pt x="5093658" y="885946"/>
                    <a:pt x="5076646" y="1071165"/>
                  </a:cubicBezTo>
                  <a:cubicBezTo>
                    <a:pt x="5059634" y="1256384"/>
                    <a:pt x="5095551" y="1404872"/>
                    <a:pt x="5076646" y="1631216"/>
                  </a:cubicBezTo>
                  <a:cubicBezTo>
                    <a:pt x="4853398" y="1616522"/>
                    <a:pt x="4800963" y="1631601"/>
                    <a:pt x="4543598" y="1631216"/>
                  </a:cubicBezTo>
                  <a:cubicBezTo>
                    <a:pt x="4286233" y="1630831"/>
                    <a:pt x="4062659" y="1662943"/>
                    <a:pt x="3909017" y="1631216"/>
                  </a:cubicBezTo>
                  <a:cubicBezTo>
                    <a:pt x="3755375" y="1599489"/>
                    <a:pt x="3485527" y="1639465"/>
                    <a:pt x="3325203" y="1631216"/>
                  </a:cubicBezTo>
                  <a:cubicBezTo>
                    <a:pt x="3164879" y="1622967"/>
                    <a:pt x="2893345" y="1617091"/>
                    <a:pt x="2741389" y="1631216"/>
                  </a:cubicBezTo>
                  <a:cubicBezTo>
                    <a:pt x="2589433" y="1645341"/>
                    <a:pt x="2341399" y="1648821"/>
                    <a:pt x="2157575" y="1631216"/>
                  </a:cubicBezTo>
                  <a:cubicBezTo>
                    <a:pt x="1973751" y="1613611"/>
                    <a:pt x="1772978" y="1638519"/>
                    <a:pt x="1675293" y="1631216"/>
                  </a:cubicBezTo>
                  <a:cubicBezTo>
                    <a:pt x="1577608" y="1623913"/>
                    <a:pt x="1254639" y="1653964"/>
                    <a:pt x="1040712" y="1631216"/>
                  </a:cubicBezTo>
                  <a:cubicBezTo>
                    <a:pt x="826785" y="1608468"/>
                    <a:pt x="261932" y="1655845"/>
                    <a:pt x="0" y="1631216"/>
                  </a:cubicBezTo>
                  <a:cubicBezTo>
                    <a:pt x="4843" y="1448240"/>
                    <a:pt x="21955" y="1270235"/>
                    <a:pt x="0" y="1103789"/>
                  </a:cubicBezTo>
                  <a:cubicBezTo>
                    <a:pt x="-21955" y="937343"/>
                    <a:pt x="8228" y="788688"/>
                    <a:pt x="0" y="576363"/>
                  </a:cubicBezTo>
                  <a:cubicBezTo>
                    <a:pt x="-8228" y="364038"/>
                    <a:pt x="-2050" y="284435"/>
                    <a:pt x="0" y="0"/>
                  </a:cubicBezTo>
                  <a:close/>
                </a:path>
                <a:path w="5076646" h="1631216" stroke="0" extrusionOk="0">
                  <a:moveTo>
                    <a:pt x="0" y="0"/>
                  </a:moveTo>
                  <a:cubicBezTo>
                    <a:pt x="186220" y="-3796"/>
                    <a:pt x="269518" y="-2972"/>
                    <a:pt x="482281" y="0"/>
                  </a:cubicBezTo>
                  <a:cubicBezTo>
                    <a:pt x="695044" y="2972"/>
                    <a:pt x="1043592" y="22240"/>
                    <a:pt x="1218395" y="0"/>
                  </a:cubicBezTo>
                  <a:cubicBezTo>
                    <a:pt x="1393198" y="-22240"/>
                    <a:pt x="1485168" y="13759"/>
                    <a:pt x="1700676" y="0"/>
                  </a:cubicBezTo>
                  <a:cubicBezTo>
                    <a:pt x="1916184" y="-13759"/>
                    <a:pt x="2212353" y="35880"/>
                    <a:pt x="2436790" y="0"/>
                  </a:cubicBezTo>
                  <a:cubicBezTo>
                    <a:pt x="2661227" y="-35880"/>
                    <a:pt x="2854675" y="33432"/>
                    <a:pt x="3172904" y="0"/>
                  </a:cubicBezTo>
                  <a:cubicBezTo>
                    <a:pt x="3491133" y="-33432"/>
                    <a:pt x="3612269" y="16323"/>
                    <a:pt x="3807485" y="0"/>
                  </a:cubicBezTo>
                  <a:cubicBezTo>
                    <a:pt x="4002701" y="-16323"/>
                    <a:pt x="4123067" y="3724"/>
                    <a:pt x="4289766" y="0"/>
                  </a:cubicBezTo>
                  <a:cubicBezTo>
                    <a:pt x="4456465" y="-3724"/>
                    <a:pt x="4741137" y="27456"/>
                    <a:pt x="5076646" y="0"/>
                  </a:cubicBezTo>
                  <a:cubicBezTo>
                    <a:pt x="5101215" y="207256"/>
                    <a:pt x="5094473" y="403722"/>
                    <a:pt x="5076646" y="527427"/>
                  </a:cubicBezTo>
                  <a:cubicBezTo>
                    <a:pt x="5058819" y="651132"/>
                    <a:pt x="5058463" y="913995"/>
                    <a:pt x="5076646" y="1071165"/>
                  </a:cubicBezTo>
                  <a:cubicBezTo>
                    <a:pt x="5094829" y="1228335"/>
                    <a:pt x="5071108" y="1364902"/>
                    <a:pt x="5076646" y="1631216"/>
                  </a:cubicBezTo>
                  <a:cubicBezTo>
                    <a:pt x="4874564" y="1619470"/>
                    <a:pt x="4756806" y="1633782"/>
                    <a:pt x="4594365" y="1631216"/>
                  </a:cubicBezTo>
                  <a:cubicBezTo>
                    <a:pt x="4431924" y="1628650"/>
                    <a:pt x="4082006" y="1633611"/>
                    <a:pt x="3858251" y="1631216"/>
                  </a:cubicBezTo>
                  <a:cubicBezTo>
                    <a:pt x="3634496" y="1628821"/>
                    <a:pt x="3482277" y="1641096"/>
                    <a:pt x="3223670" y="1631216"/>
                  </a:cubicBezTo>
                  <a:cubicBezTo>
                    <a:pt x="2965063" y="1621336"/>
                    <a:pt x="2718965" y="1609517"/>
                    <a:pt x="2538323" y="1631216"/>
                  </a:cubicBezTo>
                  <a:cubicBezTo>
                    <a:pt x="2357681" y="1652915"/>
                    <a:pt x="2142978" y="1601280"/>
                    <a:pt x="1903742" y="1631216"/>
                  </a:cubicBezTo>
                  <a:cubicBezTo>
                    <a:pt x="1664506" y="1661152"/>
                    <a:pt x="1599519" y="1651068"/>
                    <a:pt x="1370694" y="1631216"/>
                  </a:cubicBezTo>
                  <a:cubicBezTo>
                    <a:pt x="1141869" y="1611364"/>
                    <a:pt x="974530" y="1660057"/>
                    <a:pt x="736114" y="1631216"/>
                  </a:cubicBezTo>
                  <a:cubicBezTo>
                    <a:pt x="497698" y="1602375"/>
                    <a:pt x="350834" y="1643108"/>
                    <a:pt x="0" y="1631216"/>
                  </a:cubicBezTo>
                  <a:cubicBezTo>
                    <a:pt x="-21856" y="1516472"/>
                    <a:pt x="11258" y="1287294"/>
                    <a:pt x="0" y="1120102"/>
                  </a:cubicBezTo>
                  <a:cubicBezTo>
                    <a:pt x="-11258" y="952910"/>
                    <a:pt x="7110" y="721710"/>
                    <a:pt x="0" y="576363"/>
                  </a:cubicBezTo>
                  <a:cubicBezTo>
                    <a:pt x="-7110" y="431016"/>
                    <a:pt x="-11594" y="2341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Counter is an abstraction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represents an idea in the world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carries intuition of how it should work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could be implemented in a variety of ways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client should only care about what not how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7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b="1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class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{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>
                <a:solidFill>
                  <a:schemeClr val="accent1"/>
                </a:solidFill>
                <a:latin typeface="Lucida Sans Typewriter" panose="020B0509030504030204" pitchFamily="49" charset="0"/>
              </a:rPr>
              <a:t>private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>
                <a:solidFill>
                  <a:schemeClr val="accent1"/>
                </a:solidFill>
                <a:latin typeface="Lucida Sans Typewriter" panose="020B0509030504030204" pitchFamily="49" charset="0"/>
              </a:rPr>
              <a:t>String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= </a:t>
            </a:r>
            <a:r>
              <a:rPr lang="en-US" altLang="en-US" sz="2000">
                <a:solidFill>
                  <a:srgbClr val="00B0F0"/>
                </a:solidFill>
                <a:latin typeface="Lucida Sans Typewriter" panose="020B0509030504030204" pitchFamily="49" charset="0"/>
              </a:rPr>
              <a:t>""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b="1">
                <a:solidFill>
                  <a:schemeClr val="accent1"/>
                </a:solidFill>
                <a:latin typeface="Lucida Sans Typewriter" panose="020B0509030504030204" pitchFamily="49" charset="0"/>
              </a:rPr>
              <a:t>return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>
                <a:solidFill>
                  <a:srgbClr val="7030A0"/>
                </a:solidFill>
                <a:latin typeface="Lucida Sans Typewriter" panose="020B0509030504030204" pitchFamily="49" charset="0"/>
              </a:rPr>
              <a:t>count.length()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incrementCount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+ </a:t>
            </a:r>
            <a:r>
              <a:rPr lang="en-US" altLang="en-US" sz="2000">
                <a:solidFill>
                  <a:srgbClr val="00B0F0"/>
                </a:solidFill>
                <a:latin typeface="Lucida Sans Typewriter" panose="020B0509030504030204" pitchFamily="49" charset="0"/>
              </a:rPr>
              <a:t>' '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lvl="1" indent="-349250"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reset 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= </a:t>
            </a:r>
            <a:r>
              <a:rPr lang="en-US" altLang="en-US" sz="2000">
                <a:solidFill>
                  <a:srgbClr val="00B0F0"/>
                </a:solidFill>
                <a:latin typeface="Lucida Sans Typewriter" panose="020B0509030504030204" pitchFamily="49" charset="0"/>
              </a:rPr>
              <a:t>""</a:t>
            </a:r>
            <a:r>
              <a:rPr lang="en-US" altLang="en-US" sz="200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b="1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class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{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private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return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incrementCount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+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lvl="1" indent="-349250"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reset 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A9FFE-BEFB-4690-9992-A9DF452C9E26}"/>
              </a:ext>
            </a:extLst>
          </p:cNvPr>
          <p:cNvSpPr txBox="1"/>
          <p:nvPr/>
        </p:nvSpPr>
        <p:spPr>
          <a:xfrm>
            <a:off x="5089003" y="570961"/>
            <a:ext cx="2985626" cy="954107"/>
          </a:xfrm>
          <a:custGeom>
            <a:avLst/>
            <a:gdLst>
              <a:gd name="connsiteX0" fmla="*/ 0 w 2985626"/>
              <a:gd name="connsiteY0" fmla="*/ 0 h 954107"/>
              <a:gd name="connsiteX1" fmla="*/ 656838 w 2985626"/>
              <a:gd name="connsiteY1" fmla="*/ 0 h 954107"/>
              <a:gd name="connsiteX2" fmla="*/ 1253963 w 2985626"/>
              <a:gd name="connsiteY2" fmla="*/ 0 h 954107"/>
              <a:gd name="connsiteX3" fmla="*/ 1821232 w 2985626"/>
              <a:gd name="connsiteY3" fmla="*/ 0 h 954107"/>
              <a:gd name="connsiteX4" fmla="*/ 2328788 w 2985626"/>
              <a:gd name="connsiteY4" fmla="*/ 0 h 954107"/>
              <a:gd name="connsiteX5" fmla="*/ 2985626 w 2985626"/>
              <a:gd name="connsiteY5" fmla="*/ 0 h 954107"/>
              <a:gd name="connsiteX6" fmla="*/ 2985626 w 2985626"/>
              <a:gd name="connsiteY6" fmla="*/ 467512 h 954107"/>
              <a:gd name="connsiteX7" fmla="*/ 2985626 w 2985626"/>
              <a:gd name="connsiteY7" fmla="*/ 954107 h 954107"/>
              <a:gd name="connsiteX8" fmla="*/ 2358645 w 2985626"/>
              <a:gd name="connsiteY8" fmla="*/ 954107 h 954107"/>
              <a:gd name="connsiteX9" fmla="*/ 1821232 w 2985626"/>
              <a:gd name="connsiteY9" fmla="*/ 954107 h 954107"/>
              <a:gd name="connsiteX10" fmla="*/ 1194250 w 2985626"/>
              <a:gd name="connsiteY10" fmla="*/ 954107 h 954107"/>
              <a:gd name="connsiteX11" fmla="*/ 686694 w 2985626"/>
              <a:gd name="connsiteY11" fmla="*/ 954107 h 954107"/>
              <a:gd name="connsiteX12" fmla="*/ 0 w 2985626"/>
              <a:gd name="connsiteY12" fmla="*/ 954107 h 954107"/>
              <a:gd name="connsiteX13" fmla="*/ 0 w 2985626"/>
              <a:gd name="connsiteY13" fmla="*/ 467512 h 954107"/>
              <a:gd name="connsiteX14" fmla="*/ 0 w 2985626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5626" h="954107" fill="none" extrusionOk="0">
                <a:moveTo>
                  <a:pt x="0" y="0"/>
                </a:moveTo>
                <a:cubicBezTo>
                  <a:pt x="199761" y="32407"/>
                  <a:pt x="411249" y="20290"/>
                  <a:pt x="656838" y="0"/>
                </a:cubicBezTo>
                <a:cubicBezTo>
                  <a:pt x="902427" y="-20290"/>
                  <a:pt x="1073560" y="24741"/>
                  <a:pt x="1253963" y="0"/>
                </a:cubicBezTo>
                <a:cubicBezTo>
                  <a:pt x="1434366" y="-24741"/>
                  <a:pt x="1570641" y="27893"/>
                  <a:pt x="1821232" y="0"/>
                </a:cubicBezTo>
                <a:cubicBezTo>
                  <a:pt x="2071823" y="-27893"/>
                  <a:pt x="2095997" y="-8250"/>
                  <a:pt x="2328788" y="0"/>
                </a:cubicBezTo>
                <a:cubicBezTo>
                  <a:pt x="2561579" y="8250"/>
                  <a:pt x="2687365" y="16191"/>
                  <a:pt x="2985626" y="0"/>
                </a:cubicBezTo>
                <a:cubicBezTo>
                  <a:pt x="2979679" y="187195"/>
                  <a:pt x="3008023" y="260671"/>
                  <a:pt x="2985626" y="467512"/>
                </a:cubicBezTo>
                <a:cubicBezTo>
                  <a:pt x="2963229" y="674353"/>
                  <a:pt x="2991679" y="816194"/>
                  <a:pt x="2985626" y="954107"/>
                </a:cubicBezTo>
                <a:cubicBezTo>
                  <a:pt x="2845614" y="958498"/>
                  <a:pt x="2550583" y="926778"/>
                  <a:pt x="2358645" y="954107"/>
                </a:cubicBezTo>
                <a:cubicBezTo>
                  <a:pt x="2166707" y="981436"/>
                  <a:pt x="2062419" y="979170"/>
                  <a:pt x="1821232" y="954107"/>
                </a:cubicBezTo>
                <a:cubicBezTo>
                  <a:pt x="1580045" y="929044"/>
                  <a:pt x="1368801" y="932637"/>
                  <a:pt x="1194250" y="954107"/>
                </a:cubicBezTo>
                <a:cubicBezTo>
                  <a:pt x="1019699" y="975577"/>
                  <a:pt x="866029" y="976905"/>
                  <a:pt x="686694" y="954107"/>
                </a:cubicBezTo>
                <a:cubicBezTo>
                  <a:pt x="507359" y="931309"/>
                  <a:pt x="265519" y="982185"/>
                  <a:pt x="0" y="954107"/>
                </a:cubicBezTo>
                <a:cubicBezTo>
                  <a:pt x="19966" y="834160"/>
                  <a:pt x="-610" y="633417"/>
                  <a:pt x="0" y="467512"/>
                </a:cubicBezTo>
                <a:cubicBezTo>
                  <a:pt x="610" y="301608"/>
                  <a:pt x="23169" y="99990"/>
                  <a:pt x="0" y="0"/>
                </a:cubicBezTo>
                <a:close/>
              </a:path>
              <a:path w="2985626" h="954107" stroke="0" extrusionOk="0">
                <a:moveTo>
                  <a:pt x="0" y="0"/>
                </a:moveTo>
                <a:cubicBezTo>
                  <a:pt x="111152" y="16890"/>
                  <a:pt x="267982" y="6759"/>
                  <a:pt x="507556" y="0"/>
                </a:cubicBezTo>
                <a:cubicBezTo>
                  <a:pt x="747130" y="-6759"/>
                  <a:pt x="1029060" y="-12229"/>
                  <a:pt x="1164394" y="0"/>
                </a:cubicBezTo>
                <a:cubicBezTo>
                  <a:pt x="1299728" y="12229"/>
                  <a:pt x="1541757" y="18460"/>
                  <a:pt x="1671951" y="0"/>
                </a:cubicBezTo>
                <a:cubicBezTo>
                  <a:pt x="1802145" y="-18460"/>
                  <a:pt x="2078360" y="-7857"/>
                  <a:pt x="2328788" y="0"/>
                </a:cubicBezTo>
                <a:cubicBezTo>
                  <a:pt x="2579216" y="7857"/>
                  <a:pt x="2683445" y="-27105"/>
                  <a:pt x="2985626" y="0"/>
                </a:cubicBezTo>
                <a:cubicBezTo>
                  <a:pt x="2990936" y="142111"/>
                  <a:pt x="2981444" y="381178"/>
                  <a:pt x="2985626" y="477054"/>
                </a:cubicBezTo>
                <a:cubicBezTo>
                  <a:pt x="2989808" y="572930"/>
                  <a:pt x="2984961" y="804140"/>
                  <a:pt x="2985626" y="954107"/>
                </a:cubicBezTo>
                <a:cubicBezTo>
                  <a:pt x="2880951" y="929429"/>
                  <a:pt x="2629722" y="963681"/>
                  <a:pt x="2478070" y="954107"/>
                </a:cubicBezTo>
                <a:cubicBezTo>
                  <a:pt x="2326418" y="944533"/>
                  <a:pt x="2104919" y="925226"/>
                  <a:pt x="1880944" y="954107"/>
                </a:cubicBezTo>
                <a:cubicBezTo>
                  <a:pt x="1656969" y="982988"/>
                  <a:pt x="1527481" y="950877"/>
                  <a:pt x="1313675" y="954107"/>
                </a:cubicBezTo>
                <a:cubicBezTo>
                  <a:pt x="1099869" y="957337"/>
                  <a:pt x="849051" y="935008"/>
                  <a:pt x="716550" y="954107"/>
                </a:cubicBezTo>
                <a:cubicBezTo>
                  <a:pt x="584049" y="973206"/>
                  <a:pt x="330101" y="942195"/>
                  <a:pt x="0" y="954107"/>
                </a:cubicBezTo>
                <a:cubicBezTo>
                  <a:pt x="2187" y="815446"/>
                  <a:pt x="23994" y="657594"/>
                  <a:pt x="0" y="457971"/>
                </a:cubicBezTo>
                <a:cubicBezTo>
                  <a:pt x="-23994" y="258348"/>
                  <a:pt x="14016" y="10096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In other words, the</a:t>
            </a:r>
          </a:p>
          <a:p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client view is this: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67E7C-46FB-468B-9D9A-BCC312C9E263}"/>
              </a:ext>
            </a:extLst>
          </p:cNvPr>
          <p:cNvSpPr txBox="1"/>
          <p:nvPr/>
        </p:nvSpPr>
        <p:spPr>
          <a:xfrm>
            <a:off x="1456481" y="2679076"/>
            <a:ext cx="2719014" cy="400110"/>
          </a:xfrm>
          <a:custGeom>
            <a:avLst/>
            <a:gdLst>
              <a:gd name="connsiteX0" fmla="*/ 0 w 2719014"/>
              <a:gd name="connsiteY0" fmla="*/ 0 h 400110"/>
              <a:gd name="connsiteX1" fmla="*/ 598183 w 2719014"/>
              <a:gd name="connsiteY1" fmla="*/ 0 h 400110"/>
              <a:gd name="connsiteX2" fmla="*/ 1332317 w 2719014"/>
              <a:gd name="connsiteY2" fmla="*/ 0 h 400110"/>
              <a:gd name="connsiteX3" fmla="*/ 1957690 w 2719014"/>
              <a:gd name="connsiteY3" fmla="*/ 0 h 400110"/>
              <a:gd name="connsiteX4" fmla="*/ 2719014 w 2719014"/>
              <a:gd name="connsiteY4" fmla="*/ 0 h 400110"/>
              <a:gd name="connsiteX5" fmla="*/ 2719014 w 2719014"/>
              <a:gd name="connsiteY5" fmla="*/ 400110 h 400110"/>
              <a:gd name="connsiteX6" fmla="*/ 2039261 w 2719014"/>
              <a:gd name="connsiteY6" fmla="*/ 400110 h 400110"/>
              <a:gd name="connsiteX7" fmla="*/ 1332317 w 2719014"/>
              <a:gd name="connsiteY7" fmla="*/ 400110 h 400110"/>
              <a:gd name="connsiteX8" fmla="*/ 679754 w 2719014"/>
              <a:gd name="connsiteY8" fmla="*/ 400110 h 400110"/>
              <a:gd name="connsiteX9" fmla="*/ 0 w 2719014"/>
              <a:gd name="connsiteY9" fmla="*/ 400110 h 400110"/>
              <a:gd name="connsiteX10" fmla="*/ 0 w 2719014"/>
              <a:gd name="connsiteY1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014" h="400110" fill="none" extrusionOk="0">
                <a:moveTo>
                  <a:pt x="0" y="0"/>
                </a:moveTo>
                <a:cubicBezTo>
                  <a:pt x="215656" y="26361"/>
                  <a:pt x="442918" y="15194"/>
                  <a:pt x="598183" y="0"/>
                </a:cubicBezTo>
                <a:cubicBezTo>
                  <a:pt x="753448" y="-15194"/>
                  <a:pt x="1176280" y="-18797"/>
                  <a:pt x="1332317" y="0"/>
                </a:cubicBezTo>
                <a:cubicBezTo>
                  <a:pt x="1488354" y="18797"/>
                  <a:pt x="1701422" y="-26542"/>
                  <a:pt x="1957690" y="0"/>
                </a:cubicBezTo>
                <a:cubicBezTo>
                  <a:pt x="2213958" y="26542"/>
                  <a:pt x="2484123" y="5632"/>
                  <a:pt x="2719014" y="0"/>
                </a:cubicBezTo>
                <a:cubicBezTo>
                  <a:pt x="2704585" y="134583"/>
                  <a:pt x="2721461" y="246816"/>
                  <a:pt x="2719014" y="400110"/>
                </a:cubicBezTo>
                <a:cubicBezTo>
                  <a:pt x="2469770" y="372893"/>
                  <a:pt x="2268006" y="406855"/>
                  <a:pt x="2039261" y="400110"/>
                </a:cubicBezTo>
                <a:cubicBezTo>
                  <a:pt x="1810516" y="393365"/>
                  <a:pt x="1562850" y="435229"/>
                  <a:pt x="1332317" y="400110"/>
                </a:cubicBezTo>
                <a:cubicBezTo>
                  <a:pt x="1101784" y="364991"/>
                  <a:pt x="890828" y="371072"/>
                  <a:pt x="679754" y="400110"/>
                </a:cubicBezTo>
                <a:cubicBezTo>
                  <a:pt x="468680" y="429148"/>
                  <a:pt x="228425" y="377314"/>
                  <a:pt x="0" y="400110"/>
                </a:cubicBezTo>
                <a:cubicBezTo>
                  <a:pt x="-9050" y="222219"/>
                  <a:pt x="4632" y="154908"/>
                  <a:pt x="0" y="0"/>
                </a:cubicBezTo>
                <a:close/>
              </a:path>
              <a:path w="2719014" h="400110" stroke="0" extrusionOk="0">
                <a:moveTo>
                  <a:pt x="0" y="0"/>
                </a:moveTo>
                <a:cubicBezTo>
                  <a:pt x="199043" y="-18291"/>
                  <a:pt x="403730" y="-23684"/>
                  <a:pt x="598183" y="0"/>
                </a:cubicBezTo>
                <a:cubicBezTo>
                  <a:pt x="792636" y="23684"/>
                  <a:pt x="1184333" y="31214"/>
                  <a:pt x="1332317" y="0"/>
                </a:cubicBezTo>
                <a:cubicBezTo>
                  <a:pt x="1480301" y="-31214"/>
                  <a:pt x="1783728" y="-28978"/>
                  <a:pt x="1930500" y="0"/>
                </a:cubicBezTo>
                <a:cubicBezTo>
                  <a:pt x="2077272" y="28978"/>
                  <a:pt x="2406057" y="27358"/>
                  <a:pt x="2719014" y="0"/>
                </a:cubicBezTo>
                <a:cubicBezTo>
                  <a:pt x="2719794" y="161514"/>
                  <a:pt x="2703010" y="255976"/>
                  <a:pt x="2719014" y="400110"/>
                </a:cubicBezTo>
                <a:cubicBezTo>
                  <a:pt x="2575455" y="371715"/>
                  <a:pt x="2310781" y="383235"/>
                  <a:pt x="2066451" y="400110"/>
                </a:cubicBezTo>
                <a:cubicBezTo>
                  <a:pt x="1822121" y="416985"/>
                  <a:pt x="1693280" y="402899"/>
                  <a:pt x="1359507" y="400110"/>
                </a:cubicBezTo>
                <a:cubicBezTo>
                  <a:pt x="1025734" y="397321"/>
                  <a:pt x="821672" y="421325"/>
                  <a:pt x="652563" y="400110"/>
                </a:cubicBezTo>
                <a:cubicBezTo>
                  <a:pt x="483454" y="378895"/>
                  <a:pt x="288375" y="425053"/>
                  <a:pt x="0" y="400110"/>
                </a:cubicBezTo>
                <a:cubicBezTo>
                  <a:pt x="16899" y="258089"/>
                  <a:pt x="-2528" y="163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A282A-51E1-4376-94ED-E0D098DA9E5C}"/>
              </a:ext>
            </a:extLst>
          </p:cNvPr>
          <p:cNvSpPr txBox="1"/>
          <p:nvPr/>
        </p:nvSpPr>
        <p:spPr>
          <a:xfrm>
            <a:off x="1888119" y="3578760"/>
            <a:ext cx="1656223" cy="400110"/>
          </a:xfrm>
          <a:custGeom>
            <a:avLst/>
            <a:gdLst>
              <a:gd name="connsiteX0" fmla="*/ 0 w 1656223"/>
              <a:gd name="connsiteY0" fmla="*/ 0 h 400110"/>
              <a:gd name="connsiteX1" fmla="*/ 535512 w 1656223"/>
              <a:gd name="connsiteY1" fmla="*/ 0 h 400110"/>
              <a:gd name="connsiteX2" fmla="*/ 1037900 w 1656223"/>
              <a:gd name="connsiteY2" fmla="*/ 0 h 400110"/>
              <a:gd name="connsiteX3" fmla="*/ 1656223 w 1656223"/>
              <a:gd name="connsiteY3" fmla="*/ 0 h 400110"/>
              <a:gd name="connsiteX4" fmla="*/ 1656223 w 1656223"/>
              <a:gd name="connsiteY4" fmla="*/ 400110 h 400110"/>
              <a:gd name="connsiteX5" fmla="*/ 1087586 w 1656223"/>
              <a:gd name="connsiteY5" fmla="*/ 400110 h 400110"/>
              <a:gd name="connsiteX6" fmla="*/ 568637 w 1656223"/>
              <a:gd name="connsiteY6" fmla="*/ 400110 h 400110"/>
              <a:gd name="connsiteX7" fmla="*/ 0 w 1656223"/>
              <a:gd name="connsiteY7" fmla="*/ 400110 h 400110"/>
              <a:gd name="connsiteX8" fmla="*/ 0 w 165622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6223" h="400110" fill="none" extrusionOk="0">
                <a:moveTo>
                  <a:pt x="0" y="0"/>
                </a:moveTo>
                <a:cubicBezTo>
                  <a:pt x="150615" y="15751"/>
                  <a:pt x="404325" y="-16232"/>
                  <a:pt x="535512" y="0"/>
                </a:cubicBezTo>
                <a:cubicBezTo>
                  <a:pt x="666699" y="16232"/>
                  <a:pt x="885314" y="-24558"/>
                  <a:pt x="1037900" y="0"/>
                </a:cubicBezTo>
                <a:cubicBezTo>
                  <a:pt x="1190486" y="24558"/>
                  <a:pt x="1370010" y="26909"/>
                  <a:pt x="1656223" y="0"/>
                </a:cubicBezTo>
                <a:cubicBezTo>
                  <a:pt x="1646097" y="125332"/>
                  <a:pt x="1671095" y="253984"/>
                  <a:pt x="1656223" y="400110"/>
                </a:cubicBezTo>
                <a:cubicBezTo>
                  <a:pt x="1381425" y="422892"/>
                  <a:pt x="1284166" y="373035"/>
                  <a:pt x="1087586" y="400110"/>
                </a:cubicBezTo>
                <a:cubicBezTo>
                  <a:pt x="891006" y="427185"/>
                  <a:pt x="814039" y="418769"/>
                  <a:pt x="568637" y="400110"/>
                </a:cubicBezTo>
                <a:cubicBezTo>
                  <a:pt x="323235" y="381451"/>
                  <a:pt x="251473" y="398437"/>
                  <a:pt x="0" y="400110"/>
                </a:cubicBezTo>
                <a:cubicBezTo>
                  <a:pt x="10976" y="310818"/>
                  <a:pt x="10947" y="115105"/>
                  <a:pt x="0" y="0"/>
                </a:cubicBezTo>
                <a:close/>
              </a:path>
              <a:path w="1656223" h="400110" stroke="0" extrusionOk="0">
                <a:moveTo>
                  <a:pt x="0" y="0"/>
                </a:moveTo>
                <a:cubicBezTo>
                  <a:pt x="201780" y="-19439"/>
                  <a:pt x="322748" y="22876"/>
                  <a:pt x="502388" y="0"/>
                </a:cubicBezTo>
                <a:cubicBezTo>
                  <a:pt x="682028" y="-22876"/>
                  <a:pt x="839268" y="-28722"/>
                  <a:pt x="1087586" y="0"/>
                </a:cubicBezTo>
                <a:cubicBezTo>
                  <a:pt x="1335904" y="28722"/>
                  <a:pt x="1387493" y="-26003"/>
                  <a:pt x="1656223" y="0"/>
                </a:cubicBezTo>
                <a:cubicBezTo>
                  <a:pt x="1669734" y="180173"/>
                  <a:pt x="1643634" y="278474"/>
                  <a:pt x="1656223" y="400110"/>
                </a:cubicBezTo>
                <a:cubicBezTo>
                  <a:pt x="1481895" y="383879"/>
                  <a:pt x="1341742" y="415853"/>
                  <a:pt x="1071024" y="400110"/>
                </a:cubicBezTo>
                <a:cubicBezTo>
                  <a:pt x="800306" y="384367"/>
                  <a:pt x="737144" y="411680"/>
                  <a:pt x="535512" y="400110"/>
                </a:cubicBezTo>
                <a:cubicBezTo>
                  <a:pt x="333880" y="388540"/>
                  <a:pt x="233144" y="394030"/>
                  <a:pt x="0" y="400110"/>
                </a:cubicBezTo>
                <a:cubicBezTo>
                  <a:pt x="8857" y="270576"/>
                  <a:pt x="-12587" y="9093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F5B09-AB13-40A6-B4F1-3F9936ADAA4D}"/>
              </a:ext>
            </a:extLst>
          </p:cNvPr>
          <p:cNvSpPr txBox="1"/>
          <p:nvPr/>
        </p:nvSpPr>
        <p:spPr>
          <a:xfrm>
            <a:off x="1987876" y="4723926"/>
            <a:ext cx="1983235" cy="400110"/>
          </a:xfrm>
          <a:custGeom>
            <a:avLst/>
            <a:gdLst>
              <a:gd name="connsiteX0" fmla="*/ 0 w 1983235"/>
              <a:gd name="connsiteY0" fmla="*/ 0 h 400110"/>
              <a:gd name="connsiteX1" fmla="*/ 641246 w 1983235"/>
              <a:gd name="connsiteY1" fmla="*/ 0 h 400110"/>
              <a:gd name="connsiteX2" fmla="*/ 1242827 w 1983235"/>
              <a:gd name="connsiteY2" fmla="*/ 0 h 400110"/>
              <a:gd name="connsiteX3" fmla="*/ 1983235 w 1983235"/>
              <a:gd name="connsiteY3" fmla="*/ 0 h 400110"/>
              <a:gd name="connsiteX4" fmla="*/ 1983235 w 1983235"/>
              <a:gd name="connsiteY4" fmla="*/ 400110 h 400110"/>
              <a:gd name="connsiteX5" fmla="*/ 1302324 w 1983235"/>
              <a:gd name="connsiteY5" fmla="*/ 400110 h 400110"/>
              <a:gd name="connsiteX6" fmla="*/ 680911 w 1983235"/>
              <a:gd name="connsiteY6" fmla="*/ 400110 h 400110"/>
              <a:gd name="connsiteX7" fmla="*/ 0 w 1983235"/>
              <a:gd name="connsiteY7" fmla="*/ 400110 h 400110"/>
              <a:gd name="connsiteX8" fmla="*/ 0 w 1983235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3235" h="400110" fill="none" extrusionOk="0">
                <a:moveTo>
                  <a:pt x="0" y="0"/>
                </a:moveTo>
                <a:cubicBezTo>
                  <a:pt x="231982" y="1032"/>
                  <a:pt x="502060" y="9354"/>
                  <a:pt x="641246" y="0"/>
                </a:cubicBezTo>
                <a:cubicBezTo>
                  <a:pt x="780432" y="-9354"/>
                  <a:pt x="1094517" y="-8326"/>
                  <a:pt x="1242827" y="0"/>
                </a:cubicBezTo>
                <a:cubicBezTo>
                  <a:pt x="1391137" y="8326"/>
                  <a:pt x="1634890" y="25901"/>
                  <a:pt x="1983235" y="0"/>
                </a:cubicBezTo>
                <a:cubicBezTo>
                  <a:pt x="1973109" y="125332"/>
                  <a:pt x="1998107" y="253984"/>
                  <a:pt x="1983235" y="400110"/>
                </a:cubicBezTo>
                <a:cubicBezTo>
                  <a:pt x="1844276" y="406260"/>
                  <a:pt x="1439376" y="400709"/>
                  <a:pt x="1302324" y="400110"/>
                </a:cubicBezTo>
                <a:cubicBezTo>
                  <a:pt x="1165272" y="399511"/>
                  <a:pt x="833344" y="381883"/>
                  <a:pt x="680911" y="400110"/>
                </a:cubicBezTo>
                <a:cubicBezTo>
                  <a:pt x="528478" y="418337"/>
                  <a:pt x="140237" y="394706"/>
                  <a:pt x="0" y="400110"/>
                </a:cubicBezTo>
                <a:cubicBezTo>
                  <a:pt x="10976" y="310818"/>
                  <a:pt x="10947" y="115105"/>
                  <a:pt x="0" y="0"/>
                </a:cubicBezTo>
                <a:close/>
              </a:path>
              <a:path w="1983235" h="400110" stroke="0" extrusionOk="0">
                <a:moveTo>
                  <a:pt x="0" y="0"/>
                </a:moveTo>
                <a:cubicBezTo>
                  <a:pt x="136823" y="-26700"/>
                  <a:pt x="378149" y="24075"/>
                  <a:pt x="601581" y="0"/>
                </a:cubicBezTo>
                <a:cubicBezTo>
                  <a:pt x="825013" y="-24075"/>
                  <a:pt x="1132776" y="-30918"/>
                  <a:pt x="1302324" y="0"/>
                </a:cubicBezTo>
                <a:cubicBezTo>
                  <a:pt x="1471872" y="30918"/>
                  <a:pt x="1661196" y="-28396"/>
                  <a:pt x="1983235" y="0"/>
                </a:cubicBezTo>
                <a:cubicBezTo>
                  <a:pt x="1996746" y="180173"/>
                  <a:pt x="1970646" y="278474"/>
                  <a:pt x="1983235" y="400110"/>
                </a:cubicBezTo>
                <a:cubicBezTo>
                  <a:pt x="1736541" y="381548"/>
                  <a:pt x="1442792" y="380024"/>
                  <a:pt x="1282492" y="400110"/>
                </a:cubicBezTo>
                <a:cubicBezTo>
                  <a:pt x="1122192" y="420196"/>
                  <a:pt x="854703" y="411905"/>
                  <a:pt x="641246" y="400110"/>
                </a:cubicBezTo>
                <a:cubicBezTo>
                  <a:pt x="427789" y="388315"/>
                  <a:pt x="224274" y="369946"/>
                  <a:pt x="0" y="400110"/>
                </a:cubicBezTo>
                <a:cubicBezTo>
                  <a:pt x="8857" y="270576"/>
                  <a:pt x="-12587" y="9093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394D7-1B3F-4CC7-AC5C-03EE53B3FB51}"/>
              </a:ext>
            </a:extLst>
          </p:cNvPr>
          <p:cNvSpPr txBox="1"/>
          <p:nvPr/>
        </p:nvSpPr>
        <p:spPr>
          <a:xfrm>
            <a:off x="7033939" y="2509777"/>
            <a:ext cx="2800767" cy="400110"/>
          </a:xfrm>
          <a:custGeom>
            <a:avLst/>
            <a:gdLst>
              <a:gd name="connsiteX0" fmla="*/ 0 w 2800767"/>
              <a:gd name="connsiteY0" fmla="*/ 0 h 400110"/>
              <a:gd name="connsiteX1" fmla="*/ 588161 w 2800767"/>
              <a:gd name="connsiteY1" fmla="*/ 0 h 400110"/>
              <a:gd name="connsiteX2" fmla="*/ 1092299 w 2800767"/>
              <a:gd name="connsiteY2" fmla="*/ 0 h 400110"/>
              <a:gd name="connsiteX3" fmla="*/ 1680460 w 2800767"/>
              <a:gd name="connsiteY3" fmla="*/ 0 h 400110"/>
              <a:gd name="connsiteX4" fmla="*/ 2240614 w 2800767"/>
              <a:gd name="connsiteY4" fmla="*/ 0 h 400110"/>
              <a:gd name="connsiteX5" fmla="*/ 2800767 w 2800767"/>
              <a:gd name="connsiteY5" fmla="*/ 0 h 400110"/>
              <a:gd name="connsiteX6" fmla="*/ 2800767 w 2800767"/>
              <a:gd name="connsiteY6" fmla="*/ 400110 h 400110"/>
              <a:gd name="connsiteX7" fmla="*/ 2184598 w 2800767"/>
              <a:gd name="connsiteY7" fmla="*/ 400110 h 400110"/>
              <a:gd name="connsiteX8" fmla="*/ 1568430 w 2800767"/>
              <a:gd name="connsiteY8" fmla="*/ 400110 h 400110"/>
              <a:gd name="connsiteX9" fmla="*/ 1008276 w 2800767"/>
              <a:gd name="connsiteY9" fmla="*/ 400110 h 400110"/>
              <a:gd name="connsiteX10" fmla="*/ 0 w 2800767"/>
              <a:gd name="connsiteY10" fmla="*/ 400110 h 400110"/>
              <a:gd name="connsiteX11" fmla="*/ 0 w 2800767"/>
              <a:gd name="connsiteY1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0767" h="400110" fill="none" extrusionOk="0">
                <a:moveTo>
                  <a:pt x="0" y="0"/>
                </a:moveTo>
                <a:cubicBezTo>
                  <a:pt x="288693" y="-10162"/>
                  <a:pt x="324079" y="-27502"/>
                  <a:pt x="588161" y="0"/>
                </a:cubicBezTo>
                <a:cubicBezTo>
                  <a:pt x="852243" y="27502"/>
                  <a:pt x="912673" y="22708"/>
                  <a:pt x="1092299" y="0"/>
                </a:cubicBezTo>
                <a:cubicBezTo>
                  <a:pt x="1271925" y="-22708"/>
                  <a:pt x="1521866" y="-22173"/>
                  <a:pt x="1680460" y="0"/>
                </a:cubicBezTo>
                <a:cubicBezTo>
                  <a:pt x="1839054" y="22173"/>
                  <a:pt x="2039815" y="-21371"/>
                  <a:pt x="2240614" y="0"/>
                </a:cubicBezTo>
                <a:cubicBezTo>
                  <a:pt x="2441413" y="21371"/>
                  <a:pt x="2587637" y="5134"/>
                  <a:pt x="2800767" y="0"/>
                </a:cubicBezTo>
                <a:cubicBezTo>
                  <a:pt x="2789821" y="164972"/>
                  <a:pt x="2786691" y="296981"/>
                  <a:pt x="2800767" y="400110"/>
                </a:cubicBezTo>
                <a:cubicBezTo>
                  <a:pt x="2514671" y="408842"/>
                  <a:pt x="2335139" y="409138"/>
                  <a:pt x="2184598" y="400110"/>
                </a:cubicBezTo>
                <a:cubicBezTo>
                  <a:pt x="2034057" y="391082"/>
                  <a:pt x="1713252" y="416603"/>
                  <a:pt x="1568430" y="400110"/>
                </a:cubicBezTo>
                <a:cubicBezTo>
                  <a:pt x="1423608" y="383617"/>
                  <a:pt x="1157023" y="416131"/>
                  <a:pt x="1008276" y="400110"/>
                </a:cubicBezTo>
                <a:cubicBezTo>
                  <a:pt x="859529" y="384089"/>
                  <a:pt x="474767" y="437528"/>
                  <a:pt x="0" y="400110"/>
                </a:cubicBezTo>
                <a:cubicBezTo>
                  <a:pt x="7259" y="268832"/>
                  <a:pt x="9337" y="111121"/>
                  <a:pt x="0" y="0"/>
                </a:cubicBezTo>
                <a:close/>
              </a:path>
              <a:path w="2800767" h="400110" stroke="0" extrusionOk="0">
                <a:moveTo>
                  <a:pt x="0" y="0"/>
                </a:moveTo>
                <a:cubicBezTo>
                  <a:pt x="151544" y="-3925"/>
                  <a:pt x="331831" y="18279"/>
                  <a:pt x="476130" y="0"/>
                </a:cubicBezTo>
                <a:cubicBezTo>
                  <a:pt x="620429" y="-18279"/>
                  <a:pt x="897061" y="-20565"/>
                  <a:pt x="1092299" y="0"/>
                </a:cubicBezTo>
                <a:cubicBezTo>
                  <a:pt x="1287537" y="20565"/>
                  <a:pt x="1357890" y="21004"/>
                  <a:pt x="1568430" y="0"/>
                </a:cubicBezTo>
                <a:cubicBezTo>
                  <a:pt x="1778970" y="-21004"/>
                  <a:pt x="2003774" y="23586"/>
                  <a:pt x="2184598" y="0"/>
                </a:cubicBezTo>
                <a:cubicBezTo>
                  <a:pt x="2365422" y="-23586"/>
                  <a:pt x="2594716" y="-30473"/>
                  <a:pt x="2800767" y="0"/>
                </a:cubicBezTo>
                <a:cubicBezTo>
                  <a:pt x="2795115" y="178208"/>
                  <a:pt x="2814408" y="213661"/>
                  <a:pt x="2800767" y="400110"/>
                </a:cubicBezTo>
                <a:cubicBezTo>
                  <a:pt x="2663603" y="379904"/>
                  <a:pt x="2480558" y="408560"/>
                  <a:pt x="2296629" y="400110"/>
                </a:cubicBezTo>
                <a:cubicBezTo>
                  <a:pt x="2112700" y="391660"/>
                  <a:pt x="1920451" y="404305"/>
                  <a:pt x="1708468" y="400110"/>
                </a:cubicBezTo>
                <a:cubicBezTo>
                  <a:pt x="1496485" y="395915"/>
                  <a:pt x="1317560" y="381364"/>
                  <a:pt x="1148314" y="400110"/>
                </a:cubicBezTo>
                <a:cubicBezTo>
                  <a:pt x="979068" y="418856"/>
                  <a:pt x="765410" y="392876"/>
                  <a:pt x="616169" y="400110"/>
                </a:cubicBezTo>
                <a:cubicBezTo>
                  <a:pt x="466928" y="407344"/>
                  <a:pt x="246003" y="379700"/>
                  <a:pt x="0" y="400110"/>
                </a:cubicBezTo>
                <a:cubicBezTo>
                  <a:pt x="-16654" y="226500"/>
                  <a:pt x="-6039" y="1084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1EA4E-10EF-464A-B45B-AAA63E28EAEC}"/>
              </a:ext>
            </a:extLst>
          </p:cNvPr>
          <p:cNvSpPr txBox="1"/>
          <p:nvPr/>
        </p:nvSpPr>
        <p:spPr>
          <a:xfrm>
            <a:off x="7033939" y="4101550"/>
            <a:ext cx="1656223" cy="400110"/>
          </a:xfrm>
          <a:custGeom>
            <a:avLst/>
            <a:gdLst>
              <a:gd name="connsiteX0" fmla="*/ 0 w 1656223"/>
              <a:gd name="connsiteY0" fmla="*/ 0 h 400110"/>
              <a:gd name="connsiteX1" fmla="*/ 535512 w 1656223"/>
              <a:gd name="connsiteY1" fmla="*/ 0 h 400110"/>
              <a:gd name="connsiteX2" fmla="*/ 1037900 w 1656223"/>
              <a:gd name="connsiteY2" fmla="*/ 0 h 400110"/>
              <a:gd name="connsiteX3" fmla="*/ 1656223 w 1656223"/>
              <a:gd name="connsiteY3" fmla="*/ 0 h 400110"/>
              <a:gd name="connsiteX4" fmla="*/ 1656223 w 1656223"/>
              <a:gd name="connsiteY4" fmla="*/ 400110 h 400110"/>
              <a:gd name="connsiteX5" fmla="*/ 1087586 w 1656223"/>
              <a:gd name="connsiteY5" fmla="*/ 400110 h 400110"/>
              <a:gd name="connsiteX6" fmla="*/ 568637 w 1656223"/>
              <a:gd name="connsiteY6" fmla="*/ 400110 h 400110"/>
              <a:gd name="connsiteX7" fmla="*/ 0 w 1656223"/>
              <a:gd name="connsiteY7" fmla="*/ 400110 h 400110"/>
              <a:gd name="connsiteX8" fmla="*/ 0 w 1656223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6223" h="400110" fill="none" extrusionOk="0">
                <a:moveTo>
                  <a:pt x="0" y="0"/>
                </a:moveTo>
                <a:cubicBezTo>
                  <a:pt x="150615" y="15751"/>
                  <a:pt x="404325" y="-16232"/>
                  <a:pt x="535512" y="0"/>
                </a:cubicBezTo>
                <a:cubicBezTo>
                  <a:pt x="666699" y="16232"/>
                  <a:pt x="885314" y="-24558"/>
                  <a:pt x="1037900" y="0"/>
                </a:cubicBezTo>
                <a:cubicBezTo>
                  <a:pt x="1190486" y="24558"/>
                  <a:pt x="1370010" y="26909"/>
                  <a:pt x="1656223" y="0"/>
                </a:cubicBezTo>
                <a:cubicBezTo>
                  <a:pt x="1646097" y="125332"/>
                  <a:pt x="1671095" y="253984"/>
                  <a:pt x="1656223" y="400110"/>
                </a:cubicBezTo>
                <a:cubicBezTo>
                  <a:pt x="1381425" y="422892"/>
                  <a:pt x="1284166" y="373035"/>
                  <a:pt x="1087586" y="400110"/>
                </a:cubicBezTo>
                <a:cubicBezTo>
                  <a:pt x="891006" y="427185"/>
                  <a:pt x="814039" y="418769"/>
                  <a:pt x="568637" y="400110"/>
                </a:cubicBezTo>
                <a:cubicBezTo>
                  <a:pt x="323235" y="381451"/>
                  <a:pt x="251473" y="398437"/>
                  <a:pt x="0" y="400110"/>
                </a:cubicBezTo>
                <a:cubicBezTo>
                  <a:pt x="10976" y="310818"/>
                  <a:pt x="10947" y="115105"/>
                  <a:pt x="0" y="0"/>
                </a:cubicBezTo>
                <a:close/>
              </a:path>
              <a:path w="1656223" h="400110" stroke="0" extrusionOk="0">
                <a:moveTo>
                  <a:pt x="0" y="0"/>
                </a:moveTo>
                <a:cubicBezTo>
                  <a:pt x="201780" y="-19439"/>
                  <a:pt x="322748" y="22876"/>
                  <a:pt x="502388" y="0"/>
                </a:cubicBezTo>
                <a:cubicBezTo>
                  <a:pt x="682028" y="-22876"/>
                  <a:pt x="839268" y="-28722"/>
                  <a:pt x="1087586" y="0"/>
                </a:cubicBezTo>
                <a:cubicBezTo>
                  <a:pt x="1335904" y="28722"/>
                  <a:pt x="1387493" y="-26003"/>
                  <a:pt x="1656223" y="0"/>
                </a:cubicBezTo>
                <a:cubicBezTo>
                  <a:pt x="1669734" y="180173"/>
                  <a:pt x="1643634" y="278474"/>
                  <a:pt x="1656223" y="400110"/>
                </a:cubicBezTo>
                <a:cubicBezTo>
                  <a:pt x="1481895" y="383879"/>
                  <a:pt x="1341742" y="415853"/>
                  <a:pt x="1071024" y="400110"/>
                </a:cubicBezTo>
                <a:cubicBezTo>
                  <a:pt x="800306" y="384367"/>
                  <a:pt x="737144" y="411680"/>
                  <a:pt x="535512" y="400110"/>
                </a:cubicBezTo>
                <a:cubicBezTo>
                  <a:pt x="333880" y="388540"/>
                  <a:pt x="233144" y="394030"/>
                  <a:pt x="0" y="400110"/>
                </a:cubicBezTo>
                <a:cubicBezTo>
                  <a:pt x="8857" y="270576"/>
                  <a:pt x="-12587" y="9093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201324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b="1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class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{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private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()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return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incrementCount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+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349250" lvl="1" indent="-349250"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public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void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reset () {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	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sz="2000" dirty="0">
                <a:solidFill>
                  <a:srgbClr val="00B0F0"/>
                </a:solidFill>
                <a:latin typeface="Lucida Sans Typewriter" panose="020B0509030504030204" pitchFamily="49" charset="0"/>
              </a:rPr>
              <a:t>0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;</a:t>
            </a:r>
          </a:p>
          <a:p>
            <a:pPr marL="349250" lvl="1" indent="-349250"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BFE51-3329-45AB-BC1B-7D60666B0A46}"/>
              </a:ext>
            </a:extLst>
          </p:cNvPr>
          <p:cNvGrpSpPr/>
          <p:nvPr/>
        </p:nvGrpSpPr>
        <p:grpSpPr>
          <a:xfrm>
            <a:off x="1012256" y="926432"/>
            <a:ext cx="7188807" cy="2150512"/>
            <a:chOff x="1012256" y="926432"/>
            <a:chExt cx="7188807" cy="21505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49404BA-E70F-4002-B1A9-AF76D5A53831}"/>
                </a:ext>
              </a:extLst>
            </p:cNvPr>
            <p:cNvSpPr/>
            <p:nvPr/>
          </p:nvSpPr>
          <p:spPr>
            <a:xfrm>
              <a:off x="1012256" y="2096837"/>
              <a:ext cx="1068404" cy="405732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232D606-E1F2-4E68-B5A6-BE06768D4058}"/>
                </a:ext>
              </a:extLst>
            </p:cNvPr>
            <p:cNvSpPr/>
            <p:nvPr/>
          </p:nvSpPr>
          <p:spPr>
            <a:xfrm>
              <a:off x="1357161" y="2671212"/>
              <a:ext cx="1241660" cy="405732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9B266A-D360-4D6E-A0AA-D44EF1BC5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660" y="1275347"/>
              <a:ext cx="4015340" cy="8214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245751D-0464-46DD-B0BD-395B7D3AF7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9908" y="1275347"/>
              <a:ext cx="3556092" cy="13958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593290-F52A-4DC2-848A-DA723713BF10}"/>
                </a:ext>
              </a:extLst>
            </p:cNvPr>
            <p:cNvSpPr txBox="1"/>
            <p:nvPr/>
          </p:nvSpPr>
          <p:spPr>
            <a:xfrm>
              <a:off x="6096000" y="926432"/>
              <a:ext cx="2105063" cy="1631216"/>
            </a:xfrm>
            <a:custGeom>
              <a:avLst/>
              <a:gdLst>
                <a:gd name="connsiteX0" fmla="*/ 0 w 2105063"/>
                <a:gd name="connsiteY0" fmla="*/ 0 h 1631216"/>
                <a:gd name="connsiteX1" fmla="*/ 568367 w 2105063"/>
                <a:gd name="connsiteY1" fmla="*/ 0 h 1631216"/>
                <a:gd name="connsiteX2" fmla="*/ 1094633 w 2105063"/>
                <a:gd name="connsiteY2" fmla="*/ 0 h 1631216"/>
                <a:gd name="connsiteX3" fmla="*/ 1599848 w 2105063"/>
                <a:gd name="connsiteY3" fmla="*/ 0 h 1631216"/>
                <a:gd name="connsiteX4" fmla="*/ 2105063 w 2105063"/>
                <a:gd name="connsiteY4" fmla="*/ 0 h 1631216"/>
                <a:gd name="connsiteX5" fmla="*/ 2105063 w 2105063"/>
                <a:gd name="connsiteY5" fmla="*/ 494802 h 1631216"/>
                <a:gd name="connsiteX6" fmla="*/ 2105063 w 2105063"/>
                <a:gd name="connsiteY6" fmla="*/ 1038541 h 1631216"/>
                <a:gd name="connsiteX7" fmla="*/ 2105063 w 2105063"/>
                <a:gd name="connsiteY7" fmla="*/ 1631216 h 1631216"/>
                <a:gd name="connsiteX8" fmla="*/ 1557747 w 2105063"/>
                <a:gd name="connsiteY8" fmla="*/ 1631216 h 1631216"/>
                <a:gd name="connsiteX9" fmla="*/ 1073582 w 2105063"/>
                <a:gd name="connsiteY9" fmla="*/ 1631216 h 1631216"/>
                <a:gd name="connsiteX10" fmla="*/ 526266 w 2105063"/>
                <a:gd name="connsiteY10" fmla="*/ 1631216 h 1631216"/>
                <a:gd name="connsiteX11" fmla="*/ 0 w 2105063"/>
                <a:gd name="connsiteY11" fmla="*/ 1631216 h 1631216"/>
                <a:gd name="connsiteX12" fmla="*/ 0 w 2105063"/>
                <a:gd name="connsiteY12" fmla="*/ 1054853 h 1631216"/>
                <a:gd name="connsiteX13" fmla="*/ 0 w 2105063"/>
                <a:gd name="connsiteY13" fmla="*/ 494802 h 1631216"/>
                <a:gd name="connsiteX14" fmla="*/ 0 w 2105063"/>
                <a:gd name="connsiteY1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5063" h="1631216" fill="none" extrusionOk="0">
                  <a:moveTo>
                    <a:pt x="0" y="0"/>
                  </a:moveTo>
                  <a:cubicBezTo>
                    <a:pt x="193225" y="28256"/>
                    <a:pt x="374711" y="-11849"/>
                    <a:pt x="568367" y="0"/>
                  </a:cubicBezTo>
                  <a:cubicBezTo>
                    <a:pt x="762023" y="11849"/>
                    <a:pt x="959894" y="-2721"/>
                    <a:pt x="1094633" y="0"/>
                  </a:cubicBezTo>
                  <a:cubicBezTo>
                    <a:pt x="1229372" y="2721"/>
                    <a:pt x="1456585" y="-16872"/>
                    <a:pt x="1599848" y="0"/>
                  </a:cubicBezTo>
                  <a:cubicBezTo>
                    <a:pt x="1743111" y="16872"/>
                    <a:pt x="1956009" y="-6571"/>
                    <a:pt x="2105063" y="0"/>
                  </a:cubicBezTo>
                  <a:cubicBezTo>
                    <a:pt x="2099594" y="116739"/>
                    <a:pt x="2082485" y="393313"/>
                    <a:pt x="2105063" y="494802"/>
                  </a:cubicBezTo>
                  <a:cubicBezTo>
                    <a:pt x="2127641" y="596291"/>
                    <a:pt x="2093933" y="783078"/>
                    <a:pt x="2105063" y="1038541"/>
                  </a:cubicBezTo>
                  <a:cubicBezTo>
                    <a:pt x="2116193" y="1294004"/>
                    <a:pt x="2130921" y="1504337"/>
                    <a:pt x="2105063" y="1631216"/>
                  </a:cubicBezTo>
                  <a:cubicBezTo>
                    <a:pt x="1990627" y="1639760"/>
                    <a:pt x="1692063" y="1656376"/>
                    <a:pt x="1557747" y="1631216"/>
                  </a:cubicBezTo>
                  <a:cubicBezTo>
                    <a:pt x="1423431" y="1606056"/>
                    <a:pt x="1180183" y="1620144"/>
                    <a:pt x="1073582" y="1631216"/>
                  </a:cubicBezTo>
                  <a:cubicBezTo>
                    <a:pt x="966982" y="1642288"/>
                    <a:pt x="655849" y="1647282"/>
                    <a:pt x="526266" y="1631216"/>
                  </a:cubicBezTo>
                  <a:cubicBezTo>
                    <a:pt x="396683" y="1615150"/>
                    <a:pt x="258970" y="1627089"/>
                    <a:pt x="0" y="1631216"/>
                  </a:cubicBezTo>
                  <a:cubicBezTo>
                    <a:pt x="4298" y="1399259"/>
                    <a:pt x="7339" y="1287959"/>
                    <a:pt x="0" y="1054853"/>
                  </a:cubicBezTo>
                  <a:cubicBezTo>
                    <a:pt x="-7339" y="821747"/>
                    <a:pt x="-1848" y="664864"/>
                    <a:pt x="0" y="494802"/>
                  </a:cubicBezTo>
                  <a:cubicBezTo>
                    <a:pt x="1848" y="324740"/>
                    <a:pt x="14819" y="191584"/>
                    <a:pt x="0" y="0"/>
                  </a:cubicBezTo>
                  <a:close/>
                </a:path>
                <a:path w="2105063" h="1631216" stroke="0" extrusionOk="0">
                  <a:moveTo>
                    <a:pt x="0" y="0"/>
                  </a:moveTo>
                  <a:cubicBezTo>
                    <a:pt x="223310" y="20431"/>
                    <a:pt x="292861" y="-897"/>
                    <a:pt x="463114" y="0"/>
                  </a:cubicBezTo>
                  <a:cubicBezTo>
                    <a:pt x="633367" y="897"/>
                    <a:pt x="820659" y="-22734"/>
                    <a:pt x="1031481" y="0"/>
                  </a:cubicBezTo>
                  <a:cubicBezTo>
                    <a:pt x="1242303" y="22734"/>
                    <a:pt x="1302480" y="21911"/>
                    <a:pt x="1494595" y="0"/>
                  </a:cubicBezTo>
                  <a:cubicBezTo>
                    <a:pt x="1686710" y="-21911"/>
                    <a:pt x="1912153" y="13566"/>
                    <a:pt x="2105063" y="0"/>
                  </a:cubicBezTo>
                  <a:cubicBezTo>
                    <a:pt x="2124198" y="190805"/>
                    <a:pt x="2077293" y="330322"/>
                    <a:pt x="2105063" y="576363"/>
                  </a:cubicBezTo>
                  <a:cubicBezTo>
                    <a:pt x="2132833" y="822404"/>
                    <a:pt x="2102643" y="891730"/>
                    <a:pt x="2105063" y="1103789"/>
                  </a:cubicBezTo>
                  <a:cubicBezTo>
                    <a:pt x="2107483" y="1315848"/>
                    <a:pt x="2102041" y="1380325"/>
                    <a:pt x="2105063" y="1631216"/>
                  </a:cubicBezTo>
                  <a:cubicBezTo>
                    <a:pt x="1874225" y="1613688"/>
                    <a:pt x="1800721" y="1621399"/>
                    <a:pt x="1641949" y="1631216"/>
                  </a:cubicBezTo>
                  <a:cubicBezTo>
                    <a:pt x="1483177" y="1641033"/>
                    <a:pt x="1310549" y="1636426"/>
                    <a:pt x="1115683" y="1631216"/>
                  </a:cubicBezTo>
                  <a:cubicBezTo>
                    <a:pt x="920817" y="1626006"/>
                    <a:pt x="822075" y="1638515"/>
                    <a:pt x="610468" y="1631216"/>
                  </a:cubicBezTo>
                  <a:cubicBezTo>
                    <a:pt x="398862" y="1623917"/>
                    <a:pt x="143374" y="1636890"/>
                    <a:pt x="0" y="1631216"/>
                  </a:cubicBezTo>
                  <a:cubicBezTo>
                    <a:pt x="-11219" y="1367966"/>
                    <a:pt x="-23887" y="1261111"/>
                    <a:pt x="0" y="1103789"/>
                  </a:cubicBezTo>
                  <a:cubicBezTo>
                    <a:pt x="23887" y="946467"/>
                    <a:pt x="-11045" y="668569"/>
                    <a:pt x="0" y="543739"/>
                  </a:cubicBezTo>
                  <a:cubicBezTo>
                    <a:pt x="11045" y="418909"/>
                    <a:pt x="12298" y="1922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Visibility Qualifiers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public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private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protected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package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AF4103-DF0B-4C55-9B3B-6669575FF864}"/>
              </a:ext>
            </a:extLst>
          </p:cNvPr>
          <p:cNvGrpSpPr/>
          <p:nvPr/>
        </p:nvGrpSpPr>
        <p:grpSpPr>
          <a:xfrm>
            <a:off x="1357160" y="917795"/>
            <a:ext cx="7179316" cy="2167786"/>
            <a:chOff x="1357160" y="917795"/>
            <a:chExt cx="7179316" cy="21677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2033089-405C-4C34-ACC1-FD501A64D71F}"/>
                </a:ext>
              </a:extLst>
            </p:cNvPr>
            <p:cNvSpPr/>
            <p:nvPr/>
          </p:nvSpPr>
          <p:spPr>
            <a:xfrm>
              <a:off x="1357160" y="2679849"/>
              <a:ext cx="2913625" cy="405732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CB0BE6F-834F-4C3D-9BCF-67AB66C7F0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476" y="1266710"/>
              <a:ext cx="3556092" cy="13958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B08642-7A40-4E5D-9C02-7B4D5E07D584}"/>
                </a:ext>
              </a:extLst>
            </p:cNvPr>
            <p:cNvSpPr txBox="1"/>
            <p:nvPr/>
          </p:nvSpPr>
          <p:spPr>
            <a:xfrm>
              <a:off x="6096000" y="917795"/>
              <a:ext cx="2440476" cy="1015663"/>
            </a:xfrm>
            <a:custGeom>
              <a:avLst/>
              <a:gdLst>
                <a:gd name="connsiteX0" fmla="*/ 0 w 2440476"/>
                <a:gd name="connsiteY0" fmla="*/ 0 h 1015663"/>
                <a:gd name="connsiteX1" fmla="*/ 634524 w 2440476"/>
                <a:gd name="connsiteY1" fmla="*/ 0 h 1015663"/>
                <a:gd name="connsiteX2" fmla="*/ 1195833 w 2440476"/>
                <a:gd name="connsiteY2" fmla="*/ 0 h 1015663"/>
                <a:gd name="connsiteX3" fmla="*/ 1830357 w 2440476"/>
                <a:gd name="connsiteY3" fmla="*/ 0 h 1015663"/>
                <a:gd name="connsiteX4" fmla="*/ 2440476 w 2440476"/>
                <a:gd name="connsiteY4" fmla="*/ 0 h 1015663"/>
                <a:gd name="connsiteX5" fmla="*/ 2440476 w 2440476"/>
                <a:gd name="connsiteY5" fmla="*/ 497675 h 1015663"/>
                <a:gd name="connsiteX6" fmla="*/ 2440476 w 2440476"/>
                <a:gd name="connsiteY6" fmla="*/ 1015663 h 1015663"/>
                <a:gd name="connsiteX7" fmla="*/ 1781547 w 2440476"/>
                <a:gd name="connsiteY7" fmla="*/ 1015663 h 1015663"/>
                <a:gd name="connsiteX8" fmla="*/ 1122619 w 2440476"/>
                <a:gd name="connsiteY8" fmla="*/ 1015663 h 1015663"/>
                <a:gd name="connsiteX9" fmla="*/ 0 w 2440476"/>
                <a:gd name="connsiteY9" fmla="*/ 1015663 h 1015663"/>
                <a:gd name="connsiteX10" fmla="*/ 0 w 2440476"/>
                <a:gd name="connsiteY10" fmla="*/ 497675 h 1015663"/>
                <a:gd name="connsiteX11" fmla="*/ 0 w 2440476"/>
                <a:gd name="connsiteY11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0476" h="1015663" fill="none" extrusionOk="0">
                  <a:moveTo>
                    <a:pt x="0" y="0"/>
                  </a:moveTo>
                  <a:cubicBezTo>
                    <a:pt x="159662" y="-23246"/>
                    <a:pt x="381945" y="14262"/>
                    <a:pt x="634524" y="0"/>
                  </a:cubicBezTo>
                  <a:cubicBezTo>
                    <a:pt x="887103" y="-14262"/>
                    <a:pt x="1061769" y="-23201"/>
                    <a:pt x="1195833" y="0"/>
                  </a:cubicBezTo>
                  <a:cubicBezTo>
                    <a:pt x="1329897" y="23201"/>
                    <a:pt x="1649247" y="-11540"/>
                    <a:pt x="1830357" y="0"/>
                  </a:cubicBezTo>
                  <a:cubicBezTo>
                    <a:pt x="2011467" y="11540"/>
                    <a:pt x="2290830" y="-15289"/>
                    <a:pt x="2440476" y="0"/>
                  </a:cubicBezTo>
                  <a:cubicBezTo>
                    <a:pt x="2464049" y="146058"/>
                    <a:pt x="2420828" y="326612"/>
                    <a:pt x="2440476" y="497675"/>
                  </a:cubicBezTo>
                  <a:cubicBezTo>
                    <a:pt x="2460124" y="668738"/>
                    <a:pt x="2438914" y="881504"/>
                    <a:pt x="2440476" y="1015663"/>
                  </a:cubicBezTo>
                  <a:cubicBezTo>
                    <a:pt x="2141831" y="1017242"/>
                    <a:pt x="1989978" y="1000518"/>
                    <a:pt x="1781547" y="1015663"/>
                  </a:cubicBezTo>
                  <a:cubicBezTo>
                    <a:pt x="1573116" y="1030808"/>
                    <a:pt x="1263296" y="1045763"/>
                    <a:pt x="1122619" y="1015663"/>
                  </a:cubicBezTo>
                  <a:cubicBezTo>
                    <a:pt x="981942" y="985563"/>
                    <a:pt x="332607" y="1044818"/>
                    <a:pt x="0" y="1015663"/>
                  </a:cubicBezTo>
                  <a:cubicBezTo>
                    <a:pt x="1796" y="779504"/>
                    <a:pt x="-1665" y="721619"/>
                    <a:pt x="0" y="497675"/>
                  </a:cubicBezTo>
                  <a:cubicBezTo>
                    <a:pt x="1665" y="273731"/>
                    <a:pt x="-13236" y="240569"/>
                    <a:pt x="0" y="0"/>
                  </a:cubicBezTo>
                  <a:close/>
                </a:path>
                <a:path w="2440476" h="1015663" stroke="0" extrusionOk="0">
                  <a:moveTo>
                    <a:pt x="0" y="0"/>
                  </a:moveTo>
                  <a:cubicBezTo>
                    <a:pt x="141324" y="-22941"/>
                    <a:pt x="272771" y="-21138"/>
                    <a:pt x="536905" y="0"/>
                  </a:cubicBezTo>
                  <a:cubicBezTo>
                    <a:pt x="801039" y="21138"/>
                    <a:pt x="985199" y="-21721"/>
                    <a:pt x="1195833" y="0"/>
                  </a:cubicBezTo>
                  <a:cubicBezTo>
                    <a:pt x="1406467" y="21721"/>
                    <a:pt x="1533797" y="7822"/>
                    <a:pt x="1732738" y="0"/>
                  </a:cubicBezTo>
                  <a:cubicBezTo>
                    <a:pt x="1931679" y="-7822"/>
                    <a:pt x="2246088" y="9627"/>
                    <a:pt x="2440476" y="0"/>
                  </a:cubicBezTo>
                  <a:cubicBezTo>
                    <a:pt x="2423000" y="124061"/>
                    <a:pt x="2450868" y="345042"/>
                    <a:pt x="2440476" y="528145"/>
                  </a:cubicBezTo>
                  <a:cubicBezTo>
                    <a:pt x="2430084" y="711249"/>
                    <a:pt x="2425981" y="825160"/>
                    <a:pt x="2440476" y="1015663"/>
                  </a:cubicBezTo>
                  <a:cubicBezTo>
                    <a:pt x="2300408" y="1032152"/>
                    <a:pt x="2122164" y="1009965"/>
                    <a:pt x="1879167" y="1015663"/>
                  </a:cubicBezTo>
                  <a:cubicBezTo>
                    <a:pt x="1636170" y="1021361"/>
                    <a:pt x="1465407" y="992282"/>
                    <a:pt x="1244643" y="1015663"/>
                  </a:cubicBezTo>
                  <a:cubicBezTo>
                    <a:pt x="1023879" y="1039044"/>
                    <a:pt x="925439" y="998081"/>
                    <a:pt x="634524" y="1015663"/>
                  </a:cubicBezTo>
                  <a:cubicBezTo>
                    <a:pt x="343609" y="1033245"/>
                    <a:pt x="224929" y="1010297"/>
                    <a:pt x="0" y="1015663"/>
                  </a:cubicBezTo>
                  <a:cubicBezTo>
                    <a:pt x="15186" y="795086"/>
                    <a:pt x="24687" y="708778"/>
                    <a:pt x="0" y="507832"/>
                  </a:cubicBezTo>
                  <a:cubicBezTo>
                    <a:pt x="-24687" y="306886"/>
                    <a:pt x="6833" y="1968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instance variable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object state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hidden from client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D839EE-D14C-400C-A3BD-4B200DFDAE53}"/>
              </a:ext>
            </a:extLst>
          </p:cNvPr>
          <p:cNvGrpSpPr/>
          <p:nvPr/>
        </p:nvGrpSpPr>
        <p:grpSpPr>
          <a:xfrm>
            <a:off x="1357161" y="2858654"/>
            <a:ext cx="9478303" cy="1325094"/>
            <a:chOff x="1374127" y="917795"/>
            <a:chExt cx="9478303" cy="132509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48F82F7-ECE7-45D9-A07C-861ABCE58117}"/>
                </a:ext>
              </a:extLst>
            </p:cNvPr>
            <p:cNvSpPr/>
            <p:nvPr/>
          </p:nvSpPr>
          <p:spPr>
            <a:xfrm>
              <a:off x="1374127" y="1266711"/>
              <a:ext cx="3118020" cy="976178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B4CFEF-A6F9-4931-A88B-AB5B08AB5F06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4492147" y="1266710"/>
              <a:ext cx="1603854" cy="4880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FBB44B-A8DF-43E5-BCF3-A83C299D6E90}"/>
                </a:ext>
              </a:extLst>
            </p:cNvPr>
            <p:cNvSpPr txBox="1"/>
            <p:nvPr/>
          </p:nvSpPr>
          <p:spPr>
            <a:xfrm>
              <a:off x="6096000" y="917795"/>
              <a:ext cx="4756430" cy="1323439"/>
            </a:xfrm>
            <a:custGeom>
              <a:avLst/>
              <a:gdLst>
                <a:gd name="connsiteX0" fmla="*/ 0 w 4756430"/>
                <a:gd name="connsiteY0" fmla="*/ 0 h 1323439"/>
                <a:gd name="connsiteX1" fmla="*/ 727054 w 4756430"/>
                <a:gd name="connsiteY1" fmla="*/ 0 h 1323439"/>
                <a:gd name="connsiteX2" fmla="*/ 1358980 w 4756430"/>
                <a:gd name="connsiteY2" fmla="*/ 0 h 1323439"/>
                <a:gd name="connsiteX3" fmla="*/ 2086034 w 4756430"/>
                <a:gd name="connsiteY3" fmla="*/ 0 h 1323439"/>
                <a:gd name="connsiteX4" fmla="*/ 2622831 w 4756430"/>
                <a:gd name="connsiteY4" fmla="*/ 0 h 1323439"/>
                <a:gd name="connsiteX5" fmla="*/ 3159629 w 4756430"/>
                <a:gd name="connsiteY5" fmla="*/ 0 h 1323439"/>
                <a:gd name="connsiteX6" fmla="*/ 3696426 w 4756430"/>
                <a:gd name="connsiteY6" fmla="*/ 0 h 1323439"/>
                <a:gd name="connsiteX7" fmla="*/ 4756430 w 4756430"/>
                <a:gd name="connsiteY7" fmla="*/ 0 h 1323439"/>
                <a:gd name="connsiteX8" fmla="*/ 4756430 w 4756430"/>
                <a:gd name="connsiteY8" fmla="*/ 688188 h 1323439"/>
                <a:gd name="connsiteX9" fmla="*/ 4756430 w 4756430"/>
                <a:gd name="connsiteY9" fmla="*/ 1323439 h 1323439"/>
                <a:gd name="connsiteX10" fmla="*/ 4124504 w 4756430"/>
                <a:gd name="connsiteY10" fmla="*/ 1323439 h 1323439"/>
                <a:gd name="connsiteX11" fmla="*/ 3445014 w 4756430"/>
                <a:gd name="connsiteY11" fmla="*/ 1323439 h 1323439"/>
                <a:gd name="connsiteX12" fmla="*/ 2717960 w 4756430"/>
                <a:gd name="connsiteY12" fmla="*/ 1323439 h 1323439"/>
                <a:gd name="connsiteX13" fmla="*/ 2133599 w 4756430"/>
                <a:gd name="connsiteY13" fmla="*/ 1323439 h 1323439"/>
                <a:gd name="connsiteX14" fmla="*/ 1501673 w 4756430"/>
                <a:gd name="connsiteY14" fmla="*/ 1323439 h 1323439"/>
                <a:gd name="connsiteX15" fmla="*/ 917312 w 4756430"/>
                <a:gd name="connsiteY15" fmla="*/ 1323439 h 1323439"/>
                <a:gd name="connsiteX16" fmla="*/ 0 w 4756430"/>
                <a:gd name="connsiteY16" fmla="*/ 1323439 h 1323439"/>
                <a:gd name="connsiteX17" fmla="*/ 0 w 4756430"/>
                <a:gd name="connsiteY17" fmla="*/ 661720 h 1323439"/>
                <a:gd name="connsiteX18" fmla="*/ 0 w 4756430"/>
                <a:gd name="connsiteY18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56430" h="1323439" fill="none" extrusionOk="0">
                  <a:moveTo>
                    <a:pt x="0" y="0"/>
                  </a:moveTo>
                  <a:cubicBezTo>
                    <a:pt x="294844" y="-25273"/>
                    <a:pt x="399147" y="23056"/>
                    <a:pt x="727054" y="0"/>
                  </a:cubicBezTo>
                  <a:cubicBezTo>
                    <a:pt x="1054961" y="-23056"/>
                    <a:pt x="1179170" y="22237"/>
                    <a:pt x="1358980" y="0"/>
                  </a:cubicBezTo>
                  <a:cubicBezTo>
                    <a:pt x="1538790" y="-22237"/>
                    <a:pt x="1804876" y="-22837"/>
                    <a:pt x="2086034" y="0"/>
                  </a:cubicBezTo>
                  <a:cubicBezTo>
                    <a:pt x="2367192" y="22837"/>
                    <a:pt x="2498110" y="-24853"/>
                    <a:pt x="2622831" y="0"/>
                  </a:cubicBezTo>
                  <a:cubicBezTo>
                    <a:pt x="2747552" y="24853"/>
                    <a:pt x="2978731" y="-13134"/>
                    <a:pt x="3159629" y="0"/>
                  </a:cubicBezTo>
                  <a:cubicBezTo>
                    <a:pt x="3340527" y="13134"/>
                    <a:pt x="3528141" y="-14760"/>
                    <a:pt x="3696426" y="0"/>
                  </a:cubicBezTo>
                  <a:cubicBezTo>
                    <a:pt x="3864711" y="14760"/>
                    <a:pt x="4433153" y="-26172"/>
                    <a:pt x="4756430" y="0"/>
                  </a:cubicBezTo>
                  <a:cubicBezTo>
                    <a:pt x="4731360" y="194004"/>
                    <a:pt x="4764712" y="443073"/>
                    <a:pt x="4756430" y="688188"/>
                  </a:cubicBezTo>
                  <a:cubicBezTo>
                    <a:pt x="4748148" y="933303"/>
                    <a:pt x="4776423" y="1023448"/>
                    <a:pt x="4756430" y="1323439"/>
                  </a:cubicBezTo>
                  <a:cubicBezTo>
                    <a:pt x="4556623" y="1335336"/>
                    <a:pt x="4378788" y="1347288"/>
                    <a:pt x="4124504" y="1323439"/>
                  </a:cubicBezTo>
                  <a:cubicBezTo>
                    <a:pt x="3870220" y="1299590"/>
                    <a:pt x="3688206" y="1298741"/>
                    <a:pt x="3445014" y="1323439"/>
                  </a:cubicBezTo>
                  <a:cubicBezTo>
                    <a:pt x="3201822" y="1348138"/>
                    <a:pt x="2981338" y="1339124"/>
                    <a:pt x="2717960" y="1323439"/>
                  </a:cubicBezTo>
                  <a:cubicBezTo>
                    <a:pt x="2454582" y="1307754"/>
                    <a:pt x="2320218" y="1302845"/>
                    <a:pt x="2133599" y="1323439"/>
                  </a:cubicBezTo>
                  <a:cubicBezTo>
                    <a:pt x="1946980" y="1344033"/>
                    <a:pt x="1790892" y="1323058"/>
                    <a:pt x="1501673" y="1323439"/>
                  </a:cubicBezTo>
                  <a:cubicBezTo>
                    <a:pt x="1212454" y="1323820"/>
                    <a:pt x="1131529" y="1324632"/>
                    <a:pt x="917312" y="1323439"/>
                  </a:cubicBezTo>
                  <a:cubicBezTo>
                    <a:pt x="703095" y="1322246"/>
                    <a:pt x="222776" y="1357145"/>
                    <a:pt x="0" y="1323439"/>
                  </a:cubicBezTo>
                  <a:cubicBezTo>
                    <a:pt x="31382" y="1023891"/>
                    <a:pt x="12293" y="901204"/>
                    <a:pt x="0" y="661720"/>
                  </a:cubicBezTo>
                  <a:cubicBezTo>
                    <a:pt x="-12293" y="422236"/>
                    <a:pt x="25869" y="270358"/>
                    <a:pt x="0" y="0"/>
                  </a:cubicBezTo>
                  <a:close/>
                </a:path>
                <a:path w="4756430" h="1323439" stroke="0" extrusionOk="0">
                  <a:moveTo>
                    <a:pt x="0" y="0"/>
                  </a:moveTo>
                  <a:cubicBezTo>
                    <a:pt x="178073" y="17013"/>
                    <a:pt x="303116" y="-20673"/>
                    <a:pt x="536797" y="0"/>
                  </a:cubicBezTo>
                  <a:cubicBezTo>
                    <a:pt x="770478" y="20673"/>
                    <a:pt x="966638" y="11054"/>
                    <a:pt x="1311416" y="0"/>
                  </a:cubicBezTo>
                  <a:cubicBezTo>
                    <a:pt x="1656194" y="-11054"/>
                    <a:pt x="1681021" y="25427"/>
                    <a:pt x="1848213" y="0"/>
                  </a:cubicBezTo>
                  <a:cubicBezTo>
                    <a:pt x="2015405" y="-25427"/>
                    <a:pt x="2451379" y="35338"/>
                    <a:pt x="2622831" y="0"/>
                  </a:cubicBezTo>
                  <a:cubicBezTo>
                    <a:pt x="2794283" y="-35338"/>
                    <a:pt x="3068907" y="-30017"/>
                    <a:pt x="3397450" y="0"/>
                  </a:cubicBezTo>
                  <a:cubicBezTo>
                    <a:pt x="3725993" y="30017"/>
                    <a:pt x="3927361" y="-28825"/>
                    <a:pt x="4076940" y="0"/>
                  </a:cubicBezTo>
                  <a:cubicBezTo>
                    <a:pt x="4226519" y="28825"/>
                    <a:pt x="4593819" y="-13238"/>
                    <a:pt x="4756430" y="0"/>
                  </a:cubicBezTo>
                  <a:cubicBezTo>
                    <a:pt x="4769313" y="190670"/>
                    <a:pt x="4740880" y="329461"/>
                    <a:pt x="4756430" y="648485"/>
                  </a:cubicBezTo>
                  <a:cubicBezTo>
                    <a:pt x="4771980" y="967509"/>
                    <a:pt x="4747746" y="1022359"/>
                    <a:pt x="4756430" y="1323439"/>
                  </a:cubicBezTo>
                  <a:cubicBezTo>
                    <a:pt x="4418918" y="1325650"/>
                    <a:pt x="4324218" y="1327503"/>
                    <a:pt x="4076940" y="1323439"/>
                  </a:cubicBezTo>
                  <a:cubicBezTo>
                    <a:pt x="3829662" y="1319376"/>
                    <a:pt x="3596485" y="1334758"/>
                    <a:pt x="3397450" y="1323439"/>
                  </a:cubicBezTo>
                  <a:cubicBezTo>
                    <a:pt x="3198415" y="1312121"/>
                    <a:pt x="3044244" y="1301953"/>
                    <a:pt x="2765524" y="1323439"/>
                  </a:cubicBezTo>
                  <a:cubicBezTo>
                    <a:pt x="2486804" y="1344925"/>
                    <a:pt x="2227412" y="1299401"/>
                    <a:pt x="1990906" y="1323439"/>
                  </a:cubicBezTo>
                  <a:cubicBezTo>
                    <a:pt x="1754400" y="1347477"/>
                    <a:pt x="1465942" y="1324624"/>
                    <a:pt x="1311416" y="1323439"/>
                  </a:cubicBezTo>
                  <a:cubicBezTo>
                    <a:pt x="1156890" y="1322255"/>
                    <a:pt x="921212" y="1313472"/>
                    <a:pt x="584361" y="1323439"/>
                  </a:cubicBezTo>
                  <a:cubicBezTo>
                    <a:pt x="247510" y="1333406"/>
                    <a:pt x="121034" y="1308949"/>
                    <a:pt x="0" y="1323439"/>
                  </a:cubicBezTo>
                  <a:cubicBezTo>
                    <a:pt x="-20778" y="1096457"/>
                    <a:pt x="31076" y="843970"/>
                    <a:pt x="0" y="688188"/>
                  </a:cubicBezTo>
                  <a:cubicBezTo>
                    <a:pt x="-31076" y="532406"/>
                    <a:pt x="22803" y="30873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Constructor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can be any number of these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only job is to initialize instance variables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ensures that a new object is valid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FDB016-3650-421A-A525-352D54580F5D}"/>
              </a:ext>
            </a:extLst>
          </p:cNvPr>
          <p:cNvGrpSpPr/>
          <p:nvPr/>
        </p:nvGrpSpPr>
        <p:grpSpPr>
          <a:xfrm>
            <a:off x="1357160" y="3841667"/>
            <a:ext cx="9276909" cy="1483280"/>
            <a:chOff x="1374126" y="878197"/>
            <a:chExt cx="9276909" cy="148328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DBFDD91-5523-4987-8413-0E13F27BFA95}"/>
                </a:ext>
              </a:extLst>
            </p:cNvPr>
            <p:cNvSpPr/>
            <p:nvPr/>
          </p:nvSpPr>
          <p:spPr>
            <a:xfrm>
              <a:off x="1374126" y="1385299"/>
              <a:ext cx="4379855" cy="976178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E0B500-E7EE-4EC5-9822-CFED153EEE1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H="1">
              <a:off x="5753981" y="1311578"/>
              <a:ext cx="812988" cy="5618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30CA7E-92A1-4394-AFAC-0E6B2A935B24}"/>
                </a:ext>
              </a:extLst>
            </p:cNvPr>
            <p:cNvSpPr txBox="1"/>
            <p:nvPr/>
          </p:nvSpPr>
          <p:spPr>
            <a:xfrm>
              <a:off x="6566968" y="878197"/>
              <a:ext cx="4084067" cy="1015663"/>
            </a:xfrm>
            <a:custGeom>
              <a:avLst/>
              <a:gdLst>
                <a:gd name="connsiteX0" fmla="*/ 0 w 4084067"/>
                <a:gd name="connsiteY0" fmla="*/ 0 h 1015663"/>
                <a:gd name="connsiteX1" fmla="*/ 680678 w 4084067"/>
                <a:gd name="connsiteY1" fmla="*/ 0 h 1015663"/>
                <a:gd name="connsiteX2" fmla="*/ 1238834 w 4084067"/>
                <a:gd name="connsiteY2" fmla="*/ 0 h 1015663"/>
                <a:gd name="connsiteX3" fmla="*/ 1796989 w 4084067"/>
                <a:gd name="connsiteY3" fmla="*/ 0 h 1015663"/>
                <a:gd name="connsiteX4" fmla="*/ 2436827 w 4084067"/>
                <a:gd name="connsiteY4" fmla="*/ 0 h 1015663"/>
                <a:gd name="connsiteX5" fmla="*/ 3158345 w 4084067"/>
                <a:gd name="connsiteY5" fmla="*/ 0 h 1015663"/>
                <a:gd name="connsiteX6" fmla="*/ 4084067 w 4084067"/>
                <a:gd name="connsiteY6" fmla="*/ 0 h 1015663"/>
                <a:gd name="connsiteX7" fmla="*/ 4084067 w 4084067"/>
                <a:gd name="connsiteY7" fmla="*/ 477362 h 1015663"/>
                <a:gd name="connsiteX8" fmla="*/ 4084067 w 4084067"/>
                <a:gd name="connsiteY8" fmla="*/ 1015663 h 1015663"/>
                <a:gd name="connsiteX9" fmla="*/ 3444230 w 4084067"/>
                <a:gd name="connsiteY9" fmla="*/ 1015663 h 1015663"/>
                <a:gd name="connsiteX10" fmla="*/ 2681871 w 4084067"/>
                <a:gd name="connsiteY10" fmla="*/ 1015663 h 1015663"/>
                <a:gd name="connsiteX11" fmla="*/ 1960352 w 4084067"/>
                <a:gd name="connsiteY11" fmla="*/ 1015663 h 1015663"/>
                <a:gd name="connsiteX12" fmla="*/ 1361356 w 4084067"/>
                <a:gd name="connsiteY12" fmla="*/ 1015663 h 1015663"/>
                <a:gd name="connsiteX13" fmla="*/ 680678 w 4084067"/>
                <a:gd name="connsiteY13" fmla="*/ 1015663 h 1015663"/>
                <a:gd name="connsiteX14" fmla="*/ 0 w 4084067"/>
                <a:gd name="connsiteY14" fmla="*/ 1015663 h 1015663"/>
                <a:gd name="connsiteX15" fmla="*/ 0 w 4084067"/>
                <a:gd name="connsiteY15" fmla="*/ 528145 h 1015663"/>
                <a:gd name="connsiteX16" fmla="*/ 0 w 4084067"/>
                <a:gd name="connsiteY16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4067" h="1015663" fill="none" extrusionOk="0">
                  <a:moveTo>
                    <a:pt x="0" y="0"/>
                  </a:moveTo>
                  <a:cubicBezTo>
                    <a:pt x="245858" y="11761"/>
                    <a:pt x="440637" y="25376"/>
                    <a:pt x="680678" y="0"/>
                  </a:cubicBezTo>
                  <a:cubicBezTo>
                    <a:pt x="920719" y="-25376"/>
                    <a:pt x="1021075" y="21538"/>
                    <a:pt x="1238834" y="0"/>
                  </a:cubicBezTo>
                  <a:cubicBezTo>
                    <a:pt x="1456593" y="-21538"/>
                    <a:pt x="1685016" y="7530"/>
                    <a:pt x="1796989" y="0"/>
                  </a:cubicBezTo>
                  <a:cubicBezTo>
                    <a:pt x="1908962" y="-7530"/>
                    <a:pt x="2140567" y="-16464"/>
                    <a:pt x="2436827" y="0"/>
                  </a:cubicBezTo>
                  <a:cubicBezTo>
                    <a:pt x="2733087" y="16464"/>
                    <a:pt x="2823538" y="28010"/>
                    <a:pt x="3158345" y="0"/>
                  </a:cubicBezTo>
                  <a:cubicBezTo>
                    <a:pt x="3493152" y="-28010"/>
                    <a:pt x="3672296" y="13724"/>
                    <a:pt x="4084067" y="0"/>
                  </a:cubicBezTo>
                  <a:cubicBezTo>
                    <a:pt x="4070217" y="96566"/>
                    <a:pt x="4068024" y="319897"/>
                    <a:pt x="4084067" y="477362"/>
                  </a:cubicBezTo>
                  <a:cubicBezTo>
                    <a:pt x="4100110" y="634827"/>
                    <a:pt x="4068712" y="802156"/>
                    <a:pt x="4084067" y="1015663"/>
                  </a:cubicBezTo>
                  <a:cubicBezTo>
                    <a:pt x="3792782" y="1004665"/>
                    <a:pt x="3741660" y="984856"/>
                    <a:pt x="3444230" y="1015663"/>
                  </a:cubicBezTo>
                  <a:cubicBezTo>
                    <a:pt x="3146800" y="1046470"/>
                    <a:pt x="2971878" y="979651"/>
                    <a:pt x="2681871" y="1015663"/>
                  </a:cubicBezTo>
                  <a:cubicBezTo>
                    <a:pt x="2391864" y="1051675"/>
                    <a:pt x="2160645" y="1005762"/>
                    <a:pt x="1960352" y="1015663"/>
                  </a:cubicBezTo>
                  <a:cubicBezTo>
                    <a:pt x="1760059" y="1025564"/>
                    <a:pt x="1656403" y="1023349"/>
                    <a:pt x="1361356" y="1015663"/>
                  </a:cubicBezTo>
                  <a:cubicBezTo>
                    <a:pt x="1066309" y="1007977"/>
                    <a:pt x="959240" y="989997"/>
                    <a:pt x="680678" y="1015663"/>
                  </a:cubicBezTo>
                  <a:cubicBezTo>
                    <a:pt x="402116" y="1041329"/>
                    <a:pt x="276351" y="1039323"/>
                    <a:pt x="0" y="1015663"/>
                  </a:cubicBezTo>
                  <a:cubicBezTo>
                    <a:pt x="19138" y="814572"/>
                    <a:pt x="16221" y="735064"/>
                    <a:pt x="0" y="528145"/>
                  </a:cubicBezTo>
                  <a:cubicBezTo>
                    <a:pt x="-16221" y="321226"/>
                    <a:pt x="-15113" y="143317"/>
                    <a:pt x="0" y="0"/>
                  </a:cubicBezTo>
                  <a:close/>
                </a:path>
                <a:path w="4084067" h="1015663" stroke="0" extrusionOk="0">
                  <a:moveTo>
                    <a:pt x="0" y="0"/>
                  </a:moveTo>
                  <a:cubicBezTo>
                    <a:pt x="158116" y="-6985"/>
                    <a:pt x="417345" y="-22679"/>
                    <a:pt x="558156" y="0"/>
                  </a:cubicBezTo>
                  <a:cubicBezTo>
                    <a:pt x="698967" y="22679"/>
                    <a:pt x="981211" y="36027"/>
                    <a:pt x="1320515" y="0"/>
                  </a:cubicBezTo>
                  <a:cubicBezTo>
                    <a:pt x="1659819" y="-36027"/>
                    <a:pt x="1715489" y="-17316"/>
                    <a:pt x="1878671" y="0"/>
                  </a:cubicBezTo>
                  <a:cubicBezTo>
                    <a:pt x="2041853" y="17316"/>
                    <a:pt x="2306643" y="30147"/>
                    <a:pt x="2641030" y="0"/>
                  </a:cubicBezTo>
                  <a:cubicBezTo>
                    <a:pt x="2975417" y="-30147"/>
                    <a:pt x="3205337" y="14714"/>
                    <a:pt x="3403389" y="0"/>
                  </a:cubicBezTo>
                  <a:cubicBezTo>
                    <a:pt x="3601441" y="-14714"/>
                    <a:pt x="3864522" y="-11563"/>
                    <a:pt x="4084067" y="0"/>
                  </a:cubicBezTo>
                  <a:cubicBezTo>
                    <a:pt x="4076543" y="169805"/>
                    <a:pt x="4094164" y="242082"/>
                    <a:pt x="4084067" y="477362"/>
                  </a:cubicBezTo>
                  <a:cubicBezTo>
                    <a:pt x="4073970" y="712642"/>
                    <a:pt x="4063134" y="776177"/>
                    <a:pt x="4084067" y="1015663"/>
                  </a:cubicBezTo>
                  <a:cubicBezTo>
                    <a:pt x="3815055" y="1004112"/>
                    <a:pt x="3659224" y="1004214"/>
                    <a:pt x="3525911" y="1015663"/>
                  </a:cubicBezTo>
                  <a:cubicBezTo>
                    <a:pt x="3392598" y="1027112"/>
                    <a:pt x="3095436" y="1013827"/>
                    <a:pt x="2886074" y="1015663"/>
                  </a:cubicBezTo>
                  <a:cubicBezTo>
                    <a:pt x="2676712" y="1017499"/>
                    <a:pt x="2526941" y="1026485"/>
                    <a:pt x="2205396" y="1015663"/>
                  </a:cubicBezTo>
                  <a:cubicBezTo>
                    <a:pt x="1883851" y="1004841"/>
                    <a:pt x="1736567" y="1034815"/>
                    <a:pt x="1565559" y="1015663"/>
                  </a:cubicBezTo>
                  <a:cubicBezTo>
                    <a:pt x="1394551" y="996511"/>
                    <a:pt x="966853" y="1012609"/>
                    <a:pt x="803200" y="1015663"/>
                  </a:cubicBezTo>
                  <a:cubicBezTo>
                    <a:pt x="639547" y="1018717"/>
                    <a:pt x="263655" y="1038213"/>
                    <a:pt x="0" y="1015663"/>
                  </a:cubicBezTo>
                  <a:cubicBezTo>
                    <a:pt x="-24343" y="881083"/>
                    <a:pt x="-10193" y="676642"/>
                    <a:pt x="0" y="497675"/>
                  </a:cubicBezTo>
                  <a:cubicBezTo>
                    <a:pt x="10193" y="318708"/>
                    <a:pt x="-11104" y="2288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Method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this is a 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query method</a:t>
              </a: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since it is</a:t>
              </a:r>
              <a:b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</a:br>
              <a:r>
                <a:rPr lang="en-US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parameterless</a:t>
              </a: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and returns a value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D65B02-D2C8-4B3C-8F9A-A47181EFD67E}"/>
              </a:ext>
            </a:extLst>
          </p:cNvPr>
          <p:cNvGrpSpPr/>
          <p:nvPr/>
        </p:nvGrpSpPr>
        <p:grpSpPr>
          <a:xfrm>
            <a:off x="786652" y="2032288"/>
            <a:ext cx="10456991" cy="2830165"/>
            <a:chOff x="3023738" y="341247"/>
            <a:chExt cx="10456991" cy="283016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9CC1368-4EE6-4B6D-B125-620DFEE7BBA7}"/>
                </a:ext>
              </a:extLst>
            </p:cNvPr>
            <p:cNvSpPr/>
            <p:nvPr/>
          </p:nvSpPr>
          <p:spPr>
            <a:xfrm>
              <a:off x="8595915" y="341247"/>
              <a:ext cx="4884814" cy="2830165"/>
            </a:xfrm>
            <a:prstGeom prst="roundRect">
              <a:avLst/>
            </a:prstGeom>
            <a:solidFill>
              <a:srgbClr val="E88B3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A9D166-853F-4F71-8050-5FD2FB94FF63}"/>
                </a:ext>
              </a:extLst>
            </p:cNvPr>
            <p:cNvCxnSpPr>
              <a:cxnSpLocks/>
              <a:stCxn id="41" idx="3"/>
              <a:endCxn id="39" idx="1"/>
            </p:cNvCxnSpPr>
            <p:nvPr/>
          </p:nvCxnSpPr>
          <p:spPr>
            <a:xfrm>
              <a:off x="7195457" y="1534033"/>
              <a:ext cx="1400458" cy="2222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32D8B-184E-4E1A-B0B1-1BCEE9FE7238}"/>
                </a:ext>
              </a:extLst>
            </p:cNvPr>
            <p:cNvSpPr txBox="1"/>
            <p:nvPr/>
          </p:nvSpPr>
          <p:spPr>
            <a:xfrm>
              <a:off x="3023738" y="1026201"/>
              <a:ext cx="4171719" cy="1015663"/>
            </a:xfrm>
            <a:custGeom>
              <a:avLst/>
              <a:gdLst>
                <a:gd name="connsiteX0" fmla="*/ 0 w 4171719"/>
                <a:gd name="connsiteY0" fmla="*/ 0 h 1015663"/>
                <a:gd name="connsiteX1" fmla="*/ 695287 w 4171719"/>
                <a:gd name="connsiteY1" fmla="*/ 0 h 1015663"/>
                <a:gd name="connsiteX2" fmla="*/ 1265421 w 4171719"/>
                <a:gd name="connsiteY2" fmla="*/ 0 h 1015663"/>
                <a:gd name="connsiteX3" fmla="*/ 1835556 w 4171719"/>
                <a:gd name="connsiteY3" fmla="*/ 0 h 1015663"/>
                <a:gd name="connsiteX4" fmla="*/ 2489126 w 4171719"/>
                <a:gd name="connsiteY4" fmla="*/ 0 h 1015663"/>
                <a:gd name="connsiteX5" fmla="*/ 3226129 w 4171719"/>
                <a:gd name="connsiteY5" fmla="*/ 0 h 1015663"/>
                <a:gd name="connsiteX6" fmla="*/ 4171719 w 4171719"/>
                <a:gd name="connsiteY6" fmla="*/ 0 h 1015663"/>
                <a:gd name="connsiteX7" fmla="*/ 4171719 w 4171719"/>
                <a:gd name="connsiteY7" fmla="*/ 477362 h 1015663"/>
                <a:gd name="connsiteX8" fmla="*/ 4171719 w 4171719"/>
                <a:gd name="connsiteY8" fmla="*/ 1015663 h 1015663"/>
                <a:gd name="connsiteX9" fmla="*/ 3518150 w 4171719"/>
                <a:gd name="connsiteY9" fmla="*/ 1015663 h 1015663"/>
                <a:gd name="connsiteX10" fmla="*/ 2739429 w 4171719"/>
                <a:gd name="connsiteY10" fmla="*/ 1015663 h 1015663"/>
                <a:gd name="connsiteX11" fmla="*/ 2002425 w 4171719"/>
                <a:gd name="connsiteY11" fmla="*/ 1015663 h 1015663"/>
                <a:gd name="connsiteX12" fmla="*/ 1390573 w 4171719"/>
                <a:gd name="connsiteY12" fmla="*/ 1015663 h 1015663"/>
                <a:gd name="connsiteX13" fmla="*/ 695287 w 4171719"/>
                <a:gd name="connsiteY13" fmla="*/ 1015663 h 1015663"/>
                <a:gd name="connsiteX14" fmla="*/ 0 w 4171719"/>
                <a:gd name="connsiteY14" fmla="*/ 1015663 h 1015663"/>
                <a:gd name="connsiteX15" fmla="*/ 0 w 4171719"/>
                <a:gd name="connsiteY15" fmla="*/ 528145 h 1015663"/>
                <a:gd name="connsiteX16" fmla="*/ 0 w 4171719"/>
                <a:gd name="connsiteY16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71719" h="1015663" fill="none" extrusionOk="0">
                  <a:moveTo>
                    <a:pt x="0" y="0"/>
                  </a:moveTo>
                  <a:cubicBezTo>
                    <a:pt x="328083" y="28118"/>
                    <a:pt x="441598" y="-15598"/>
                    <a:pt x="695287" y="0"/>
                  </a:cubicBezTo>
                  <a:cubicBezTo>
                    <a:pt x="948976" y="15598"/>
                    <a:pt x="1081240" y="-17853"/>
                    <a:pt x="1265421" y="0"/>
                  </a:cubicBezTo>
                  <a:cubicBezTo>
                    <a:pt x="1449602" y="17853"/>
                    <a:pt x="1715255" y="19609"/>
                    <a:pt x="1835556" y="0"/>
                  </a:cubicBezTo>
                  <a:cubicBezTo>
                    <a:pt x="1955857" y="-19609"/>
                    <a:pt x="2299430" y="-32456"/>
                    <a:pt x="2489126" y="0"/>
                  </a:cubicBezTo>
                  <a:cubicBezTo>
                    <a:pt x="2678822" y="32456"/>
                    <a:pt x="3064769" y="7150"/>
                    <a:pt x="3226129" y="0"/>
                  </a:cubicBezTo>
                  <a:cubicBezTo>
                    <a:pt x="3387489" y="-7150"/>
                    <a:pt x="3968889" y="28927"/>
                    <a:pt x="4171719" y="0"/>
                  </a:cubicBezTo>
                  <a:cubicBezTo>
                    <a:pt x="4157869" y="96566"/>
                    <a:pt x="4155676" y="319897"/>
                    <a:pt x="4171719" y="477362"/>
                  </a:cubicBezTo>
                  <a:cubicBezTo>
                    <a:pt x="4187762" y="634827"/>
                    <a:pt x="4156364" y="802156"/>
                    <a:pt x="4171719" y="1015663"/>
                  </a:cubicBezTo>
                  <a:cubicBezTo>
                    <a:pt x="3851795" y="988202"/>
                    <a:pt x="3700404" y="1016417"/>
                    <a:pt x="3518150" y="1015663"/>
                  </a:cubicBezTo>
                  <a:cubicBezTo>
                    <a:pt x="3335896" y="1014909"/>
                    <a:pt x="3103209" y="997704"/>
                    <a:pt x="2739429" y="1015663"/>
                  </a:cubicBezTo>
                  <a:cubicBezTo>
                    <a:pt x="2375649" y="1033622"/>
                    <a:pt x="2295048" y="1018836"/>
                    <a:pt x="2002425" y="1015663"/>
                  </a:cubicBezTo>
                  <a:cubicBezTo>
                    <a:pt x="1709802" y="1012490"/>
                    <a:pt x="1544963" y="1016575"/>
                    <a:pt x="1390573" y="1015663"/>
                  </a:cubicBezTo>
                  <a:cubicBezTo>
                    <a:pt x="1236183" y="1014751"/>
                    <a:pt x="839544" y="1019323"/>
                    <a:pt x="695287" y="1015663"/>
                  </a:cubicBezTo>
                  <a:cubicBezTo>
                    <a:pt x="551030" y="1012003"/>
                    <a:pt x="232041" y="1024919"/>
                    <a:pt x="0" y="1015663"/>
                  </a:cubicBezTo>
                  <a:cubicBezTo>
                    <a:pt x="19138" y="814572"/>
                    <a:pt x="16221" y="735064"/>
                    <a:pt x="0" y="528145"/>
                  </a:cubicBezTo>
                  <a:cubicBezTo>
                    <a:pt x="-16221" y="321226"/>
                    <a:pt x="-15113" y="143317"/>
                    <a:pt x="0" y="0"/>
                  </a:cubicBezTo>
                  <a:close/>
                </a:path>
                <a:path w="4171719" h="1015663" stroke="0" extrusionOk="0">
                  <a:moveTo>
                    <a:pt x="0" y="0"/>
                  </a:moveTo>
                  <a:cubicBezTo>
                    <a:pt x="280240" y="-19549"/>
                    <a:pt x="447988" y="10392"/>
                    <a:pt x="570135" y="0"/>
                  </a:cubicBezTo>
                  <a:cubicBezTo>
                    <a:pt x="692283" y="-10392"/>
                    <a:pt x="991405" y="-32299"/>
                    <a:pt x="1348856" y="0"/>
                  </a:cubicBezTo>
                  <a:cubicBezTo>
                    <a:pt x="1706307" y="32299"/>
                    <a:pt x="1634318" y="10994"/>
                    <a:pt x="1918991" y="0"/>
                  </a:cubicBezTo>
                  <a:cubicBezTo>
                    <a:pt x="2203664" y="-10994"/>
                    <a:pt x="2537006" y="30716"/>
                    <a:pt x="2697712" y="0"/>
                  </a:cubicBezTo>
                  <a:cubicBezTo>
                    <a:pt x="2858418" y="-30716"/>
                    <a:pt x="3223750" y="-12345"/>
                    <a:pt x="3476432" y="0"/>
                  </a:cubicBezTo>
                  <a:cubicBezTo>
                    <a:pt x="3729114" y="12345"/>
                    <a:pt x="3859508" y="23399"/>
                    <a:pt x="4171719" y="0"/>
                  </a:cubicBezTo>
                  <a:cubicBezTo>
                    <a:pt x="4164195" y="169805"/>
                    <a:pt x="4181816" y="242082"/>
                    <a:pt x="4171719" y="477362"/>
                  </a:cubicBezTo>
                  <a:cubicBezTo>
                    <a:pt x="4161622" y="712642"/>
                    <a:pt x="4150786" y="776177"/>
                    <a:pt x="4171719" y="1015663"/>
                  </a:cubicBezTo>
                  <a:cubicBezTo>
                    <a:pt x="3918250" y="1029824"/>
                    <a:pt x="3741848" y="1033017"/>
                    <a:pt x="3601584" y="1015663"/>
                  </a:cubicBezTo>
                  <a:cubicBezTo>
                    <a:pt x="3461321" y="998309"/>
                    <a:pt x="3131711" y="1026201"/>
                    <a:pt x="2948015" y="1015663"/>
                  </a:cubicBezTo>
                  <a:cubicBezTo>
                    <a:pt x="2764319" y="1005125"/>
                    <a:pt x="2523158" y="992794"/>
                    <a:pt x="2252728" y="1015663"/>
                  </a:cubicBezTo>
                  <a:cubicBezTo>
                    <a:pt x="1982298" y="1038532"/>
                    <a:pt x="1897447" y="1016460"/>
                    <a:pt x="1599159" y="1015663"/>
                  </a:cubicBezTo>
                  <a:cubicBezTo>
                    <a:pt x="1300871" y="1014866"/>
                    <a:pt x="1111173" y="992906"/>
                    <a:pt x="820438" y="1015663"/>
                  </a:cubicBezTo>
                  <a:cubicBezTo>
                    <a:pt x="529703" y="1038420"/>
                    <a:pt x="307754" y="981505"/>
                    <a:pt x="0" y="1015663"/>
                  </a:cubicBezTo>
                  <a:cubicBezTo>
                    <a:pt x="-24343" y="881083"/>
                    <a:pt x="-10193" y="676642"/>
                    <a:pt x="0" y="497675"/>
                  </a:cubicBezTo>
                  <a:cubicBezTo>
                    <a:pt x="10193" y="318708"/>
                    <a:pt x="-11104" y="2288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2013240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Methods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these are 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command methods </a:t>
              </a: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since</a:t>
              </a:r>
              <a:b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they are declared void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9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Diagram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6745192" cy="4083130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tx1"/>
                </a:solidFill>
              </a:rPr>
              <a:t>A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Class Diagram</a:t>
            </a:r>
            <a:r>
              <a:rPr lang="en-US" sz="2400">
                <a:solidFill>
                  <a:schemeClr val="tx1"/>
                </a:solidFill>
              </a:rPr>
              <a:t> is a visual representation of a class</a:t>
            </a:r>
          </a:p>
          <a:p>
            <a:pPr lvl="1"/>
            <a:r>
              <a:rPr lang="en-US" sz="2200">
                <a:solidFill>
                  <a:schemeClr val="tx1"/>
                </a:solidFill>
              </a:rPr>
              <a:t>It is one of the elements of the </a:t>
            </a:r>
            <a:r>
              <a:rPr lang="en-US" sz="2200" b="1">
                <a:solidFill>
                  <a:schemeClr val="accent6"/>
                </a:solidFill>
              </a:rPr>
              <a:t>Unified Modeling Language (UML)</a:t>
            </a:r>
          </a:p>
          <a:p>
            <a:pPr lvl="1"/>
            <a:r>
              <a:rPr lang="en-US" sz="2200">
                <a:solidFill>
                  <a:schemeClr val="tx1"/>
                </a:solidFill>
              </a:rPr>
              <a:t>It can be used to represent the client view of a class</a:t>
            </a:r>
            <a:br>
              <a:rPr lang="en-US" sz="2200">
                <a:solidFill>
                  <a:schemeClr val="tx1"/>
                </a:solidFill>
              </a:rPr>
            </a:br>
            <a:r>
              <a:rPr lang="en-US" sz="2200">
                <a:solidFill>
                  <a:schemeClr val="tx1"/>
                </a:solidFill>
              </a:rPr>
              <a:t>or the implementor's view (in other words it will sometimes only include public elements of the class and other times it will show all the elements)</a:t>
            </a:r>
          </a:p>
          <a:p>
            <a:pPr lvl="1"/>
            <a:r>
              <a:rPr lang="en-US" sz="2200">
                <a:solidFill>
                  <a:schemeClr val="tx1"/>
                </a:solidFill>
              </a:rPr>
              <a:t>In this first example we are showing only the client view (the + symbol denotes a public element)</a:t>
            </a:r>
          </a:p>
          <a:p>
            <a:pPr lvl="1"/>
            <a:r>
              <a:rPr lang="en-US" sz="2200">
                <a:solidFill>
                  <a:schemeClr val="tx1"/>
                </a:solidFill>
              </a:rPr>
              <a:t>Only method signatures are shown, never the algorithms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EB8E81-9632-49F0-9FBE-746A51001A22}"/>
              </a:ext>
            </a:extLst>
          </p:cNvPr>
          <p:cNvGrpSpPr/>
          <p:nvPr/>
        </p:nvGrpSpPr>
        <p:grpSpPr>
          <a:xfrm>
            <a:off x="7859209" y="2013995"/>
            <a:ext cx="3287210" cy="3106646"/>
            <a:chOff x="7292051" y="2013995"/>
            <a:chExt cx="3287210" cy="31066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10FC9-0A3B-4478-B95F-51C5EEE6CC80}"/>
                </a:ext>
              </a:extLst>
            </p:cNvPr>
            <p:cNvSpPr/>
            <p:nvPr/>
          </p:nvSpPr>
          <p:spPr>
            <a:xfrm>
              <a:off x="7292051" y="2013995"/>
              <a:ext cx="3287210" cy="3106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17CD0D-5CC8-48CC-AB2E-E20C53D20527}"/>
                </a:ext>
              </a:extLst>
            </p:cNvPr>
            <p:cNvCxnSpPr/>
            <p:nvPr/>
          </p:nvCxnSpPr>
          <p:spPr>
            <a:xfrm>
              <a:off x="7292051" y="2476982"/>
              <a:ext cx="3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1F98D4-4A24-4595-9236-90DD4D01A70D}"/>
                </a:ext>
              </a:extLst>
            </p:cNvPr>
            <p:cNvSpPr txBox="1"/>
            <p:nvPr/>
          </p:nvSpPr>
          <p:spPr>
            <a:xfrm>
              <a:off x="8471907" y="2060823"/>
              <a:ext cx="927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Counter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DE6115-304C-4DA4-B4F3-1CF5F7AF88AE}"/>
                </a:ext>
              </a:extLst>
            </p:cNvPr>
            <p:cNvSpPr txBox="1"/>
            <p:nvPr/>
          </p:nvSpPr>
          <p:spPr>
            <a:xfrm>
              <a:off x="7466023" y="3013320"/>
              <a:ext cx="29456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/>
                <a:t>+Counter()</a:t>
              </a:r>
            </a:p>
            <a:p>
              <a:r>
                <a:rPr lang="en-US" sz="2200"/>
                <a:t>+</a:t>
              </a:r>
              <a:r>
                <a:rPr lang="en-US" sz="2200" b="1"/>
                <a:t>int</a:t>
              </a:r>
              <a:r>
                <a:rPr lang="en-US" sz="2200"/>
                <a:t> currentCount()</a:t>
              </a:r>
            </a:p>
            <a:p>
              <a:r>
                <a:rPr lang="en-US" sz="2200"/>
                <a:t>+</a:t>
              </a:r>
              <a:r>
                <a:rPr lang="en-US" sz="2200" b="1"/>
                <a:t>void</a:t>
              </a:r>
              <a:r>
                <a:rPr lang="en-US" sz="2200"/>
                <a:t> incrementCount()</a:t>
              </a:r>
            </a:p>
            <a:p>
              <a:r>
                <a:rPr lang="en-US" sz="2200"/>
                <a:t>+</a:t>
              </a:r>
              <a:r>
                <a:rPr lang="en-US" sz="2200" b="1"/>
                <a:t>void</a:t>
              </a:r>
              <a:r>
                <a:rPr lang="en-US" sz="2200"/>
                <a:t> reset()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1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6E71A-CE78-4A81-9427-24FF02278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import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Counter;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...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Counter </a:t>
            </a:r>
            <a:r>
              <a:rPr lang="en-US" altLang="en-US" sz="2000" dirty="0">
                <a:solidFill>
                  <a:srgbClr val="7030A0"/>
                </a:solidFill>
                <a:latin typeface="Lucida Sans Typewriter" panose="020B0509030504030204" pitchFamily="49" charset="0"/>
              </a:rPr>
              <a:t>c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Counter();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for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</a:t>
            </a:r>
            <a:r>
              <a:rPr lang="en-US" altLang="en-US" b="1" dirty="0">
                <a:solidFill>
                  <a:schemeClr val="accent1"/>
                </a:solidFill>
                <a:latin typeface="Lucida Sans Typewriter" panose="020B0509030504030204" pitchFamily="49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= 0;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 &lt; 10; 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+=2) {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c.incrementCount</a:t>
            </a: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();</a:t>
            </a:r>
            <a:endParaRPr lang="en-US" altLang="en-US" sz="2000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}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Lucida Sans Typewriter" panose="020B0509030504030204" pitchFamily="49" charset="0"/>
            </a:endParaRP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System.out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.</a:t>
            </a:r>
          </a:p>
          <a:p>
            <a:pPr marL="349250" indent="-34925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Lucida Sans Typewriter" panose="020B0509030504030204" pitchFamily="49" charset="0"/>
              </a:rPr>
              <a:t>	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println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</a:t>
            </a:r>
            <a:r>
              <a:rPr lang="en-US" altLang="en-US" dirty="0" err="1">
                <a:solidFill>
                  <a:srgbClr val="7030A0"/>
                </a:solidFill>
                <a:latin typeface="Lucida Sans Typewriter" panose="020B0509030504030204" pitchFamily="49" charset="0"/>
              </a:rPr>
              <a:t>c</a:t>
            </a:r>
            <a:r>
              <a:rPr lang="en-US" altLang="en-US" sz="2000" dirty="0" err="1">
                <a:solidFill>
                  <a:schemeClr val="tx1"/>
                </a:solidFill>
                <a:latin typeface="Lucida Sans Typewriter" panose="020B0509030504030204" pitchFamily="49" charset="0"/>
              </a:rPr>
              <a:t>.currentCount</a:t>
            </a:r>
            <a:r>
              <a:rPr lang="en-US" altLang="en-US" sz="2000" dirty="0">
                <a:solidFill>
                  <a:schemeClr val="tx1"/>
                </a:solidFill>
                <a:latin typeface="Lucida Sans Typewriter" panose="020B0509030504030204" pitchFamily="49" charset="0"/>
              </a:rPr>
              <a:t>());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1E84-845D-4DC8-8BD7-5BC470CF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63" y="2120900"/>
            <a:ext cx="4959417" cy="3748194"/>
          </a:xfrm>
        </p:spPr>
        <p:txBody>
          <a:bodyPr>
            <a:normAutofit/>
          </a:bodyPr>
          <a:lstStyle/>
          <a:p>
            <a:pPr marL="349250" lvl="1" indent="-34925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481B02-6D2D-4438-BEAE-49CBE0B71D3D}"/>
              </a:ext>
            </a:extLst>
          </p:cNvPr>
          <p:cNvGrpSpPr/>
          <p:nvPr/>
        </p:nvGrpSpPr>
        <p:grpSpPr>
          <a:xfrm>
            <a:off x="6528293" y="2967335"/>
            <a:ext cx="700846" cy="461665"/>
            <a:chOff x="6528293" y="2967335"/>
            <a:chExt cx="700846" cy="4616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42F002-87C1-463E-B6AF-CCF450B501FA}"/>
                </a:ext>
              </a:extLst>
            </p:cNvPr>
            <p:cNvSpPr/>
            <p:nvPr/>
          </p:nvSpPr>
          <p:spPr>
            <a:xfrm>
              <a:off x="6874136" y="3052483"/>
              <a:ext cx="355003" cy="3765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AFBD68-4845-4F44-8E45-86A0DCE250F7}"/>
                </a:ext>
              </a:extLst>
            </p:cNvPr>
            <p:cNvSpPr txBox="1"/>
            <p:nvPr/>
          </p:nvSpPr>
          <p:spPr>
            <a:xfrm>
              <a:off x="6528293" y="2967335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ACF255-DEDC-46F5-AC21-A114E0912512}"/>
              </a:ext>
            </a:extLst>
          </p:cNvPr>
          <p:cNvGrpSpPr/>
          <p:nvPr/>
        </p:nvGrpSpPr>
        <p:grpSpPr>
          <a:xfrm>
            <a:off x="6528293" y="3883328"/>
            <a:ext cx="700846" cy="461665"/>
            <a:chOff x="6528293" y="3883328"/>
            <a:chExt cx="700846" cy="4616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24A6C2-AA94-4F77-BCD6-225BDDADC002}"/>
                </a:ext>
              </a:extLst>
            </p:cNvPr>
            <p:cNvSpPr/>
            <p:nvPr/>
          </p:nvSpPr>
          <p:spPr>
            <a:xfrm>
              <a:off x="6874136" y="3962799"/>
              <a:ext cx="355003" cy="3765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22C5F8-7AF1-48C0-86A1-336B74C3C548}"/>
                </a:ext>
              </a:extLst>
            </p:cNvPr>
            <p:cNvSpPr txBox="1"/>
            <p:nvPr/>
          </p:nvSpPr>
          <p:spPr>
            <a:xfrm>
              <a:off x="6528293" y="3883328"/>
              <a:ext cx="327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0E6250-FE53-435D-8B27-D806FE0901DE}"/>
              </a:ext>
            </a:extLst>
          </p:cNvPr>
          <p:cNvGrpSpPr/>
          <p:nvPr/>
        </p:nvGrpSpPr>
        <p:grpSpPr>
          <a:xfrm>
            <a:off x="7051637" y="2967335"/>
            <a:ext cx="3049794" cy="1371981"/>
            <a:chOff x="7051637" y="2967335"/>
            <a:chExt cx="3049794" cy="13719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FDEF0C-DFF7-4C5D-891F-D4BD0A5CBC3C}"/>
                </a:ext>
              </a:extLst>
            </p:cNvPr>
            <p:cNvSpPr/>
            <p:nvPr/>
          </p:nvSpPr>
          <p:spPr>
            <a:xfrm>
              <a:off x="8455511" y="2967335"/>
              <a:ext cx="1645920" cy="1371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Counter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2B2B4D-E989-4722-8502-B1BBA0734E24}"/>
                </a:ext>
              </a:extLst>
            </p:cNvPr>
            <p:cNvGrpSpPr/>
            <p:nvPr/>
          </p:nvGrpSpPr>
          <p:grpSpPr>
            <a:xfrm>
              <a:off x="8588241" y="3533331"/>
              <a:ext cx="1360210" cy="461665"/>
              <a:chOff x="5868929" y="3883328"/>
              <a:chExt cx="1360210" cy="46166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2D8088-B35E-4CA1-A6F4-9EB1D1230733}"/>
                  </a:ext>
                </a:extLst>
              </p:cNvPr>
              <p:cNvSpPr/>
              <p:nvPr/>
            </p:nvSpPr>
            <p:spPr>
              <a:xfrm>
                <a:off x="6874136" y="3962799"/>
                <a:ext cx="355003" cy="37651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16DCFB-3006-4919-9ABC-387C594DA157}"/>
                  </a:ext>
                </a:extLst>
              </p:cNvPr>
              <p:cNvSpPr txBox="1"/>
              <p:nvPr/>
            </p:nvSpPr>
            <p:spPr>
              <a:xfrm>
                <a:off x="5868929" y="3883328"/>
                <a:ext cx="986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count</a:t>
                </a:r>
                <a:endParaRPr lang="en-US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9D907C-4951-40AA-9146-EF2A76B5F359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7051637" y="3240741"/>
              <a:ext cx="1403874" cy="4125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6BFE827-FC4B-4659-888A-85D1822A2F84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7D99F5-8390-40EB-A481-5C6213E7CBF5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0F81DC-A0FA-4EA9-A22E-EC695963821A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767AC3-4B2C-4F2A-8014-A5F18A4F8155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401947-9552-44F3-A525-FF46EDE5481D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5465C4-DC28-468F-9A4D-38B3E05E032E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67D721-B5F4-4BE2-B12A-254257B5763B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F6F816-8F56-4594-8171-FB0570C03957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883894-2A8B-43BA-BFF7-1F4FD49360E6}"/>
              </a:ext>
            </a:extLst>
          </p:cNvPr>
          <p:cNvSpPr/>
          <p:nvPr/>
        </p:nvSpPr>
        <p:spPr>
          <a:xfrm>
            <a:off x="9597600" y="3612801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05BF39-A45E-4651-BD20-9EF7BBDA0D7E}"/>
              </a:ext>
            </a:extLst>
          </p:cNvPr>
          <p:cNvSpPr/>
          <p:nvPr/>
        </p:nvSpPr>
        <p:spPr>
          <a:xfrm>
            <a:off x="6870258" y="3962798"/>
            <a:ext cx="355003" cy="3765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DEECC57-9C27-4486-B9A8-7AD8ED618958}"/>
              </a:ext>
            </a:extLst>
          </p:cNvPr>
          <p:cNvSpPr/>
          <p:nvPr/>
        </p:nvSpPr>
        <p:spPr>
          <a:xfrm>
            <a:off x="1036320" y="2646751"/>
            <a:ext cx="1524000" cy="405732"/>
          </a:xfrm>
          <a:prstGeom prst="roundRect">
            <a:avLst/>
          </a:prstGeom>
          <a:solidFill>
            <a:srgbClr val="E88B33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B2A7438-C575-4E7D-B171-1722EA6B07F6}"/>
              </a:ext>
            </a:extLst>
          </p:cNvPr>
          <p:cNvSpPr/>
          <p:nvPr/>
        </p:nvSpPr>
        <p:spPr>
          <a:xfrm>
            <a:off x="2892350" y="2651234"/>
            <a:ext cx="2249664" cy="405732"/>
          </a:xfrm>
          <a:prstGeom prst="roundRect">
            <a:avLst/>
          </a:prstGeom>
          <a:solidFill>
            <a:srgbClr val="E88B33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BA36E0C-7E9A-44FC-B1CD-628C3B1ABBA7}"/>
              </a:ext>
            </a:extLst>
          </p:cNvPr>
          <p:cNvSpPr/>
          <p:nvPr/>
        </p:nvSpPr>
        <p:spPr>
          <a:xfrm>
            <a:off x="1036320" y="3226134"/>
            <a:ext cx="4700696" cy="980106"/>
          </a:xfrm>
          <a:prstGeom prst="roundRect">
            <a:avLst/>
          </a:prstGeom>
          <a:solidFill>
            <a:srgbClr val="E88B33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1409</Words>
  <Application>Microsoft Office PowerPoint</Application>
  <PresentationFormat>Widescreen</PresentationFormat>
  <Paragraphs>259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Georgia Pro Cond Light</vt:lpstr>
      <vt:lpstr>Helvetica</vt:lpstr>
      <vt:lpstr>Lucida Sans Typewriter</vt:lpstr>
      <vt:lpstr>Speak Pro</vt:lpstr>
      <vt:lpstr>Times New Roman</vt:lpstr>
      <vt:lpstr>RetrospectVTI</vt:lpstr>
      <vt:lpstr>COMP 2000 Object-Oriented Design</vt:lpstr>
      <vt:lpstr>C.A.R. (Tony) Hoare</vt:lpstr>
      <vt:lpstr>ALERTS</vt:lpstr>
      <vt:lpstr>Class Example</vt:lpstr>
      <vt:lpstr>Class Example</vt:lpstr>
      <vt:lpstr>Class Example</vt:lpstr>
      <vt:lpstr>Class Example</vt:lpstr>
      <vt:lpstr>Class Diagram</vt:lpstr>
      <vt:lpstr>Class Example</vt:lpstr>
      <vt:lpstr>Class Example</vt:lpstr>
      <vt:lpstr>Software developer roles (aka HATS)</vt:lpstr>
      <vt:lpstr>Interfaces (remember the quote about language?)</vt:lpstr>
      <vt:lpstr>Java interface &amp; abstract</vt:lpstr>
      <vt:lpstr>Interface example</vt:lpstr>
      <vt:lpstr>List implementations</vt:lpstr>
      <vt:lpstr>Java Bonus Topic: Packages</vt:lpstr>
      <vt:lpstr>Package conventions</vt:lpstr>
      <vt:lpstr>Importing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33</cp:revision>
  <dcterms:created xsi:type="dcterms:W3CDTF">2021-01-26T22:47:04Z</dcterms:created>
  <dcterms:modified xsi:type="dcterms:W3CDTF">2024-01-13T03:26:08Z</dcterms:modified>
</cp:coreProperties>
</file>