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66" r:id="rId5"/>
    <p:sldId id="310" r:id="rId6"/>
    <p:sldId id="311" r:id="rId7"/>
    <p:sldId id="403" r:id="rId8"/>
    <p:sldId id="408" r:id="rId9"/>
    <p:sldId id="407" r:id="rId10"/>
    <p:sldId id="409" r:id="rId11"/>
    <p:sldId id="410" r:id="rId12"/>
    <p:sldId id="299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3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35" autoAdjust="0"/>
    <p:restoredTop sz="94619" autoAdjust="0"/>
  </p:normalViewPr>
  <p:slideViewPr>
    <p:cSldViewPr snapToGrid="0">
      <p:cViewPr varScale="1">
        <p:scale>
          <a:sx n="49" d="100"/>
          <a:sy n="49" d="100"/>
        </p:scale>
        <p:origin x="66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67F551-5503-4486-B86F-D29A808311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FC90A-619E-40BD-A6B3-9E15E459DBE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06562" name="Rectangle 2">
            <a:extLst>
              <a:ext uri="{FF2B5EF4-FFF2-40B4-BE49-F238E27FC236}">
                <a16:creationId xmlns:a16="http://schemas.microsoft.com/office/drawing/2014/main" id="{66B24C04-E8E4-44A3-ABEC-07A95CDA73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>
            <a:extLst>
              <a:ext uri="{FF2B5EF4-FFF2-40B4-BE49-F238E27FC236}">
                <a16:creationId xmlns:a16="http://schemas.microsoft.com/office/drawing/2014/main" id="{83026ED6-1D5D-420E-BE69-F45A5FFCA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67F551-5503-4486-B86F-D29A808311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FC90A-619E-40BD-A6B3-9E15E459DBE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06562" name="Rectangle 2">
            <a:extLst>
              <a:ext uri="{FF2B5EF4-FFF2-40B4-BE49-F238E27FC236}">
                <a16:creationId xmlns:a16="http://schemas.microsoft.com/office/drawing/2014/main" id="{66B24C04-E8E4-44A3-ABEC-07A95CDA73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>
            <a:extLst>
              <a:ext uri="{FF2B5EF4-FFF2-40B4-BE49-F238E27FC236}">
                <a16:creationId xmlns:a16="http://schemas.microsoft.com/office/drawing/2014/main" id="{83026ED6-1D5D-420E-BE69-F45A5FFCA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39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lGTEUtS5H7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8B3D-5D39-425D-B9E4-5EB2A176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 of Objects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4FA9B-F77A-4F0F-B5EC-64F627C9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55439"/>
          </a:xfrm>
        </p:spPr>
        <p:txBody>
          <a:bodyPr>
            <a:normAutofit/>
          </a:bodyPr>
          <a:lstStyle/>
          <a:p>
            <a:pPr marL="117475" indent="0">
              <a:buNone/>
            </a:pPr>
            <a:r>
              <a:rPr lang="en-US" sz="2400"/>
              <a:t>We know how to model objects' properties such as numbers (using </a:t>
            </a: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/>
              <a:t>, </a:t>
            </a: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400"/>
              <a:t>, </a:t>
            </a: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400"/>
              <a:t>), or characters (using </a:t>
            </a: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/>
              <a:t>).</a:t>
            </a:r>
            <a:endParaRPr lang="en-US" sz="2400" b="1" dirty="0">
              <a:solidFill>
                <a:srgbClr val="0070C0"/>
              </a:solidFill>
            </a:endParaRPr>
          </a:p>
          <a:p>
            <a:pPr lvl="1">
              <a:spcAft>
                <a:spcPts val="0"/>
              </a:spcAft>
            </a:pPr>
            <a:endParaRPr lang="en-US" sz="2200"/>
          </a:p>
          <a:p>
            <a:pPr marL="117475" lvl="1" indent="0">
              <a:spcAft>
                <a:spcPts val="0"/>
              </a:spcAft>
              <a:buNone/>
            </a:pPr>
            <a:r>
              <a:rPr lang="en-US" sz="2400"/>
              <a:t>But what about properties like name, address, course schedule, or birthday?</a:t>
            </a:r>
            <a:endParaRPr lang="en-US" sz="2200" b="1">
              <a:solidFill>
                <a:schemeClr val="accent2"/>
              </a:solidFill>
            </a:endParaRPr>
          </a:p>
          <a:p>
            <a:pPr lvl="1"/>
            <a:r>
              <a:rPr lang="en-US" sz="2200"/>
              <a:t>These attributes are objects, not primitive values</a:t>
            </a:r>
            <a:endParaRPr lang="en-US" sz="2200" dirty="0"/>
          </a:p>
          <a:p>
            <a:pPr lvl="1"/>
            <a:r>
              <a:rPr lang="en-US" sz="2200"/>
              <a:t>In which case the instance variable should be a reference variable</a:t>
            </a:r>
            <a:endParaRPr lang="en-US" sz="2200" dirty="0"/>
          </a:p>
          <a:p>
            <a:pPr marL="201168" lvl="1" indent="0">
              <a:buNone/>
            </a:pPr>
            <a:endParaRPr lang="en-US" sz="2200"/>
          </a:p>
          <a:p>
            <a:pPr marL="117475" lvl="1" indent="0">
              <a:buNone/>
            </a:pPr>
            <a:r>
              <a:rPr lang="en-US" sz="2200"/>
              <a:t>For example, to represent a birthday we would use a </a:t>
            </a:r>
            <a:r>
              <a:rPr lang="en-US" sz="22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US" sz="2200"/>
              <a:t> object and to represent a name we would use a </a:t>
            </a:r>
            <a:r>
              <a:rPr lang="en-US" sz="22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200"/>
              <a:t> object.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8296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>
            <a:extLst>
              <a:ext uri="{FF2B5EF4-FFF2-40B4-BE49-F238E27FC236}">
                <a16:creationId xmlns:a16="http://schemas.microsoft.com/office/drawing/2014/main" id="{48441C0D-6F62-40FB-A026-37A0905F7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3999" y="353962"/>
            <a:ext cx="9144001" cy="647750"/>
          </a:xfrm>
        </p:spPr>
        <p:txBody>
          <a:bodyPr>
            <a:noAutofit/>
          </a:bodyPr>
          <a:lstStyle/>
          <a:p>
            <a:r>
              <a:rPr lang="en-US" altLang="en-US"/>
              <a:t>Example: An object modeling a student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1335A7-2F25-425F-AD44-FD20A30AEB95}"/>
              </a:ext>
            </a:extLst>
          </p:cNvPr>
          <p:cNvGrpSpPr/>
          <p:nvPr/>
        </p:nvGrpSpPr>
        <p:grpSpPr>
          <a:xfrm>
            <a:off x="2463419" y="2831694"/>
            <a:ext cx="1907458" cy="2094270"/>
            <a:chOff x="6096000" y="3067668"/>
            <a:chExt cx="1907458" cy="209427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ADE525D-2406-449A-94DD-4DD51433F03D}"/>
                </a:ext>
              </a:extLst>
            </p:cNvPr>
            <p:cNvGrpSpPr/>
            <p:nvPr/>
          </p:nvGrpSpPr>
          <p:grpSpPr>
            <a:xfrm>
              <a:off x="6096000" y="3067668"/>
              <a:ext cx="1907458" cy="2094270"/>
              <a:chOff x="6096000" y="3065429"/>
              <a:chExt cx="1907458" cy="2332481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58F5106-8803-4228-8153-C11C57145A59}"/>
                  </a:ext>
                </a:extLst>
              </p:cNvPr>
              <p:cNvSpPr/>
              <p:nvPr/>
            </p:nvSpPr>
            <p:spPr>
              <a:xfrm>
                <a:off x="6096000" y="3087329"/>
                <a:ext cx="1907458" cy="231058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4E3FC05-2AFD-486D-9F86-431F94C9E71B}"/>
                  </a:ext>
                </a:extLst>
              </p:cNvPr>
              <p:cNvCxnSpPr/>
              <p:nvPr/>
            </p:nvCxnSpPr>
            <p:spPr>
              <a:xfrm>
                <a:off x="6096000" y="3429000"/>
                <a:ext cx="190745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E27AF7-B773-49C1-876F-0C61E9A95D0A}"/>
                  </a:ext>
                </a:extLst>
              </p:cNvPr>
              <p:cNvSpPr txBox="1"/>
              <p:nvPr/>
            </p:nvSpPr>
            <p:spPr>
              <a:xfrm>
                <a:off x="6596720" y="3065429"/>
                <a:ext cx="9060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Student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38D4FB-3A4E-4BF4-B6A5-72CAE6C79BB4}"/>
                </a:ext>
              </a:extLst>
            </p:cNvPr>
            <p:cNvSpPr txBox="1"/>
            <p:nvPr/>
          </p:nvSpPr>
          <p:spPr>
            <a:xfrm>
              <a:off x="6382558" y="3625664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name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7CB3E6-9AD6-46EE-A83A-8C693CB60577}"/>
                </a:ext>
              </a:extLst>
            </p:cNvPr>
            <p:cNvSpPr txBox="1"/>
            <p:nvPr/>
          </p:nvSpPr>
          <p:spPr>
            <a:xfrm>
              <a:off x="6124475" y="4068725"/>
              <a:ext cx="944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birthday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6D4A95-D9C0-4F90-BB89-A559073EACA5}"/>
                </a:ext>
              </a:extLst>
            </p:cNvPr>
            <p:cNvSpPr txBox="1"/>
            <p:nvPr/>
          </p:nvSpPr>
          <p:spPr>
            <a:xfrm>
              <a:off x="6554079" y="4511787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gpa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380217-58C0-4FBC-989A-81A0AE785743}"/>
                </a:ext>
              </a:extLst>
            </p:cNvPr>
            <p:cNvSpPr/>
            <p:nvPr/>
          </p:nvSpPr>
          <p:spPr>
            <a:xfrm>
              <a:off x="7264595" y="3668291"/>
              <a:ext cx="326705" cy="326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C3F21E-72BE-4417-8958-334019B53DF4}"/>
                </a:ext>
              </a:extLst>
            </p:cNvPr>
            <p:cNvSpPr/>
            <p:nvPr/>
          </p:nvSpPr>
          <p:spPr>
            <a:xfrm>
              <a:off x="7264594" y="4116306"/>
              <a:ext cx="326705" cy="326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55473B-99A5-4B9B-96CB-A4BD8103D4D0}"/>
                </a:ext>
              </a:extLst>
            </p:cNvPr>
            <p:cNvSpPr/>
            <p:nvPr/>
          </p:nvSpPr>
          <p:spPr>
            <a:xfrm>
              <a:off x="7264594" y="4554414"/>
              <a:ext cx="660206" cy="326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3.572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ECCC27-B10D-4DBF-B023-BAF85EA395FD}"/>
              </a:ext>
            </a:extLst>
          </p:cNvPr>
          <p:cNvGrpSpPr/>
          <p:nvPr/>
        </p:nvGrpSpPr>
        <p:grpSpPr>
          <a:xfrm>
            <a:off x="6096000" y="2222747"/>
            <a:ext cx="1907458" cy="2095692"/>
            <a:chOff x="6096000" y="3066245"/>
            <a:chExt cx="1907458" cy="209569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BB720F7-CAA2-4C97-9024-129FC44B749C}"/>
                </a:ext>
              </a:extLst>
            </p:cNvPr>
            <p:cNvGrpSpPr/>
            <p:nvPr/>
          </p:nvGrpSpPr>
          <p:grpSpPr>
            <a:xfrm>
              <a:off x="6096000" y="3066245"/>
              <a:ext cx="1907458" cy="2095692"/>
              <a:chOff x="6096000" y="3063845"/>
              <a:chExt cx="1907458" cy="233406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389484D-5C17-41C5-8099-57B5332DB9C8}"/>
                  </a:ext>
                </a:extLst>
              </p:cNvPr>
              <p:cNvSpPr/>
              <p:nvPr/>
            </p:nvSpPr>
            <p:spPr>
              <a:xfrm>
                <a:off x="6096000" y="3087329"/>
                <a:ext cx="1907458" cy="231058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94F75BC-FF46-42E3-8D86-E027D267D6C5}"/>
                  </a:ext>
                </a:extLst>
              </p:cNvPr>
              <p:cNvCxnSpPr/>
              <p:nvPr/>
            </p:nvCxnSpPr>
            <p:spPr>
              <a:xfrm>
                <a:off x="6096000" y="3429000"/>
                <a:ext cx="190745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18A3A9-7DAB-4FFA-8B31-9A9B22A88A46}"/>
                  </a:ext>
                </a:extLst>
              </p:cNvPr>
              <p:cNvSpPr txBox="1"/>
              <p:nvPr/>
            </p:nvSpPr>
            <p:spPr>
              <a:xfrm>
                <a:off x="6684885" y="3063845"/>
                <a:ext cx="729687" cy="411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String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419E2E-935F-415D-A652-FF4281916FED}"/>
                </a:ext>
              </a:extLst>
            </p:cNvPr>
            <p:cNvSpPr txBox="1"/>
            <p:nvPr/>
          </p:nvSpPr>
          <p:spPr>
            <a:xfrm>
              <a:off x="6382558" y="346847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value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B62CDE-91CC-4FC8-B3CA-7B5FADDA0B03}"/>
                </a:ext>
              </a:extLst>
            </p:cNvPr>
            <p:cNvSpPr txBox="1"/>
            <p:nvPr/>
          </p:nvSpPr>
          <p:spPr>
            <a:xfrm>
              <a:off x="6323470" y="4594074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count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45690EA-9189-4155-A282-EF5C88467190}"/>
                </a:ext>
              </a:extLst>
            </p:cNvPr>
            <p:cNvSpPr/>
            <p:nvPr/>
          </p:nvSpPr>
          <p:spPr>
            <a:xfrm>
              <a:off x="7264595" y="3511101"/>
              <a:ext cx="463560" cy="326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'T'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912EDB-7C96-4FC1-86D0-3017541212B7}"/>
                </a:ext>
              </a:extLst>
            </p:cNvPr>
            <p:cNvSpPr/>
            <p:nvPr/>
          </p:nvSpPr>
          <p:spPr>
            <a:xfrm>
              <a:off x="7264595" y="4656612"/>
              <a:ext cx="326705" cy="326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86B841B-0D6C-48FE-BB16-CE055D42DC2B}"/>
              </a:ext>
            </a:extLst>
          </p:cNvPr>
          <p:cNvSpPr/>
          <p:nvPr/>
        </p:nvSpPr>
        <p:spPr>
          <a:xfrm>
            <a:off x="7264595" y="2987241"/>
            <a:ext cx="463560" cy="3267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'o'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888933-8014-4CAC-A948-A910E2C12663}"/>
              </a:ext>
            </a:extLst>
          </p:cNvPr>
          <p:cNvSpPr/>
          <p:nvPr/>
        </p:nvSpPr>
        <p:spPr>
          <a:xfrm>
            <a:off x="7264595" y="3301353"/>
            <a:ext cx="463560" cy="3267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'm'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DB4A26-F0C0-4AF4-8897-2D3C1A81D85F}"/>
              </a:ext>
            </a:extLst>
          </p:cNvPr>
          <p:cNvCxnSpPr>
            <a:endCxn id="34" idx="1"/>
          </p:cNvCxnSpPr>
          <p:nvPr/>
        </p:nvCxnSpPr>
        <p:spPr>
          <a:xfrm flipV="1">
            <a:off x="3785419" y="3281136"/>
            <a:ext cx="2310581" cy="346922"/>
          </a:xfrm>
          <a:prstGeom prst="straightConnector1">
            <a:avLst/>
          </a:prstGeom>
          <a:ln w="28575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CB70B2C-5761-4EF6-B801-158F257A0FF6}"/>
              </a:ext>
            </a:extLst>
          </p:cNvPr>
          <p:cNvGrpSpPr/>
          <p:nvPr/>
        </p:nvGrpSpPr>
        <p:grpSpPr>
          <a:xfrm>
            <a:off x="8643640" y="3878829"/>
            <a:ext cx="1907458" cy="2094270"/>
            <a:chOff x="6096000" y="3067668"/>
            <a:chExt cx="1907458" cy="209427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B3CCAEF-1126-44AB-9453-DD1D53D92DB5}"/>
                </a:ext>
              </a:extLst>
            </p:cNvPr>
            <p:cNvGrpSpPr/>
            <p:nvPr/>
          </p:nvGrpSpPr>
          <p:grpSpPr>
            <a:xfrm>
              <a:off x="6096000" y="3067668"/>
              <a:ext cx="1907458" cy="2094270"/>
              <a:chOff x="6096000" y="3065429"/>
              <a:chExt cx="1907458" cy="2332481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DF5D6C3-BA3F-484C-B9C3-DD99DFEF9F62}"/>
                  </a:ext>
                </a:extLst>
              </p:cNvPr>
              <p:cNvSpPr/>
              <p:nvPr/>
            </p:nvSpPr>
            <p:spPr>
              <a:xfrm>
                <a:off x="6096000" y="3087329"/>
                <a:ext cx="1907458" cy="231058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6C28D28-D8E4-4A99-9B5E-D4E8D8E1A6DE}"/>
                  </a:ext>
                </a:extLst>
              </p:cNvPr>
              <p:cNvCxnSpPr/>
              <p:nvPr/>
            </p:nvCxnSpPr>
            <p:spPr>
              <a:xfrm>
                <a:off x="6096000" y="3429000"/>
                <a:ext cx="190745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0E155E4-C96E-4A3B-8C52-B51D6A480099}"/>
                  </a:ext>
                </a:extLst>
              </p:cNvPr>
              <p:cNvSpPr txBox="1"/>
              <p:nvPr/>
            </p:nvSpPr>
            <p:spPr>
              <a:xfrm>
                <a:off x="6596720" y="3065429"/>
                <a:ext cx="625492" cy="411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Date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811CE65-0DFF-4A2F-B3BF-B04B4FFD7ADC}"/>
                </a:ext>
              </a:extLst>
            </p:cNvPr>
            <p:cNvSpPr txBox="1"/>
            <p:nvPr/>
          </p:nvSpPr>
          <p:spPr>
            <a:xfrm>
              <a:off x="6382558" y="3625664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month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D0E606B-6C6D-4B5F-9CF8-A8E02376DA2D}"/>
                </a:ext>
              </a:extLst>
            </p:cNvPr>
            <p:cNvSpPr txBox="1"/>
            <p:nvPr/>
          </p:nvSpPr>
          <p:spPr>
            <a:xfrm>
              <a:off x="6664687" y="4068725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day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FBE888-CBA9-49E4-8843-163B9F9E7836}"/>
                </a:ext>
              </a:extLst>
            </p:cNvPr>
            <p:cNvSpPr txBox="1"/>
            <p:nvPr/>
          </p:nvSpPr>
          <p:spPr>
            <a:xfrm>
              <a:off x="6590949" y="4511787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year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55081F2-DD08-45E6-A893-F2B9EDA9A403}"/>
                </a:ext>
              </a:extLst>
            </p:cNvPr>
            <p:cNvSpPr/>
            <p:nvPr/>
          </p:nvSpPr>
          <p:spPr>
            <a:xfrm>
              <a:off x="7264595" y="3668291"/>
              <a:ext cx="660205" cy="326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E17492-87D2-4EA6-9493-AC3983681F48}"/>
                </a:ext>
              </a:extLst>
            </p:cNvPr>
            <p:cNvSpPr/>
            <p:nvPr/>
          </p:nvSpPr>
          <p:spPr>
            <a:xfrm>
              <a:off x="7264594" y="4116306"/>
              <a:ext cx="660205" cy="326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2523DA-6D57-494B-BE33-47D82DED2465}"/>
                </a:ext>
              </a:extLst>
            </p:cNvPr>
            <p:cNvSpPr/>
            <p:nvPr/>
          </p:nvSpPr>
          <p:spPr>
            <a:xfrm>
              <a:off x="7264594" y="4554414"/>
              <a:ext cx="660206" cy="326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2000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2D84CCA-3DF3-4A5B-B908-5169574E67FC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3795365" y="4057125"/>
            <a:ext cx="4848275" cy="878671"/>
          </a:xfrm>
          <a:prstGeom prst="straightConnector1">
            <a:avLst/>
          </a:prstGeom>
          <a:ln w="28575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56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4133-12C5-1ED5-577B-633EF73C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 Bonus Topic: Enums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61D6-0420-4787-E0B8-1222A9319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enum is a special kind of class that has pre-defined constant objects.</a:t>
            </a:r>
          </a:p>
          <a:p>
            <a:r>
              <a:rPr lang="en-US"/>
              <a:t>These objects are intended to represent a fixed collection of named things:</a:t>
            </a:r>
          </a:p>
          <a:p>
            <a:pPr marL="438912" indent="-32004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en-US" sz="18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public enum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Day {</a:t>
            </a:r>
          </a:p>
          <a:p>
            <a:pPr marL="438912" indent="-32004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	SUNDAY, MONDAY, TUESDAY, WEDNESDAY, THURSDAY, FRIDAY, SATURDAY</a:t>
            </a:r>
          </a:p>
          <a:p>
            <a:pPr marL="438912" indent="-32004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/>
              <a:t>Individual days can be referenced like static variables: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Day.MONDAY</a:t>
            </a:r>
            <a:r>
              <a:rPr lang="en-US"/>
              <a:t> or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Day.FRIDAY</a:t>
            </a:r>
          </a:p>
          <a:p>
            <a:r>
              <a:rPr lang="en-US"/>
              <a:t>Since enum values are constants, it's convention to name them in ALL CAPS</a:t>
            </a:r>
          </a:p>
          <a:p>
            <a:pPr marL="118872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00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4107-4E30-F7A7-D9D2-7F52B02A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Enums &amp; switch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6BDE2-C499-7B15-24A1-82AEAC607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Enums can be used in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/>
              <a:t> statements to make decisions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switch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(day) {</a:t>
            </a:r>
          </a:p>
          <a:p>
            <a:pPr marL="8048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SUNDAY: System.out.println(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"Concert in the park"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 </a:t>
            </a:r>
            <a:r>
              <a:rPr lang="en-US" sz="19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8048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MONDAY: System.out.println(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"Is it Friday?"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 </a:t>
            </a:r>
            <a:r>
              <a:rPr lang="en-US" sz="19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8048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TUESDAY: System.out.println(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"Taco"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 </a:t>
            </a:r>
            <a:r>
              <a:rPr lang="en-US" sz="19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8048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WEDNESDAY: System.out.println(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"Hump Day!"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 </a:t>
            </a:r>
            <a:r>
              <a:rPr lang="en-US" sz="19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8048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THURSDAY: System.out.println(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"Throwback"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 </a:t>
            </a:r>
            <a:r>
              <a:rPr lang="en-US" sz="19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8048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FRIDAY: System.out.println(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"Dress down"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 </a:t>
            </a:r>
            <a:r>
              <a:rPr lang="en-US" sz="19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8048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SATURDAY: System.out.println(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"Date night"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 </a:t>
            </a:r>
            <a:r>
              <a:rPr lang="en-US" sz="19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  <a:endParaRPr lang="en-US"/>
          </a:p>
          <a:p>
            <a:r>
              <a:rPr lang="en-US"/>
              <a:t>Note that only the value (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SUNDAY</a:t>
            </a:r>
            <a:r>
              <a:rPr lang="en-US"/>
              <a:t>) not the full name (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Day.SUNDAY</a:t>
            </a:r>
            <a:r>
              <a:rPr lang="en-US"/>
              <a:t>) is used</a:t>
            </a:r>
          </a:p>
          <a:p>
            <a:r>
              <a:rPr lang="en-US"/>
              <a:t>This kind of behavior makes enums a useful way to record state information with a fixed number of values</a:t>
            </a:r>
          </a:p>
        </p:txBody>
      </p:sp>
    </p:spTree>
    <p:extLst>
      <p:ext uri="{BB962C8B-B14F-4D97-AF65-F5344CB8AC3E}">
        <p14:creationId xmlns:p14="http://schemas.microsoft.com/office/powerpoint/2010/main" val="335700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647B-B25E-D480-CA34-6A31E5E1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Enum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B8C4D-3255-2523-57CB-EE3D3B48D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Though they aren't often useful, enums have some information baked into them</a:t>
            </a:r>
            <a:br>
              <a:rPr lang="en-US" sz="2400"/>
            </a:br>
            <a:endParaRPr lang="en-US" sz="2400"/>
          </a:p>
          <a:p>
            <a:pPr lvl="1"/>
            <a:r>
              <a:rPr lang="en-US" sz="2000"/>
              <a:t>You can use the static 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values()</a:t>
            </a:r>
            <a:r>
              <a:rPr lang="en-US" sz="2000"/>
              <a:t> method on the enum class to get an array containing all the enum values </a:t>
            </a:r>
          </a:p>
          <a:p>
            <a:pPr lvl="1"/>
            <a:r>
              <a:rPr lang="en-US" sz="2000"/>
              <a:t>You can call the 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ordinal()</a:t>
            </a:r>
            <a:r>
              <a:rPr lang="en-US" sz="2000"/>
              <a:t> method on an enum object to get its zero-based numbering in the list</a:t>
            </a:r>
          </a:p>
          <a:p>
            <a:pPr lvl="1"/>
            <a:r>
              <a:rPr lang="en-US" sz="2000"/>
              <a:t>You can pass a 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/>
              <a:t> into the static 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valueOf()</a:t>
            </a:r>
            <a:r>
              <a:rPr lang="en-US" sz="2000"/>
              <a:t> method to retrieve the enum object with a given name</a:t>
            </a:r>
          </a:p>
        </p:txBody>
      </p:sp>
    </p:spTree>
    <p:extLst>
      <p:ext uri="{BB962C8B-B14F-4D97-AF65-F5344CB8AC3E}">
        <p14:creationId xmlns:p14="http://schemas.microsoft.com/office/powerpoint/2010/main" val="1313596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2888-33EF-512C-1824-3D1C2470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AAA63-5C80-CAB4-A657-BA30A1D30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Sometimes it's useful to iterate over all the enum values</a:t>
            </a:r>
          </a:p>
          <a:p>
            <a:r>
              <a:rPr lang="en-US"/>
              <a:t>Or get their number</a:t>
            </a:r>
          </a:p>
          <a:p>
            <a:r>
              <a:rPr lang="en-US"/>
              <a:t>Or map a name to the enum value, but that will crash if you don't spell them right</a:t>
            </a:r>
          </a:p>
          <a:p>
            <a:endParaRPr lang="en-US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Day[] days = Day.values();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(Day day : days)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System.out.println(day + </a:t>
            </a:r>
            <a:r>
              <a:rPr lang="en-US" sz="2000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has index "</a:t>
            </a:r>
            <a:r>
              <a:rPr lang="en-US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day.ordinal());</a:t>
            </a:r>
            <a:r>
              <a:rPr lang="en-US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 manic = Day.valueOf(</a:t>
            </a:r>
            <a:r>
              <a:rPr lang="en-US" sz="2000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"MONDAY"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 francais = Day.valueOf(</a:t>
            </a:r>
            <a:r>
              <a:rPr lang="en-US" sz="2000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"DIMANCHE"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Crashes!</a:t>
            </a:r>
            <a:endParaRPr lang="en-US" sz="20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09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F3A7-2AAA-6555-40A1-A5BBF653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Enums as full classes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5540A-7555-D119-C52E-AE971231A2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/>
              <a:t>People usually use enums simply as lists of constant values</a:t>
            </a:r>
          </a:p>
          <a:p>
            <a:r>
              <a:rPr lang="en-US" sz="2400"/>
              <a:t>However, enums are actually full classes whose objects can contain constant data and methods</a:t>
            </a:r>
          </a:p>
          <a:p>
            <a:r>
              <a:rPr lang="en-US" sz="2400"/>
              <a:t>Note that the data inside can't be changed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1955E0-E288-58D9-8966-4240DA5D7E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Planet {</a:t>
            </a:r>
          </a:p>
          <a:p>
            <a:pPr lvl="1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MERCURY(2440, 3.3E23, 5.79E7),</a:t>
            </a:r>
          </a:p>
          <a:p>
            <a:pPr lvl="1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VENUS(6052, 4.9E24, 1.08E8),</a:t>
            </a:r>
          </a:p>
          <a:p>
            <a:pPr lvl="1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EARTH(6371, 6.0E24, 1.50E8),</a:t>
            </a:r>
          </a:p>
          <a:p>
            <a:pPr lvl="1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MARS(3390, 6.4E23, 2.28E8),</a:t>
            </a:r>
          </a:p>
          <a:p>
            <a:pPr lvl="1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JUPITER(69911, 1.9E27, 7.78E8),</a:t>
            </a:r>
          </a:p>
          <a:p>
            <a:pPr lvl="1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SATURN(58232, 5.7E26, 1.42E9),</a:t>
            </a:r>
          </a:p>
          <a:p>
            <a:pPr lvl="1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URANUS(25362, 8.7E25, 2.87E9),</a:t>
            </a:r>
          </a:p>
          <a:p>
            <a:pPr lvl="1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NEPTUNE(24622, 1.0E26, 4.50E9);</a:t>
            </a:r>
          </a:p>
          <a:p>
            <a:pPr lvl="1"/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radius;      </a:t>
            </a:r>
            <a:r>
              <a:rPr lang="en-US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km</a:t>
            </a:r>
          </a:p>
          <a:p>
            <a:pPr lvl="1"/>
            <a:r>
              <a:rPr lang="en-US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mass;     </a:t>
            </a:r>
            <a:r>
              <a:rPr lang="en-US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kg</a:t>
            </a:r>
          </a:p>
          <a:p>
            <a:pPr lvl="1"/>
            <a:r>
              <a:rPr lang="en-US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distance; </a:t>
            </a:r>
            <a:r>
              <a:rPr lang="en-US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km</a:t>
            </a:r>
          </a:p>
        </p:txBody>
      </p:sp>
    </p:spTree>
    <p:extLst>
      <p:ext uri="{BB962C8B-B14F-4D97-AF65-F5344CB8AC3E}">
        <p14:creationId xmlns:p14="http://schemas.microsoft.com/office/powerpoint/2010/main" val="157373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3DB4-ED2A-68A4-8444-CF194A4D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Enums as full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5A408-E3DB-BC06-131E-F640CDBFA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Here are the methods for the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Planet</a:t>
            </a:r>
            <a:r>
              <a:rPr lang="en-US"/>
              <a:t> enum from the previous slide</a:t>
            </a:r>
          </a:p>
          <a:p>
            <a:pPr marL="457200" lvl="1" indent="0">
              <a:buNone/>
            </a:pPr>
            <a:r>
              <a:rPr lang="fr-FR" sz="17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fr-FR" sz="1700" b="1">
                <a:latin typeface="Courier New" panose="02070309020205020404" pitchFamily="49" charset="0"/>
                <a:cs typeface="Courier New" panose="02070309020205020404" pitchFamily="49" charset="0"/>
              </a:rPr>
              <a:t> Planet(</a:t>
            </a:r>
            <a:r>
              <a:rPr lang="fr-FR" sz="17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1700" b="1">
                <a:latin typeface="Courier New" panose="02070309020205020404" pitchFamily="49" charset="0"/>
                <a:cs typeface="Courier New" panose="02070309020205020404" pitchFamily="49" charset="0"/>
              </a:rPr>
              <a:t> radius, </a:t>
            </a:r>
            <a:r>
              <a:rPr lang="fr-FR" sz="17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fr-FR" sz="1700" b="1">
                <a:latin typeface="Courier New" panose="02070309020205020404" pitchFamily="49" charset="0"/>
                <a:cs typeface="Courier New" panose="02070309020205020404" pitchFamily="49" charset="0"/>
              </a:rPr>
              <a:t> mass, </a:t>
            </a:r>
            <a:r>
              <a:rPr lang="fr-FR" sz="17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fr-FR" sz="1700" b="1">
                <a:latin typeface="Courier New" panose="02070309020205020404" pitchFamily="49" charset="0"/>
                <a:cs typeface="Courier New" panose="02070309020205020404" pitchFamily="49" charset="0"/>
              </a:rPr>
              <a:t> distance) {</a:t>
            </a:r>
          </a:p>
          <a:p>
            <a:pPr marL="914400" lvl="2" indent="0">
              <a:buNone/>
            </a:pPr>
            <a:r>
              <a:rPr lang="en-US" sz="17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.radius = radius;</a:t>
            </a:r>
          </a:p>
          <a:p>
            <a:pPr marL="914400" lvl="2" indent="0">
              <a:buNone/>
            </a:pPr>
            <a:r>
              <a:rPr lang="en-US" sz="17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.mass = mass;</a:t>
            </a:r>
          </a:p>
          <a:p>
            <a:pPr marL="914400" lvl="2" indent="0">
              <a:buNone/>
            </a:pPr>
            <a:r>
              <a:rPr lang="en-US" sz="17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.distance = distance;</a:t>
            </a:r>
          </a:p>
          <a:p>
            <a:pPr marL="457200" lvl="1" indent="0">
              <a:buNone/>
            </a:pP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sz="17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getRadius() {</a:t>
            </a:r>
          </a:p>
          <a:p>
            <a:pPr marL="457200" lvl="1" indent="0">
              <a:buNone/>
            </a:pP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radius;</a:t>
            </a:r>
          </a:p>
          <a:p>
            <a:pPr marL="457200" lvl="1" indent="0">
              <a:buNone/>
            </a:pP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sz="17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getMass() {</a:t>
            </a:r>
          </a:p>
          <a:p>
            <a:pPr marL="457200" lvl="1" indent="0">
              <a:buNone/>
            </a:pP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mass;</a:t>
            </a:r>
          </a:p>
          <a:p>
            <a:pPr marL="457200" lvl="1" indent="0">
              <a:buNone/>
            </a:pP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sz="17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getDistance() {</a:t>
            </a:r>
          </a:p>
          <a:p>
            <a:pPr marL="457200" lvl="1" indent="0">
              <a:buNone/>
            </a:pP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distance;</a:t>
            </a:r>
          </a:p>
          <a:p>
            <a:pPr marL="457200" lvl="1" indent="0">
              <a:buNone/>
            </a:pP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201168" lvl="1" indent="0">
              <a:buNone/>
            </a:pP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046137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Classes &amp; Interfaces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73DF9-F779-4D58-9F5A-0E2C4390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Admiral Grace Hopper</a:t>
            </a:r>
            <a:endParaRPr lang="en-US" dirty="0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1F05-8F36-42A8-AB98-EFE09980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616515" cy="376089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600" i="1">
                <a:latin typeface="Helvetica" panose="020B0604020202020204" pitchFamily="34" charset="0"/>
              </a:rPr>
              <a:t>“I am now going to make you a gift that will stay with you the rest of your life. For the rest of your life, </a:t>
            </a:r>
            <a:r>
              <a:rPr lang="en-US" sz="3600" i="1">
                <a:solidFill>
                  <a:schemeClr val="accent1"/>
                </a:solidFill>
                <a:latin typeface="Helvetica" panose="020B0604020202020204" pitchFamily="34" charset="0"/>
              </a:rPr>
              <a:t>every time you say</a:t>
            </a:r>
            <a:r>
              <a:rPr lang="en-US" sz="3600" i="1">
                <a:latin typeface="Helvetica" panose="020B0604020202020204" pitchFamily="34" charset="0"/>
              </a:rPr>
              <a:t>, "</a:t>
            </a:r>
            <a:r>
              <a:rPr lang="en-US" sz="3600" i="1">
                <a:solidFill>
                  <a:srgbClr val="FF0000"/>
                </a:solidFill>
                <a:latin typeface="Helvetica" panose="020B0604020202020204" pitchFamily="34" charset="0"/>
              </a:rPr>
              <a:t>We've always done it that way,"</a:t>
            </a:r>
            <a:r>
              <a:rPr lang="en-US" sz="3600" i="1">
                <a:latin typeface="Helvetica" panose="020B0604020202020204" pitchFamily="34" charset="0"/>
              </a:rPr>
              <a:t> </a:t>
            </a:r>
            <a:r>
              <a:rPr lang="en-US" sz="3600" i="1">
                <a:solidFill>
                  <a:schemeClr val="accent3"/>
                </a:solidFill>
                <a:latin typeface="Helvetica" panose="020B0604020202020204" pitchFamily="34" charset="0"/>
              </a:rPr>
              <a:t>my ghost will appear and haunt you for twenty-four hours</a:t>
            </a:r>
            <a:r>
              <a:rPr lang="en-US" sz="3600" i="1">
                <a:latin typeface="Helvetica" panose="020B0604020202020204" pitchFamily="34" charset="0"/>
              </a:rPr>
              <a:t>.”</a:t>
            </a:r>
            <a:endParaRPr lang="en-US" sz="3600" i="1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64196394-AAA4-4F58-8A24-6019749D7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73" y="2170546"/>
            <a:ext cx="2894907" cy="3618634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Questions?</a:t>
            </a:r>
          </a:p>
          <a:p>
            <a:pPr lvl="1"/>
            <a:r>
              <a:rPr lang="en-US" sz="2800"/>
              <a:t>Lab 3 – Objects: </a:t>
            </a:r>
            <a:r>
              <a:rPr lang="en-US" sz="2400"/>
              <a:t>Due tomorrow, 1/18, by 11:15am</a:t>
            </a:r>
          </a:p>
          <a:p>
            <a:pPr lvl="1"/>
            <a:r>
              <a:rPr lang="en-US" sz="2800">
                <a:solidFill>
                  <a:srgbClr val="000000">
                    <a:lumMod val="75000"/>
                    <a:lumOff val="25000"/>
                  </a:srgbClr>
                </a:solidFill>
              </a:rPr>
              <a:t>Review:	</a:t>
            </a:r>
            <a:r>
              <a:rPr lang="en-US" sz="2800" i="1">
                <a:solidFill>
                  <a:srgbClr val="000000">
                    <a:lumMod val="75000"/>
                    <a:lumOff val="25000"/>
                  </a:srgbClr>
                </a:solidFill>
              </a:rPr>
              <a:t>Start Concurrent </a:t>
            </a:r>
            <a:r>
              <a:rPr lang="en-US" sz="2800">
                <a:solidFill>
                  <a:srgbClr val="000000">
                    <a:lumMod val="75000"/>
                    <a:lumOff val="25000"/>
                  </a:srgbClr>
                </a:solidFill>
              </a:rPr>
              <a:t>chapter 9</a:t>
            </a:r>
          </a:p>
          <a:p>
            <a:pPr lvl="1"/>
            <a:r>
              <a:rPr lang="en-US" sz="2800">
                <a:solidFill>
                  <a:srgbClr val="000000">
                    <a:lumMod val="75000"/>
                    <a:lumOff val="25000"/>
                  </a:srgbClr>
                </a:solidFill>
              </a:rPr>
              <a:t>Read:	</a:t>
            </a:r>
            <a:r>
              <a:rPr lang="en-US" sz="2800" i="1">
                <a:solidFill>
                  <a:srgbClr val="000000">
                    <a:lumMod val="75000"/>
                    <a:lumOff val="25000"/>
                  </a:srgbClr>
                </a:solidFill>
              </a:rPr>
              <a:t>Start Concurrent </a:t>
            </a:r>
            <a:r>
              <a:rPr lang="en-US" sz="2800">
                <a:solidFill>
                  <a:srgbClr val="000000">
                    <a:lumMod val="75000"/>
                    <a:lumOff val="25000"/>
                  </a:srgbClr>
                </a:solidFill>
              </a:rPr>
              <a:t>chapter 10</a:t>
            </a:r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73F7-5123-49B9-BEB5-4B126D60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Object-Oriented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5BFD2-6BA6-4AD1-99B6-00DCEA7D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6761"/>
            <a:ext cx="10058400" cy="4463196"/>
          </a:xfrm>
        </p:spPr>
        <p:txBody>
          <a:bodyPr>
            <a:normAutofit/>
          </a:bodyPr>
          <a:lstStyle/>
          <a:p>
            <a:r>
              <a:rPr lang="en-US" sz="2400" b="1" dirty="0"/>
              <a:t>The old metaphor: </a:t>
            </a:r>
            <a:r>
              <a:rPr lang="en-US" sz="2400" dirty="0">
                <a:solidFill>
                  <a:srgbClr val="0070C0"/>
                </a:solidFill>
              </a:rPr>
              <a:t>Program = Data + Algorithms  </a:t>
            </a:r>
            <a:r>
              <a:rPr lang="en-US" sz="2400" dirty="0">
                <a:solidFill>
                  <a:srgbClr val="00B0F0"/>
                </a:solidFill>
              </a:rPr>
              <a:t>(Niklaus Wirth)</a:t>
            </a:r>
          </a:p>
          <a:p>
            <a:pPr lvl="1"/>
            <a:r>
              <a:rPr lang="en-US" sz="2200" dirty="0"/>
              <a:t>Early languages focused on algorithms and data was an afterthought</a:t>
            </a:r>
          </a:p>
          <a:p>
            <a:r>
              <a:rPr lang="en-US" sz="2400" b="1" dirty="0"/>
              <a:t>The new metaphor: </a:t>
            </a:r>
            <a:r>
              <a:rPr lang="en-US" sz="2400" dirty="0">
                <a:solidFill>
                  <a:srgbClr val="00B050"/>
                </a:solidFill>
              </a:rPr>
              <a:t>Everything is an </a:t>
            </a:r>
            <a:r>
              <a:rPr lang="en-US" sz="2400">
                <a:solidFill>
                  <a:srgbClr val="00B050"/>
                </a:solidFill>
              </a:rPr>
              <a:t>object </a:t>
            </a:r>
            <a:r>
              <a:rPr lang="en-US" sz="2400"/>
              <a:t>&amp; </a:t>
            </a:r>
            <a:r>
              <a:rPr lang="en-US" sz="2400">
                <a:solidFill>
                  <a:srgbClr val="FF0000"/>
                </a:solidFill>
              </a:rPr>
              <a:t>a </a:t>
            </a:r>
            <a:r>
              <a:rPr lang="en-US" sz="2400" dirty="0">
                <a:solidFill>
                  <a:srgbClr val="FF0000"/>
                </a:solidFill>
              </a:rPr>
              <a:t>program is a collection of interacting </a:t>
            </a:r>
            <a:r>
              <a:rPr lang="en-US" sz="2400">
                <a:solidFill>
                  <a:srgbClr val="FF0000"/>
                </a:solidFill>
              </a:rPr>
              <a:t>objects</a:t>
            </a:r>
            <a:r>
              <a:rPr lang="en-US" sz="2400"/>
              <a:t>.</a:t>
            </a:r>
          </a:p>
          <a:p>
            <a:pPr lvl="1"/>
            <a:r>
              <a:rPr lang="en-US" sz="2200">
                <a:solidFill>
                  <a:srgbClr val="7030A0"/>
                </a:solidFill>
              </a:rPr>
              <a:t>Computation </a:t>
            </a:r>
            <a:r>
              <a:rPr lang="en-US" sz="2200" dirty="0">
                <a:solidFill>
                  <a:srgbClr val="7030A0"/>
                </a:solidFill>
              </a:rPr>
              <a:t>is object </a:t>
            </a:r>
            <a:r>
              <a:rPr lang="en-US" sz="2200">
                <a:solidFill>
                  <a:srgbClr val="7030A0"/>
                </a:solidFill>
              </a:rPr>
              <a:t>behavior</a:t>
            </a:r>
            <a:r>
              <a:rPr lang="en-US" sz="2200"/>
              <a:t>.</a:t>
            </a:r>
          </a:p>
          <a:p>
            <a:pPr lvl="1"/>
            <a:r>
              <a:rPr lang="en-US" sz="2200">
                <a:solidFill>
                  <a:srgbClr val="C00000"/>
                </a:solidFill>
              </a:rPr>
              <a:t>Method calls are inter-object communication.</a:t>
            </a:r>
            <a:endParaRPr lang="en-US" sz="2200" dirty="0">
              <a:solidFill>
                <a:srgbClr val="C00000"/>
              </a:solidFill>
            </a:endParaRPr>
          </a:p>
          <a:p>
            <a:r>
              <a:rPr lang="en-US" sz="2400" b="1" dirty="0"/>
              <a:t>What is an object?</a:t>
            </a:r>
          </a:p>
          <a:p>
            <a:pPr lvl="1"/>
            <a:r>
              <a:rPr lang="en-US" sz="2200" dirty="0"/>
              <a:t>Identity</a:t>
            </a:r>
          </a:p>
          <a:p>
            <a:pPr lvl="1"/>
            <a:r>
              <a:rPr lang="en-US" sz="2200"/>
              <a:t>State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67A674-8B2F-4120-B7E3-E7F8BD966797}"/>
              </a:ext>
            </a:extLst>
          </p:cNvPr>
          <p:cNvSpPr txBox="1"/>
          <p:nvPr/>
        </p:nvSpPr>
        <p:spPr>
          <a:xfrm>
            <a:off x="4590482" y="5236661"/>
            <a:ext cx="1535998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4048" lvl="1" indent="-182880">
              <a:spcBef>
                <a:spcPts val="200"/>
              </a:spcBef>
              <a:spcAft>
                <a:spcPts val="400"/>
              </a:spcAft>
              <a:buFont typeface="Calibri" pitchFamily="34" charset="0"/>
              <a:buChar char="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</a:t>
            </a:r>
          </a:p>
          <a:p>
            <a:pPr marL="384048" lvl="1" indent="-182880">
              <a:spcBef>
                <a:spcPts val="200"/>
              </a:spcBef>
              <a:spcAft>
                <a:spcPts val="400"/>
              </a:spcAft>
              <a:buFont typeface="Calibri" pitchFamily="34" charset="0"/>
              <a:buChar char="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109565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73F7-5123-49B9-BEB5-4B126D60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Objects –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5BFD2-6BA6-4AD1-99B6-00DCEA7D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6761"/>
            <a:ext cx="10058400" cy="4443033"/>
          </a:xfrm>
        </p:spPr>
        <p:txBody>
          <a:bodyPr>
            <a:normAutofit lnSpcReduction="10000"/>
          </a:bodyPr>
          <a:lstStyle/>
          <a:p>
            <a:r>
              <a:rPr lang="en-US" sz="2400" b="1"/>
              <a:t>A </a:t>
            </a:r>
            <a:r>
              <a:rPr lang="en-US" sz="2400" b="1">
                <a:solidFill>
                  <a:schemeClr val="accent4"/>
                </a:solidFill>
              </a:rPr>
              <a:t>student</a:t>
            </a:r>
            <a:endParaRPr lang="en-US" sz="2400" dirty="0">
              <a:solidFill>
                <a:schemeClr val="accent4"/>
              </a:solidFill>
            </a:endParaRPr>
          </a:p>
          <a:p>
            <a:pPr lvl="1"/>
            <a:r>
              <a:rPr lang="en-US" sz="2200">
                <a:solidFill>
                  <a:srgbClr val="7030A0"/>
                </a:solidFill>
              </a:rPr>
              <a:t>Attributes</a:t>
            </a:r>
            <a:r>
              <a:rPr lang="en-US" sz="2200"/>
              <a:t>?</a:t>
            </a:r>
          </a:p>
          <a:p>
            <a:pPr lvl="2"/>
            <a:r>
              <a:rPr lang="en-US" sz="1800"/>
              <a:t>First Name, Last Name, Student ID, Transcript, Financial Aid, Status, etc., ...</a:t>
            </a:r>
          </a:p>
          <a:p>
            <a:pPr lvl="1"/>
            <a:r>
              <a:rPr lang="en-US" sz="2200">
                <a:solidFill>
                  <a:srgbClr val="C00000"/>
                </a:solidFill>
              </a:rPr>
              <a:t>Behaviors?</a:t>
            </a:r>
          </a:p>
          <a:p>
            <a:pPr lvl="2"/>
            <a:r>
              <a:rPr lang="en-US" sz="1800"/>
              <a:t>Queries: getGPA, getName, getRank, etc., ...</a:t>
            </a:r>
          </a:p>
          <a:p>
            <a:pPr lvl="2"/>
            <a:r>
              <a:rPr lang="en-US" sz="1800"/>
              <a:t>Commands: addCourse, dropCourse, graduate, etc., ...</a:t>
            </a:r>
            <a:endParaRPr lang="en-US" sz="2200" dirty="0"/>
          </a:p>
          <a:p>
            <a:r>
              <a:rPr lang="en-US" sz="2400" b="1"/>
              <a:t>A </a:t>
            </a:r>
            <a:r>
              <a:rPr lang="en-US" sz="2400" b="1">
                <a:solidFill>
                  <a:schemeClr val="accent1"/>
                </a:solidFill>
              </a:rPr>
              <a:t>playing card</a:t>
            </a:r>
            <a:endParaRPr lang="en-US" sz="2400">
              <a:solidFill>
                <a:schemeClr val="accent1"/>
              </a:solidFill>
            </a:endParaRPr>
          </a:p>
          <a:p>
            <a:pPr lvl="1"/>
            <a:r>
              <a:rPr lang="en-US" sz="2200">
                <a:solidFill>
                  <a:srgbClr val="7030A0"/>
                </a:solidFill>
              </a:rPr>
              <a:t>Attributes?</a:t>
            </a:r>
            <a:endParaRPr lang="en-US" sz="2200"/>
          </a:p>
          <a:p>
            <a:pPr lvl="2"/>
            <a:r>
              <a:rPr lang="en-US" sz="1800"/>
              <a:t>Suit, Rank</a:t>
            </a: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en-US" sz="2200">
                <a:solidFill>
                  <a:srgbClr val="C00000"/>
                </a:solidFill>
              </a:rPr>
              <a:t>Behaviors?</a:t>
            </a:r>
          </a:p>
          <a:p>
            <a:pPr lvl="2"/>
            <a:r>
              <a:rPr lang="en-US" sz="1800"/>
              <a:t>getSuit, getRank</a:t>
            </a:r>
            <a:endParaRPr lang="en-US" sz="1800" dirty="0"/>
          </a:p>
        </p:txBody>
      </p:sp>
      <p:pic>
        <p:nvPicPr>
          <p:cNvPr id="2050" name="Picture 2" descr="Free Transparent Cards Cliparts, Download Free Transparent ...">
            <a:extLst>
              <a:ext uri="{FF2B5EF4-FFF2-40B4-BE49-F238E27FC236}">
                <a16:creationId xmlns:a16="http://schemas.microsoft.com/office/drawing/2014/main" id="{4C2755EE-8920-4E83-AC4A-87A932AD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095" y="4047744"/>
            <a:ext cx="2431058" cy="22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duation Icon Vector Male Group Of Students Person ...">
            <a:extLst>
              <a:ext uri="{FF2B5EF4-FFF2-40B4-BE49-F238E27FC236}">
                <a16:creationId xmlns:a16="http://schemas.microsoft.com/office/drawing/2014/main" id="{67D43179-8298-44AF-81ED-A4D26AD05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624" y="1915668"/>
            <a:ext cx="1789176" cy="17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1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8B3D-5D39-425D-B9E4-5EB2A176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&amp;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4FA9B-F77A-4F0F-B5EC-64F627C9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55439"/>
          </a:xfrm>
        </p:spPr>
        <p:txBody>
          <a:bodyPr>
            <a:normAutofit/>
          </a:bodyPr>
          <a:lstStyle/>
          <a:p>
            <a:r>
              <a:rPr lang="en-US" sz="2400" dirty="0"/>
              <a:t>What is the relationship?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Objects are </a:t>
            </a:r>
            <a:r>
              <a:rPr lang="en-US" sz="2200" b="1" dirty="0">
                <a:solidFill>
                  <a:srgbClr val="C00000"/>
                </a:solidFill>
              </a:rPr>
              <a:t>instances</a:t>
            </a:r>
            <a:r>
              <a:rPr lang="en-US" sz="2200" dirty="0"/>
              <a:t> of classes</a:t>
            </a:r>
          </a:p>
          <a:p>
            <a:pPr lvl="1">
              <a:spcAft>
                <a:spcPts val="0"/>
              </a:spcAft>
            </a:pPr>
            <a:r>
              <a:rPr lang="en-US" sz="2200"/>
              <a:t>A class is a </a:t>
            </a:r>
            <a:r>
              <a:rPr lang="en-US" sz="2200" b="1">
                <a:solidFill>
                  <a:srgbClr val="FFC000"/>
                </a:solidFill>
              </a:rPr>
              <a:t>collection</a:t>
            </a:r>
            <a:r>
              <a:rPr lang="en-US" sz="2200"/>
              <a:t> of similar objects (whether instantiated or not)</a:t>
            </a:r>
          </a:p>
          <a:p>
            <a:pPr lvl="1">
              <a:spcAft>
                <a:spcPts val="0"/>
              </a:spcAft>
            </a:pPr>
            <a:r>
              <a:rPr lang="en-US" sz="2200"/>
              <a:t>A </a:t>
            </a:r>
            <a:r>
              <a:rPr lang="en-US" sz="2200" dirty="0"/>
              <a:t>class is a </a:t>
            </a:r>
            <a:r>
              <a:rPr lang="en-US" sz="2200" b="1" dirty="0">
                <a:solidFill>
                  <a:srgbClr val="7030A0"/>
                </a:solidFill>
              </a:rPr>
              <a:t>template</a:t>
            </a:r>
            <a:r>
              <a:rPr lang="en-US" sz="2200" dirty="0"/>
              <a:t> for constructing objects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A class is an </a:t>
            </a:r>
            <a:r>
              <a:rPr lang="en-US" sz="2200" b="1" dirty="0">
                <a:solidFill>
                  <a:srgbClr val="00B050"/>
                </a:solidFill>
              </a:rPr>
              <a:t>object factory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A class is an </a:t>
            </a:r>
            <a:r>
              <a:rPr lang="en-US" sz="2200" b="1" dirty="0">
                <a:solidFill>
                  <a:srgbClr val="00B0F0"/>
                </a:solidFill>
              </a:rPr>
              <a:t>abstraction</a:t>
            </a:r>
            <a:r>
              <a:rPr lang="en-US" sz="2200" dirty="0"/>
              <a:t> of its instantiated objects </a:t>
            </a:r>
            <a:r>
              <a:rPr lang="en-US" sz="1800" dirty="0"/>
              <a:t>(which details are </a:t>
            </a:r>
            <a:r>
              <a:rPr lang="en-US" sz="1800"/>
              <a:t>missing?)</a:t>
            </a:r>
          </a:p>
          <a:p>
            <a:r>
              <a:rPr lang="en-US" sz="2400"/>
              <a:t>Classes </a:t>
            </a:r>
            <a:r>
              <a:rPr lang="en-US" sz="2400" dirty="0"/>
              <a:t>consist of</a:t>
            </a:r>
          </a:p>
          <a:p>
            <a:pPr lvl="1"/>
            <a:r>
              <a:rPr lang="en-US" sz="2200" dirty="0"/>
              <a:t>Instance variables (state—i.e., what it knows)</a:t>
            </a:r>
          </a:p>
          <a:p>
            <a:pPr lvl="1"/>
            <a:r>
              <a:rPr lang="en-US" sz="2200" dirty="0"/>
              <a:t>Methods (behavior—i.e., what it does)</a:t>
            </a:r>
          </a:p>
          <a:p>
            <a:pPr lvl="1"/>
            <a:r>
              <a:rPr lang="en-US" sz="2200" dirty="0"/>
              <a:t>Constructors (guarantee that an object is created with a valid state)</a:t>
            </a:r>
          </a:p>
        </p:txBody>
      </p:sp>
    </p:spTree>
    <p:extLst>
      <p:ext uri="{BB962C8B-B14F-4D97-AF65-F5344CB8AC3E}">
        <p14:creationId xmlns:p14="http://schemas.microsoft.com/office/powerpoint/2010/main" val="33787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8B3D-5D39-425D-B9E4-5EB2A176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&amp;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4FA9B-F77A-4F0F-B5EC-64F627C9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55439"/>
          </a:xfrm>
        </p:spPr>
        <p:txBody>
          <a:bodyPr>
            <a:normAutofit/>
          </a:bodyPr>
          <a:lstStyle/>
          <a:p>
            <a:pPr marL="117475" indent="0">
              <a:buNone/>
            </a:pPr>
            <a:r>
              <a:rPr lang="en-US" sz="2400"/>
              <a:t>One way of thinking about it is that </a:t>
            </a:r>
            <a:r>
              <a:rPr lang="en-US" sz="2400" b="1">
                <a:solidFill>
                  <a:srgbClr val="92D050"/>
                </a:solidFill>
              </a:rPr>
              <a:t>an object is a thing</a:t>
            </a:r>
            <a:r>
              <a:rPr lang="en-US" sz="2400"/>
              <a:t>,</a:t>
            </a:r>
            <a:r>
              <a:rPr lang="en-US" sz="2400" b="1">
                <a:solidFill>
                  <a:srgbClr val="92D050"/>
                </a:solidFill>
              </a:rPr>
              <a:t> </a:t>
            </a:r>
            <a:r>
              <a:rPr lang="en-US" sz="2400"/>
              <a:t>whereas</a:t>
            </a:r>
            <a:br>
              <a:rPr lang="en-US" sz="2400"/>
            </a:br>
            <a:r>
              <a:rPr lang="en-US" sz="2400"/>
              <a:t>			</a:t>
            </a:r>
            <a:r>
              <a:rPr lang="en-US" sz="2400" b="1">
                <a:solidFill>
                  <a:srgbClr val="0070C0"/>
                </a:solidFill>
              </a:rPr>
              <a:t>a class is an idea of a thing</a:t>
            </a:r>
            <a:endParaRPr lang="en-US" sz="2400" b="1" dirty="0">
              <a:solidFill>
                <a:srgbClr val="0070C0"/>
              </a:solidFill>
            </a:endParaRPr>
          </a:p>
          <a:p>
            <a:pPr lvl="1">
              <a:spcAft>
                <a:spcPts val="0"/>
              </a:spcAft>
            </a:pPr>
            <a:endParaRPr lang="en-US" sz="2200"/>
          </a:p>
          <a:p>
            <a:pPr marL="117475" lvl="1" indent="0">
              <a:spcAft>
                <a:spcPts val="0"/>
              </a:spcAft>
              <a:buNone/>
            </a:pPr>
            <a:r>
              <a:rPr lang="en-US" sz="2400"/>
              <a:t>In Java, </a:t>
            </a:r>
            <a:r>
              <a:rPr lang="en-US" sz="2400" b="1">
                <a:solidFill>
                  <a:schemeClr val="tx2">
                    <a:lumMod val="50000"/>
                    <a:lumOff val="50000"/>
                  </a:schemeClr>
                </a:solidFill>
              </a:rPr>
              <a:t>classes are represented as source code</a:t>
            </a:r>
            <a:r>
              <a:rPr lang="en-US" sz="2400"/>
              <a:t>, whereas</a:t>
            </a:r>
            <a:br>
              <a:rPr lang="en-US" sz="2400"/>
            </a:br>
            <a:r>
              <a:rPr lang="en-US" sz="2400"/>
              <a:t>			</a:t>
            </a:r>
            <a:r>
              <a:rPr lang="en-US" sz="2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objects are represented at runtime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628650" lvl="1" indent="-182563">
              <a:spcAft>
                <a:spcPts val="0"/>
              </a:spcAft>
            </a:pPr>
            <a:r>
              <a:rPr lang="en-US" sz="2200"/>
              <a:t>In other words, </a:t>
            </a:r>
            <a:r>
              <a:rPr lang="en-US" sz="2200" b="1">
                <a:solidFill>
                  <a:schemeClr val="accent2"/>
                </a:solidFill>
              </a:rPr>
              <a:t>you code a class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but you construct an object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658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8B3D-5D39-425D-B9E4-5EB2A176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4FA9B-F77A-4F0F-B5EC-64F627C9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55439"/>
          </a:xfrm>
        </p:spPr>
        <p:txBody>
          <a:bodyPr>
            <a:normAutofit lnSpcReduction="10000"/>
          </a:bodyPr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Attributes</a:t>
            </a:r>
            <a:r>
              <a:rPr lang="en-US" sz="2400"/>
              <a:t> (Properties)</a:t>
            </a:r>
            <a:endParaRPr lang="en-US" sz="2400" b="1" dirty="0">
              <a:solidFill>
                <a:srgbClr val="0070C0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sz="2200"/>
              <a:t>Primitive vs. Reference</a:t>
            </a:r>
          </a:p>
          <a:p>
            <a:pPr lvl="1">
              <a:spcAft>
                <a:spcPts val="0"/>
              </a:spcAft>
            </a:pPr>
            <a:r>
              <a:rPr lang="en-US" sz="2200"/>
              <a:t>Instance vs. Class</a:t>
            </a:r>
          </a:p>
          <a:p>
            <a:pPr lvl="1">
              <a:spcAft>
                <a:spcPts val="0"/>
              </a:spcAft>
            </a:pPr>
            <a:r>
              <a:rPr lang="en-US" sz="2200"/>
              <a:t>Models an object's state</a:t>
            </a:r>
          </a:p>
          <a:p>
            <a:r>
              <a:rPr lang="en-US" sz="2400" b="1">
                <a:solidFill>
                  <a:schemeClr val="accent3">
                    <a:lumMod val="75000"/>
                  </a:schemeClr>
                </a:solidFill>
              </a:rPr>
              <a:t>Methods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2200"/>
              <a:t>Instance vs. Class</a:t>
            </a:r>
            <a:endParaRPr lang="en-US" sz="2200" dirty="0"/>
          </a:p>
          <a:p>
            <a:pPr lvl="1"/>
            <a:r>
              <a:rPr lang="en-US" sz="2200"/>
              <a:t>Query vs. Command</a:t>
            </a:r>
            <a:endParaRPr lang="en-US" sz="2200" dirty="0"/>
          </a:p>
          <a:p>
            <a:pPr lvl="1"/>
            <a:r>
              <a:rPr lang="en-US" sz="2200"/>
              <a:t>Models an object's behavior</a:t>
            </a:r>
            <a:endParaRPr lang="en-US" sz="2200" dirty="0"/>
          </a:p>
          <a:p>
            <a:pPr lvl="0">
              <a:buClr>
                <a:srgbClr val="E88B33"/>
              </a:buClr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Constructors</a:t>
            </a:r>
          </a:p>
          <a:p>
            <a:pPr lvl="1"/>
            <a:r>
              <a:rPr lang="en-US" sz="2200">
                <a:solidFill>
                  <a:srgbClr val="000000">
                    <a:lumMod val="75000"/>
                    <a:lumOff val="25000"/>
                  </a:srgbClr>
                </a:solidFill>
              </a:rPr>
              <a:t>What observations have you made? What questions do you have?</a:t>
            </a:r>
          </a:p>
          <a:p>
            <a:pPr marL="201168" lvl="1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68612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400" name="Text Box 16">
            <a:extLst>
              <a:ext uri="{FF2B5EF4-FFF2-40B4-BE49-F238E27FC236}">
                <a16:creationId xmlns:a16="http://schemas.microsoft.com/office/drawing/2014/main" id="{BB2F32B6-7A3F-4BEA-882A-442911E37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807" y="1140797"/>
            <a:ext cx="4225837" cy="517346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lnSpc>
                <a:spcPct val="85000"/>
              </a:lnSpc>
              <a:spcAft>
                <a:spcPts val="200"/>
              </a:spcAft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85000"/>
              </a:lnSpc>
              <a:spcAft>
                <a:spcPts val="200"/>
              </a:spcAft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85000"/>
              </a:lnSpc>
              <a:spcAft>
                <a:spcPts val="200"/>
              </a:spcAft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85000"/>
              </a:lnSpc>
              <a:spcAft>
                <a:spcPts val="200"/>
              </a:spcAft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85000"/>
              </a:lnSpc>
              <a:spcAft>
                <a:spcPts val="200"/>
              </a:spcAft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85000"/>
              </a:lnSpc>
              <a:spcAft>
                <a:spcPts val="200"/>
              </a:spcAft>
            </a:pP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                    </a:t>
            </a:r>
          </a:p>
          <a:p>
            <a:pPr lvl="1">
              <a:lnSpc>
                <a:spcPct val="85000"/>
              </a:lnSpc>
              <a:spcAft>
                <a:spcPts val="200"/>
              </a:spcAft>
            </a:pP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Increment the count by 1.</a:t>
            </a:r>
          </a:p>
          <a:p>
            <a:pPr lvl="1">
              <a:lnSpc>
                <a:spcPct val="85000"/>
              </a:lnSpc>
              <a:spcAft>
                <a:spcPts val="200"/>
              </a:spcAft>
            </a:pP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 lvl="1">
              <a:lnSpc>
                <a:spcPct val="85000"/>
              </a:lnSpc>
              <a:spcAft>
                <a:spcPts val="200"/>
              </a:spcAft>
            </a:pPr>
            <a:r>
              <a:rPr lang="en-US" alt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incrementCount(){</a:t>
            </a:r>
          </a:p>
          <a:p>
            <a:pPr lvl="1">
              <a:lnSpc>
                <a:spcPct val="85000"/>
              </a:lnSpc>
              <a:spcAft>
                <a:spcPts val="200"/>
              </a:spcAft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	count = count + 1;</a:t>
            </a:r>
          </a:p>
          <a:p>
            <a:pPr lvl="1">
              <a:lnSpc>
                <a:spcPct val="85000"/>
              </a:lnSpc>
              <a:spcAft>
                <a:spcPts val="200"/>
              </a:spcAft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>
              <a:lnSpc>
                <a:spcPct val="85000"/>
              </a:lnSpc>
              <a:spcAft>
                <a:spcPts val="200"/>
              </a:spcAft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85000"/>
              </a:lnSpc>
              <a:spcAft>
                <a:spcPts val="200"/>
              </a:spcAft>
            </a:pP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pPr lvl="1">
              <a:lnSpc>
                <a:spcPct val="85000"/>
              </a:lnSpc>
              <a:spcAft>
                <a:spcPts val="200"/>
              </a:spcAft>
            </a:pP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Reset the count to 0.</a:t>
            </a:r>
          </a:p>
          <a:p>
            <a:pPr lvl="1">
              <a:lnSpc>
                <a:spcPct val="85000"/>
              </a:lnSpc>
              <a:spcAft>
                <a:spcPts val="200"/>
              </a:spcAft>
            </a:pP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 lvl="1">
              <a:lnSpc>
                <a:spcPct val="85000"/>
              </a:lnSpc>
              <a:spcAft>
                <a:spcPts val="200"/>
              </a:spcAft>
            </a:pPr>
            <a:r>
              <a:rPr lang="en-US" alt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reset () {</a:t>
            </a:r>
          </a:p>
          <a:p>
            <a:pPr lvl="1">
              <a:lnSpc>
                <a:spcPct val="85000"/>
              </a:lnSpc>
              <a:spcAft>
                <a:spcPts val="200"/>
              </a:spcAft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	count = 0;</a:t>
            </a:r>
          </a:p>
          <a:p>
            <a:pPr lvl="1">
              <a:lnSpc>
                <a:spcPct val="85000"/>
              </a:lnSpc>
              <a:spcAft>
                <a:spcPts val="200"/>
              </a:spcAft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5000"/>
              </a:lnSpc>
              <a:spcAft>
                <a:spcPts val="200"/>
              </a:spcAft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5000"/>
              </a:lnSpc>
              <a:spcAft>
                <a:spcPts val="200"/>
              </a:spcAft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end of class Counter</a:t>
            </a:r>
            <a:endParaRPr kumimoji="1"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5000"/>
              </a:lnSpc>
              <a:spcAft>
                <a:spcPts val="200"/>
              </a:spcAft>
            </a:pPr>
            <a:endParaRPr lang="en-US" altLang="en-US" sz="2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56386" name="Rectangle 2">
            <a:extLst>
              <a:ext uri="{FF2B5EF4-FFF2-40B4-BE49-F238E27FC236}">
                <a16:creationId xmlns:a16="http://schemas.microsoft.com/office/drawing/2014/main" id="{48441C0D-6F62-40FB-A026-37A0905F7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3999" y="353962"/>
            <a:ext cx="8632723" cy="647750"/>
          </a:xfrm>
        </p:spPr>
        <p:txBody>
          <a:bodyPr>
            <a:noAutofit/>
          </a:bodyPr>
          <a:lstStyle/>
          <a:p>
            <a:r>
              <a:rPr lang="en-US" altLang="en-US"/>
              <a:t>Example: A class modeling a counter</a:t>
            </a:r>
          </a:p>
        </p:txBody>
      </p:sp>
      <p:sp>
        <p:nvSpPr>
          <p:cNvPr id="656387" name="Rectangle 3">
            <a:extLst>
              <a:ext uri="{FF2B5EF4-FFF2-40B4-BE49-F238E27FC236}">
                <a16:creationId xmlns:a16="http://schemas.microsoft.com/office/drawing/2014/main" id="{2605E9CB-8331-4E98-A5AC-B46B8793C7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99537" y="1127074"/>
            <a:ext cx="4046301" cy="5194242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137160" rIns="0" bIns="137160" rtlCol="0">
            <a:spAutoFit/>
          </a:bodyPr>
          <a:lstStyle/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A simple integer counter.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altLang="en-US" sz="16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alt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</a:t>
            </a:r>
            <a:r>
              <a:rPr lang="en-US" alt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endParaRPr lang="en-US" altLang="en-US" sz="16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private</a:t>
            </a:r>
            <a:r>
              <a:rPr lang="en-US" alt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count;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endParaRPr lang="en-US" altLang="en-US" sz="16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* Create new Counter, with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* the count initialized to 0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*/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alt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Counter () {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count = 0;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endParaRPr lang="en-US" altLang="en-US" sz="16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* Number of items counted 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 */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alt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currentCount () {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sz="1600" b="1">
                <a:solidFill>
                  <a:srgbClr val="CC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count;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tabLst>
                <a:tab pos="461963" algn="l"/>
              </a:tabLst>
            </a:pPr>
            <a:r>
              <a:rPr lang="en-US" alt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  <p:sp>
        <p:nvSpPr>
          <p:cNvPr id="656391" name="AutoShape 7">
            <a:extLst>
              <a:ext uri="{FF2B5EF4-FFF2-40B4-BE49-F238E27FC236}">
                <a16:creationId xmlns:a16="http://schemas.microsoft.com/office/drawing/2014/main" id="{1241C7E4-56AB-405D-9342-3047D6D89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509" y="6199238"/>
            <a:ext cx="990600" cy="304800"/>
          </a:xfrm>
          <a:prstGeom prst="wedgeRectCallout">
            <a:avLst>
              <a:gd name="adj1" fmla="val -104005"/>
              <a:gd name="adj2" fmla="val -211981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sz="1600" b="1">
                <a:solidFill>
                  <a:srgbClr val="003399"/>
                </a:solidFill>
              </a:rPr>
              <a:t>query</a:t>
            </a:r>
          </a:p>
        </p:txBody>
      </p:sp>
      <p:sp>
        <p:nvSpPr>
          <p:cNvPr id="656392" name="AutoShape 8">
            <a:extLst>
              <a:ext uri="{FF2B5EF4-FFF2-40B4-BE49-F238E27FC236}">
                <a16:creationId xmlns:a16="http://schemas.microsoft.com/office/drawing/2014/main" id="{A75136F4-0C5D-4B45-81AF-BC6A25040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724195"/>
            <a:ext cx="1295400" cy="304800"/>
          </a:xfrm>
          <a:prstGeom prst="wedgeRectCallout">
            <a:avLst>
              <a:gd name="adj1" fmla="val -17769"/>
              <a:gd name="adj2" fmla="val -190625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sz="1600" b="1">
                <a:solidFill>
                  <a:srgbClr val="003399"/>
                </a:solidFill>
              </a:rPr>
              <a:t>command</a:t>
            </a:r>
          </a:p>
        </p:txBody>
      </p:sp>
      <p:sp>
        <p:nvSpPr>
          <p:cNvPr id="656393" name="AutoShape 9">
            <a:extLst>
              <a:ext uri="{FF2B5EF4-FFF2-40B4-BE49-F238E27FC236}">
                <a16:creationId xmlns:a16="http://schemas.microsoft.com/office/drawing/2014/main" id="{B7DAA19D-BB8F-4512-A8A0-5250F8D92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1322" y="5176683"/>
            <a:ext cx="1295400" cy="304800"/>
          </a:xfrm>
          <a:prstGeom prst="wedgeRectCallout">
            <a:avLst>
              <a:gd name="adj1" fmla="val -74389"/>
              <a:gd name="adj2" fmla="val -135417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sz="1600" b="1">
                <a:solidFill>
                  <a:srgbClr val="003399"/>
                </a:solidFill>
              </a:rPr>
              <a:t>command</a:t>
            </a:r>
          </a:p>
        </p:txBody>
      </p:sp>
      <p:sp>
        <p:nvSpPr>
          <p:cNvPr id="656394" name="AutoShape 10">
            <a:extLst>
              <a:ext uri="{FF2B5EF4-FFF2-40B4-BE49-F238E27FC236}">
                <a16:creationId xmlns:a16="http://schemas.microsoft.com/office/drawing/2014/main" id="{5BFFD0FA-A156-40E4-A358-F0CB42966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319" y="2018199"/>
            <a:ext cx="1295400" cy="457200"/>
          </a:xfrm>
          <a:prstGeom prst="wedgeRectCallout">
            <a:avLst>
              <a:gd name="adj1" fmla="val -81741"/>
              <a:gd name="adj2" fmla="val 46875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sz="1600" b="1">
                <a:solidFill>
                  <a:srgbClr val="003399"/>
                </a:solidFill>
              </a:rPr>
              <a:t>Instance variable</a:t>
            </a:r>
          </a:p>
        </p:txBody>
      </p:sp>
      <p:sp>
        <p:nvSpPr>
          <p:cNvPr id="656396" name="AutoShape 12">
            <a:extLst>
              <a:ext uri="{FF2B5EF4-FFF2-40B4-BE49-F238E27FC236}">
                <a16:creationId xmlns:a16="http://schemas.microsoft.com/office/drawing/2014/main" id="{2E3AADE6-F19B-4632-B00D-8AAF46CCC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4344551"/>
            <a:ext cx="1676400" cy="381000"/>
          </a:xfrm>
          <a:prstGeom prst="wedgeRectCallout">
            <a:avLst>
              <a:gd name="adj1" fmla="val -48296"/>
              <a:gd name="adj2" fmla="val -125417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sz="1600" b="1">
                <a:solidFill>
                  <a:srgbClr val="003399"/>
                </a:solidFill>
              </a:rPr>
              <a:t>Constructor</a:t>
            </a:r>
          </a:p>
        </p:txBody>
      </p:sp>
      <p:sp>
        <p:nvSpPr>
          <p:cNvPr id="656399" name="AutoShape 15">
            <a:extLst>
              <a:ext uri="{FF2B5EF4-FFF2-40B4-BE49-F238E27FC236}">
                <a16:creationId xmlns:a16="http://schemas.microsoft.com/office/drawing/2014/main" id="{BD60701F-4002-4EF8-8982-CFBCEE315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579" y="902573"/>
            <a:ext cx="1295400" cy="381000"/>
          </a:xfrm>
          <a:prstGeom prst="wedgeRectCallout">
            <a:avLst>
              <a:gd name="adj1" fmla="val -134847"/>
              <a:gd name="adj2" fmla="val 100228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sz="1600" b="1">
                <a:solidFill>
                  <a:srgbClr val="003399"/>
                </a:solidFill>
              </a:rPr>
              <a:t>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1" grpId="0" animBg="1"/>
      <p:bldP spid="656392" grpId="0" animBg="1"/>
      <p:bldP spid="656393" grpId="0" animBg="1"/>
      <p:bldP spid="656394" grpId="0" animBg="1"/>
      <p:bldP spid="656396" grpId="0" animBg="1"/>
      <p:bldP spid="656399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1302</Words>
  <Application>Microsoft Office PowerPoint</Application>
  <PresentationFormat>Widescreen</PresentationFormat>
  <Paragraphs>212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Courier New</vt:lpstr>
      <vt:lpstr>Georgia Pro Cond Light</vt:lpstr>
      <vt:lpstr>Helvetica</vt:lpstr>
      <vt:lpstr>Speak Pro</vt:lpstr>
      <vt:lpstr>RetrospectVTI</vt:lpstr>
      <vt:lpstr>COMP 2000 Object-Oriented Design</vt:lpstr>
      <vt:lpstr>Admiral Grace Hopper</vt:lpstr>
      <vt:lpstr>ALERTS</vt:lpstr>
      <vt:lpstr>The Object-Oriented Paradigm</vt:lpstr>
      <vt:lpstr>Objects – Examples</vt:lpstr>
      <vt:lpstr>Objects &amp; Classes</vt:lpstr>
      <vt:lpstr>Objects &amp; Classes</vt:lpstr>
      <vt:lpstr>Class Components</vt:lpstr>
      <vt:lpstr>Example: A class modeling a counter</vt:lpstr>
      <vt:lpstr>Composition of Objects</vt:lpstr>
      <vt:lpstr>Example: An object modeling a student</vt:lpstr>
      <vt:lpstr>Java Bonus Topic: Enums</vt:lpstr>
      <vt:lpstr>Enums &amp; switch</vt:lpstr>
      <vt:lpstr>Enum features</vt:lpstr>
      <vt:lpstr>Examples</vt:lpstr>
      <vt:lpstr>Enums as full classes</vt:lpstr>
      <vt:lpstr>Enums as full classes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34</cp:revision>
  <dcterms:created xsi:type="dcterms:W3CDTF">2021-01-24T03:14:21Z</dcterms:created>
  <dcterms:modified xsi:type="dcterms:W3CDTF">2024-01-18T03:39:29Z</dcterms:modified>
</cp:coreProperties>
</file>