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66" r:id="rId5"/>
    <p:sldId id="310" r:id="rId6"/>
    <p:sldId id="311" r:id="rId7"/>
    <p:sldId id="406" r:id="rId8"/>
    <p:sldId id="404" r:id="rId9"/>
    <p:sldId id="403" r:id="rId10"/>
    <p:sldId id="405" r:id="rId11"/>
    <p:sldId id="407" r:id="rId12"/>
    <p:sldId id="3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73DF9-F779-4D58-9F5A-0E2C4390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Alfred </a:t>
            </a:r>
            <a:r>
              <a:rPr lang="en-US" dirty="0" err="1"/>
              <a:t>Aho</a:t>
            </a:r>
            <a:r>
              <a:rPr lang="en-US" dirty="0"/>
              <a:t> and Jeff Ullman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1F05-8F36-42A8-AB98-EFE09980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616515" cy="3760891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Helvetica" panose="020B0604020202020204" pitchFamily="34" charset="0"/>
              </a:rPr>
              <a:t>“</a:t>
            </a:r>
            <a:r>
              <a:rPr lang="en-US" sz="3600" i="1" dirty="0">
                <a:solidFill>
                  <a:schemeClr val="accent1"/>
                </a:solidFill>
                <a:latin typeface="Helvetica" panose="020B0604020202020204" pitchFamily="34" charset="0"/>
              </a:rPr>
              <a:t>computer science </a:t>
            </a:r>
            <a:r>
              <a:rPr lang="en-US" sz="3600" i="1" dirty="0">
                <a:latin typeface="Helvetica" panose="020B0604020202020204" pitchFamily="34" charset="0"/>
              </a:rPr>
              <a:t>is a science of </a:t>
            </a:r>
            <a:r>
              <a:rPr lang="en-US" sz="3600" i="1" dirty="0">
                <a:solidFill>
                  <a:schemeClr val="accent4"/>
                </a:solidFill>
                <a:latin typeface="Helvetica" panose="020B0604020202020204" pitchFamily="34" charset="0"/>
              </a:rPr>
              <a:t>abstraction</a:t>
            </a:r>
            <a:r>
              <a:rPr lang="en-US" sz="3600" i="1" dirty="0">
                <a:latin typeface="Helvetica" panose="020B0604020202020204" pitchFamily="34" charset="0"/>
              </a:rPr>
              <a:t> – creating the right </a:t>
            </a:r>
            <a:r>
              <a:rPr lang="en-US" sz="3600" i="1" dirty="0">
                <a:solidFill>
                  <a:schemeClr val="accent6"/>
                </a:solidFill>
                <a:latin typeface="Helvetica" panose="020B0604020202020204" pitchFamily="34" charset="0"/>
              </a:rPr>
              <a:t>model</a:t>
            </a:r>
            <a:r>
              <a:rPr lang="en-US" sz="3600" i="1" dirty="0">
                <a:latin typeface="Helvetica" panose="020B0604020202020204" pitchFamily="34" charset="0"/>
              </a:rPr>
              <a:t> for a problem and devising the appropriate </a:t>
            </a:r>
            <a:r>
              <a:rPr lang="en-US" sz="3600" i="1" dirty="0">
                <a:solidFill>
                  <a:schemeClr val="accent2"/>
                </a:solidFill>
                <a:latin typeface="Helvetica" panose="020B0604020202020204" pitchFamily="34" charset="0"/>
              </a:rPr>
              <a:t>mechanizable techniques </a:t>
            </a:r>
            <a:r>
              <a:rPr lang="en-US" sz="3600" i="1" dirty="0">
                <a:latin typeface="Helvetica" panose="020B0604020202020204" pitchFamily="34" charset="0"/>
              </a:rPr>
              <a:t>to solve it.”</a:t>
            </a:r>
            <a:endParaRPr lang="en-US" sz="3600" i="1" dirty="0"/>
          </a:p>
        </p:txBody>
      </p:sp>
      <p:pic>
        <p:nvPicPr>
          <p:cNvPr id="1030" name="Picture 6" descr="Alfred Aho: Geek of the Week - Simple Talk">
            <a:extLst>
              <a:ext uri="{FF2B5EF4-FFF2-40B4-BE49-F238E27FC236}">
                <a16:creationId xmlns:a16="http://schemas.microsoft.com/office/drawing/2014/main" id="{430B1F60-9CAC-4175-82B2-9546D72A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630" y="2917490"/>
            <a:ext cx="1903028" cy="25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ffrey D. Ullman">
            <a:extLst>
              <a:ext uri="{FF2B5EF4-FFF2-40B4-BE49-F238E27FC236}">
                <a16:creationId xmlns:a16="http://schemas.microsoft.com/office/drawing/2014/main" id="{7142F657-DAA1-4AEA-8847-0ED1F959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8492" y="2917490"/>
            <a:ext cx="1805432" cy="25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Questions?</a:t>
            </a:r>
          </a:p>
          <a:p>
            <a:pPr lvl="1"/>
            <a:r>
              <a:rPr lang="en-US" sz="2800"/>
              <a:t>Read </a:t>
            </a:r>
            <a:r>
              <a:rPr lang="en-US" sz="2800" i="1"/>
              <a:t>The Object-Oriented Thought Process </a:t>
            </a:r>
            <a:r>
              <a:rPr lang="en-US" sz="2800"/>
              <a:t>chapter 1</a:t>
            </a:r>
            <a:endParaRPr lang="en-US" sz="2800" dirty="0"/>
          </a:p>
          <a:p>
            <a:pPr lvl="1"/>
            <a:r>
              <a:rPr lang="en-US" sz="2800"/>
              <a:t>Lab 1 – CodingBat</a:t>
            </a:r>
            <a:r>
              <a:rPr lang="en-US" sz="2800" dirty="0"/>
              <a:t>: </a:t>
            </a:r>
            <a:r>
              <a:rPr lang="en-US" sz="2400" dirty="0"/>
              <a:t>Finish these up </a:t>
            </a:r>
            <a:r>
              <a:rPr lang="en-US" sz="2400"/>
              <a:t>by Tuesday </a:t>
            </a:r>
            <a:r>
              <a:rPr lang="en-US" sz="2400" b="1"/>
              <a:t>before</a:t>
            </a:r>
            <a:r>
              <a:rPr lang="en-US" sz="2400"/>
              <a:t> lab</a:t>
            </a:r>
          </a:p>
          <a:p>
            <a:pPr lvl="2"/>
            <a:r>
              <a:rPr lang="en-US" sz="2000">
                <a:solidFill>
                  <a:schemeClr val="accent3"/>
                </a:solidFill>
              </a:rPr>
              <a:t>questions?</a:t>
            </a:r>
            <a:endParaRPr lang="en-US" sz="2000" dirty="0">
              <a:solidFill>
                <a:schemeClr val="accent3"/>
              </a:solidFill>
            </a:endParaRPr>
          </a:p>
          <a:p>
            <a:pPr lvl="1"/>
            <a:r>
              <a:rPr lang="en-US" sz="2800"/>
              <a:t>Lab 2 – Base Conversion: </a:t>
            </a:r>
            <a:r>
              <a:rPr lang="en-US" sz="2400"/>
              <a:t>Due Tuesday 1/16 before 11:59pm</a:t>
            </a:r>
          </a:p>
          <a:p>
            <a:pPr lvl="2"/>
            <a:r>
              <a:rPr lang="en-US" sz="2000">
                <a:solidFill>
                  <a:schemeClr val="accent3"/>
                </a:solidFill>
              </a:rPr>
              <a:t>questions?</a:t>
            </a:r>
          </a:p>
          <a:p>
            <a:pPr lvl="1"/>
            <a:r>
              <a:rPr lang="en-US" sz="2400">
                <a:solidFill>
                  <a:schemeClr val="accent1"/>
                </a:solidFill>
              </a:rPr>
              <a:t>Lab next Tuesday will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sz="2400">
                <a:solidFill>
                  <a:schemeClr val="accent1"/>
                </a:solidFill>
              </a:rPr>
              <a:t> be a programming lab. Please make sure you attend and have paper and something to write with.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36B1-085E-4A0A-9770-BD0079C7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543BC-70B5-4E87-892B-79F3F3471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did I miss? Did you cover any other topics in COMP 1600?</a:t>
            </a:r>
          </a:p>
        </p:txBody>
      </p:sp>
    </p:spTree>
    <p:extLst>
      <p:ext uri="{BB962C8B-B14F-4D97-AF65-F5344CB8AC3E}">
        <p14:creationId xmlns:p14="http://schemas.microsoft.com/office/powerpoint/2010/main" val="183829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36B8-2893-4225-A7D1-0F6B6C33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07CA-5E7A-47A9-A6FE-16C1737E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8006"/>
          </a:xfrm>
        </p:spPr>
        <p:txBody>
          <a:bodyPr>
            <a:normAutofit/>
          </a:bodyPr>
          <a:lstStyle/>
          <a:p>
            <a:r>
              <a:rPr lang="en-US" sz="2400" b="1" dirty="0"/>
              <a:t>What is the difference between the programs that you completed in </a:t>
            </a:r>
            <a:r>
              <a:rPr lang="en-US" sz="2400" b="1" dirty="0" err="1"/>
              <a:t>CodingBat</a:t>
            </a:r>
            <a:r>
              <a:rPr lang="en-US" sz="2400" b="1" dirty="0"/>
              <a:t> and Microsoft Excel, Super Smash Bros, or Facebook?</a:t>
            </a:r>
          </a:p>
          <a:p>
            <a:pPr marL="346075" indent="-346075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2"/>
                </a:solidFill>
              </a:rPr>
              <a:t>Complexity &amp; Scale</a:t>
            </a:r>
            <a:r>
              <a:rPr lang="en-US" sz="2400" dirty="0"/>
              <a:t>: lines of code, logic, use cases, number of users, etc.</a:t>
            </a:r>
          </a:p>
          <a:p>
            <a:pPr marL="346075" indent="-346075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4"/>
                </a:solidFill>
              </a:rPr>
              <a:t>Architecture &amp; Design</a:t>
            </a:r>
            <a:r>
              <a:rPr lang="en-US" sz="2400" dirty="0"/>
              <a:t>: structure, organization, modularity, standards, etc.</a:t>
            </a:r>
          </a:p>
          <a:p>
            <a:r>
              <a:rPr lang="en-US" sz="2400" b="1" dirty="0"/>
              <a:t>The primary tools for design &amp; dealing with complexity are</a:t>
            </a:r>
          </a:p>
          <a:p>
            <a:pPr marL="346075" indent="-346075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Composition</a:t>
            </a:r>
            <a:r>
              <a:rPr lang="en-US" sz="2400" dirty="0"/>
              <a:t>: building a system out of simpler parts</a:t>
            </a:r>
          </a:p>
          <a:p>
            <a:pPr marL="346075" indent="-346075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Abstraction</a:t>
            </a:r>
            <a:r>
              <a:rPr lang="en-US" sz="2400" dirty="0"/>
              <a:t>: treating components as black boxes</a:t>
            </a:r>
          </a:p>
          <a:p>
            <a:pPr marL="346075" indent="-346075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Object-Orientation</a:t>
            </a:r>
            <a:r>
              <a:rPr lang="en-US" sz="2400" dirty="0"/>
              <a:t>: balancing the relationship between data &amp; algorithms</a:t>
            </a:r>
          </a:p>
        </p:txBody>
      </p:sp>
    </p:spTree>
    <p:extLst>
      <p:ext uri="{BB962C8B-B14F-4D97-AF65-F5344CB8AC3E}">
        <p14:creationId xmlns:p14="http://schemas.microsoft.com/office/powerpoint/2010/main" val="19843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73F7-5123-49B9-BEB5-4B126D60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Object-Oriented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5BFD2-6BA6-4AD1-99B6-00DCEA7D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6761"/>
            <a:ext cx="10058400" cy="4463196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The old metaphor: </a:t>
            </a:r>
            <a:r>
              <a:rPr lang="en-US" sz="2400" dirty="0">
                <a:solidFill>
                  <a:srgbClr val="0070C0"/>
                </a:solidFill>
              </a:rPr>
              <a:t>Program = Data + Algorithms  </a:t>
            </a:r>
            <a:r>
              <a:rPr lang="en-US" sz="2400" dirty="0">
                <a:solidFill>
                  <a:srgbClr val="00B0F0"/>
                </a:solidFill>
              </a:rPr>
              <a:t>(Niklaus Wirth)</a:t>
            </a:r>
          </a:p>
          <a:p>
            <a:pPr lvl="1"/>
            <a:r>
              <a:rPr lang="en-US" sz="2200" dirty="0"/>
              <a:t>Early languages focused on algorithms and data was an afterthought</a:t>
            </a:r>
          </a:p>
          <a:p>
            <a:r>
              <a:rPr lang="en-US" sz="2400" b="1" dirty="0"/>
              <a:t>The new metaphor: </a:t>
            </a:r>
            <a:r>
              <a:rPr lang="en-US" sz="2400" dirty="0">
                <a:solidFill>
                  <a:srgbClr val="00B050"/>
                </a:solidFill>
              </a:rPr>
              <a:t>Everything is an </a:t>
            </a:r>
            <a:r>
              <a:rPr lang="en-US" sz="2400">
                <a:solidFill>
                  <a:srgbClr val="00B050"/>
                </a:solidFill>
              </a:rPr>
              <a:t>object </a:t>
            </a:r>
            <a:r>
              <a:rPr lang="en-US" sz="2400"/>
              <a:t>&amp; </a:t>
            </a:r>
            <a:r>
              <a:rPr lang="en-US" sz="2400">
                <a:solidFill>
                  <a:srgbClr val="FF0000"/>
                </a:solidFill>
              </a:rPr>
              <a:t>a </a:t>
            </a:r>
            <a:r>
              <a:rPr lang="en-US" sz="2400" dirty="0">
                <a:solidFill>
                  <a:srgbClr val="FF0000"/>
                </a:solidFill>
              </a:rPr>
              <a:t>program is a collection of interacting </a:t>
            </a:r>
            <a:r>
              <a:rPr lang="en-US" sz="2400">
                <a:solidFill>
                  <a:srgbClr val="FF0000"/>
                </a:solidFill>
              </a:rPr>
              <a:t>objects</a:t>
            </a:r>
            <a:r>
              <a:rPr lang="en-US" sz="2400"/>
              <a:t>.</a:t>
            </a:r>
          </a:p>
          <a:p>
            <a:pPr lvl="1"/>
            <a:r>
              <a:rPr lang="en-US" sz="2200">
                <a:solidFill>
                  <a:srgbClr val="7030A0"/>
                </a:solidFill>
              </a:rPr>
              <a:t>Computation </a:t>
            </a:r>
            <a:r>
              <a:rPr lang="en-US" sz="2200" dirty="0">
                <a:solidFill>
                  <a:srgbClr val="7030A0"/>
                </a:solidFill>
              </a:rPr>
              <a:t>is object </a:t>
            </a:r>
            <a:r>
              <a:rPr lang="en-US" sz="2200">
                <a:solidFill>
                  <a:srgbClr val="7030A0"/>
                </a:solidFill>
              </a:rPr>
              <a:t>behavior</a:t>
            </a:r>
            <a:r>
              <a:rPr lang="en-US" sz="2200"/>
              <a:t>.</a:t>
            </a:r>
          </a:p>
          <a:p>
            <a:pPr lvl="1"/>
            <a:r>
              <a:rPr lang="en-US" sz="2200">
                <a:solidFill>
                  <a:srgbClr val="FFC000"/>
                </a:solidFill>
              </a:rPr>
              <a:t>Method calls are inter-object communication.</a:t>
            </a:r>
            <a:endParaRPr lang="en-US" sz="2200" dirty="0">
              <a:solidFill>
                <a:srgbClr val="FFC000"/>
              </a:solidFill>
            </a:endParaRPr>
          </a:p>
          <a:p>
            <a:r>
              <a:rPr lang="en-US" sz="2400" b="1" dirty="0"/>
              <a:t>What is an object?</a:t>
            </a:r>
          </a:p>
          <a:p>
            <a:pPr lvl="1"/>
            <a:r>
              <a:rPr lang="en-US" sz="2200" dirty="0"/>
              <a:t>Identity</a:t>
            </a:r>
          </a:p>
          <a:p>
            <a:pPr lvl="1"/>
            <a:r>
              <a:rPr lang="en-US" sz="2200" dirty="0"/>
              <a:t>State</a:t>
            </a:r>
          </a:p>
          <a:p>
            <a:r>
              <a:rPr lang="en-US" sz="2400"/>
              <a:t>Examples?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7A674-8B2F-4120-B7E3-E7F8BD966797}"/>
              </a:ext>
            </a:extLst>
          </p:cNvPr>
          <p:cNvSpPr txBox="1"/>
          <p:nvPr/>
        </p:nvSpPr>
        <p:spPr>
          <a:xfrm>
            <a:off x="4590482" y="4988526"/>
            <a:ext cx="1535998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4048" lvl="1" indent="-182880">
              <a:spcBef>
                <a:spcPts val="200"/>
              </a:spcBef>
              <a:spcAft>
                <a:spcPts val="400"/>
              </a:spcAft>
              <a:buFont typeface="Calibri" pitchFamily="34" charset="0"/>
              <a:buChar char="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</a:t>
            </a:r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Font typeface="Calibri" pitchFamily="34" charset="0"/>
              <a:buChar char="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10956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B58E-A18E-477F-ADC7-0672FC65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8993-FC7F-4AA6-962D-3C68CB10A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03413"/>
          </a:xfrm>
        </p:spPr>
        <p:txBody>
          <a:bodyPr>
            <a:normAutofit/>
          </a:bodyPr>
          <a:lstStyle/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400" dirty="0"/>
              <a:t>Immutable Objects (aka </a:t>
            </a:r>
            <a:r>
              <a:rPr lang="en-US" sz="2400" dirty="0">
                <a:solidFill>
                  <a:schemeClr val="accent3"/>
                </a:solidFill>
              </a:rPr>
              <a:t>Abstract Data Types</a:t>
            </a:r>
            <a:r>
              <a:rPr lang="en-US" sz="2400" dirty="0"/>
              <a:t>)</a:t>
            </a:r>
          </a:p>
          <a:p>
            <a:pPr marL="754571" lvl="1" indent="-461963">
              <a:buFont typeface="Wingdings" panose="05000000000000000000" pitchFamily="2" charset="2"/>
              <a:buChar char="q"/>
            </a:pPr>
            <a:r>
              <a:rPr lang="en-US" sz="2200" dirty="0"/>
              <a:t>String</a:t>
            </a:r>
          </a:p>
          <a:p>
            <a:pPr marL="754571" lvl="1" indent="-461963">
              <a:buFont typeface="Wingdings" panose="05000000000000000000" pitchFamily="2" charset="2"/>
              <a:buChar char="q"/>
            </a:pPr>
            <a:r>
              <a:rPr lang="en-US" sz="2200" dirty="0"/>
              <a:t>Wrapper classes: Integer, Double, etc.</a:t>
            </a:r>
          </a:p>
          <a:p>
            <a:pPr marL="754571" lvl="1" indent="-461963">
              <a:buFont typeface="Wingdings" panose="05000000000000000000" pitchFamily="2" charset="2"/>
              <a:buChar char="q"/>
            </a:pPr>
            <a:r>
              <a:rPr lang="en-US" sz="2200" dirty="0" err="1"/>
              <a:t>BigInteger</a:t>
            </a:r>
            <a:endParaRPr lang="en-US" sz="2200" dirty="0"/>
          </a:p>
          <a:p>
            <a:pPr marL="754571" lvl="1" indent="-461963">
              <a:buFont typeface="Wingdings" panose="05000000000000000000" pitchFamily="2" charset="2"/>
              <a:buChar char="q"/>
            </a:pPr>
            <a:r>
              <a:rPr lang="en-US" sz="2200" dirty="0"/>
              <a:t>Date, Time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400" dirty="0"/>
              <a:t>Mutable Objects</a:t>
            </a:r>
          </a:p>
          <a:p>
            <a:pPr marL="754571" lvl="1" indent="-461963">
              <a:buFont typeface="Wingdings" panose="05000000000000000000" pitchFamily="2" charset="2"/>
              <a:buChar char="q"/>
            </a:pPr>
            <a:r>
              <a:rPr lang="en-US" sz="2200" dirty="0"/>
              <a:t>Any objects that are time variant are mutable</a:t>
            </a:r>
          </a:p>
          <a:p>
            <a:pPr marL="754571" lvl="1" indent="-461963">
              <a:buFont typeface="Wingdings" panose="05000000000000000000" pitchFamily="2" charset="2"/>
              <a:buChar char="q"/>
            </a:pPr>
            <a:r>
              <a:rPr lang="en-US" sz="2200" dirty="0"/>
              <a:t>Collections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400" dirty="0"/>
              <a:t>Each object is an abstract model of something</a:t>
            </a:r>
          </a:p>
        </p:txBody>
      </p:sp>
    </p:spTree>
    <p:extLst>
      <p:ext uri="{BB962C8B-B14F-4D97-AF65-F5344CB8AC3E}">
        <p14:creationId xmlns:p14="http://schemas.microsoft.com/office/powerpoint/2010/main" val="27939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8B3D-5D39-425D-B9E4-5EB2A17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&amp;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4FA9B-F77A-4F0F-B5EC-64F627C90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is the relationship?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Objects are </a:t>
            </a:r>
            <a:r>
              <a:rPr lang="en-US" sz="2200" b="1" dirty="0">
                <a:solidFill>
                  <a:srgbClr val="C00000"/>
                </a:solidFill>
              </a:rPr>
              <a:t>instances</a:t>
            </a:r>
            <a:r>
              <a:rPr lang="en-US" sz="2200" dirty="0"/>
              <a:t> of classes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A class is a </a:t>
            </a:r>
            <a:r>
              <a:rPr lang="en-US" sz="2200" b="1" dirty="0">
                <a:solidFill>
                  <a:srgbClr val="7030A0"/>
                </a:solidFill>
              </a:rPr>
              <a:t>template</a:t>
            </a:r>
            <a:r>
              <a:rPr lang="en-US" sz="2200" dirty="0"/>
              <a:t> for constructing objects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A class is an </a:t>
            </a:r>
            <a:r>
              <a:rPr lang="en-US" sz="2200" b="1" dirty="0">
                <a:solidFill>
                  <a:srgbClr val="00B050"/>
                </a:solidFill>
              </a:rPr>
              <a:t>object factory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A class is an </a:t>
            </a:r>
            <a:r>
              <a:rPr lang="en-US" sz="2200" b="1" dirty="0">
                <a:solidFill>
                  <a:srgbClr val="FFC000"/>
                </a:solidFill>
              </a:rPr>
              <a:t>abstraction</a:t>
            </a:r>
            <a:r>
              <a:rPr lang="en-US" sz="2200" dirty="0"/>
              <a:t> of its instantiated objects </a:t>
            </a:r>
            <a:r>
              <a:rPr lang="en-US" sz="1800" dirty="0"/>
              <a:t>(which details are missing?)</a:t>
            </a:r>
          </a:p>
          <a:p>
            <a:r>
              <a:rPr lang="en-US" sz="2400" dirty="0"/>
              <a:t>Classes consist of</a:t>
            </a:r>
          </a:p>
          <a:p>
            <a:pPr lvl="1"/>
            <a:r>
              <a:rPr lang="en-US" sz="2200" dirty="0"/>
              <a:t>Instance variables (state—i.e., what it knows)</a:t>
            </a:r>
          </a:p>
          <a:p>
            <a:pPr lvl="1"/>
            <a:r>
              <a:rPr lang="en-US" sz="2200" dirty="0"/>
              <a:t>Methods (behavior—i.e., what it does)</a:t>
            </a:r>
          </a:p>
          <a:p>
            <a:pPr lvl="1"/>
            <a:r>
              <a:rPr lang="en-US" sz="2200" dirty="0"/>
              <a:t>Constructors (guarantee that an object is created with a valid state)</a:t>
            </a:r>
          </a:p>
        </p:txBody>
      </p:sp>
    </p:spTree>
    <p:extLst>
      <p:ext uri="{BB962C8B-B14F-4D97-AF65-F5344CB8AC3E}">
        <p14:creationId xmlns:p14="http://schemas.microsoft.com/office/powerpoint/2010/main" val="33787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More OOP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418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Courier New</vt:lpstr>
      <vt:lpstr>Georgia Pro Cond Light</vt:lpstr>
      <vt:lpstr>Helvetica</vt:lpstr>
      <vt:lpstr>Speak Pro</vt:lpstr>
      <vt:lpstr>Wingdings</vt:lpstr>
      <vt:lpstr>RetrospectVTI</vt:lpstr>
      <vt:lpstr>COMP 2000 Object-Oriented Design</vt:lpstr>
      <vt:lpstr>Alfred Aho and Jeff Ullman</vt:lpstr>
      <vt:lpstr>ALERTS</vt:lpstr>
      <vt:lpstr>Wrapping up the Review</vt:lpstr>
      <vt:lpstr>Software Design</vt:lpstr>
      <vt:lpstr>The Object-Oriented Paradigm</vt:lpstr>
      <vt:lpstr>Modeling the Real World</vt:lpstr>
      <vt:lpstr>Objects &amp; Classes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19</cp:revision>
  <dcterms:created xsi:type="dcterms:W3CDTF">2021-01-24T03:14:21Z</dcterms:created>
  <dcterms:modified xsi:type="dcterms:W3CDTF">2024-01-12T03:52:30Z</dcterms:modified>
</cp:coreProperties>
</file>