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4"/>
  </p:notesMasterIdLst>
  <p:sldIdLst>
    <p:sldId id="266" r:id="rId5"/>
    <p:sldId id="310" r:id="rId6"/>
    <p:sldId id="311" r:id="rId7"/>
    <p:sldId id="361" r:id="rId8"/>
    <p:sldId id="362" r:id="rId9"/>
    <p:sldId id="363" r:id="rId10"/>
    <p:sldId id="358" r:id="rId11"/>
    <p:sldId id="364" r:id="rId12"/>
    <p:sldId id="366" r:id="rId13"/>
    <p:sldId id="367" r:id="rId14"/>
    <p:sldId id="359" r:id="rId15"/>
    <p:sldId id="368" r:id="rId16"/>
    <p:sldId id="360" r:id="rId17"/>
    <p:sldId id="369" r:id="rId18"/>
    <p:sldId id="370" r:id="rId19"/>
    <p:sldId id="371" r:id="rId20"/>
    <p:sldId id="372" r:id="rId21"/>
    <p:sldId id="376" r:id="rId22"/>
    <p:sldId id="378" r:id="rId23"/>
    <p:sldId id="381" r:id="rId24"/>
    <p:sldId id="382" r:id="rId25"/>
    <p:sldId id="383" r:id="rId26"/>
    <p:sldId id="384" r:id="rId27"/>
    <p:sldId id="386" r:id="rId28"/>
    <p:sldId id="387" r:id="rId29"/>
    <p:sldId id="388" r:id="rId30"/>
    <p:sldId id="385" r:id="rId31"/>
    <p:sldId id="391" r:id="rId32"/>
    <p:sldId id="392" r:id="rId33"/>
    <p:sldId id="393" r:id="rId34"/>
    <p:sldId id="394" r:id="rId35"/>
    <p:sldId id="395" r:id="rId36"/>
    <p:sldId id="396" r:id="rId37"/>
    <p:sldId id="398" r:id="rId38"/>
    <p:sldId id="399" r:id="rId39"/>
    <p:sldId id="400" r:id="rId40"/>
    <p:sldId id="401" r:id="rId41"/>
    <p:sldId id="402" r:id="rId42"/>
    <p:sldId id="34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9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Java has a number of shortcuts for common operations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667000"/>
          <a:ext cx="10972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34215861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92835725"/>
                    </a:ext>
                  </a:extLst>
                </a:gridCol>
                <a:gridCol w="794024">
                  <a:extLst>
                    <a:ext uri="{9D8B030D-6E8A-4147-A177-3AD203B41FA5}">
                      <a16:colId xmlns:a16="http://schemas.microsoft.com/office/drawing/2014/main" val="1252604472"/>
                    </a:ext>
                  </a:extLst>
                </a:gridCol>
                <a:gridCol w="1354019">
                  <a:extLst>
                    <a:ext uri="{9D8B030D-6E8A-4147-A177-3AD203B41FA5}">
                      <a16:colId xmlns:a16="http://schemas.microsoft.com/office/drawing/2014/main" val="3338577478"/>
                    </a:ext>
                  </a:extLst>
                </a:gridCol>
                <a:gridCol w="4557557">
                  <a:extLst>
                    <a:ext uri="{9D8B030D-6E8A-4147-A177-3AD203B41FA5}">
                      <a16:colId xmlns:a16="http://schemas.microsoft.com/office/drawing/2014/main" val="3649157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Shortcut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Shortcut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71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+=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+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x++;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+ 1; </a:t>
                      </a: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(return old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0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-=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-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++x;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+</a:t>
                      </a:r>
                      <a:r>
                        <a:rPr lang="en-US" sz="2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1; </a:t>
                      </a: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(return new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2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*=</a:t>
                      </a:r>
                      <a:r>
                        <a:rPr lang="en-US" sz="24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y;</a:t>
                      </a:r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*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x--;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– 1; </a:t>
                      </a:r>
                      <a:r>
                        <a:rPr kumimoji="0"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(return old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08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/=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/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--x;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– 1; </a:t>
                      </a:r>
                      <a:r>
                        <a:rPr lang="en-US" sz="2400" dirty="0"/>
                        <a:t>(return new value)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%=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x % y;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8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16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Shortcut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482609"/>
          </a:xfrm>
        </p:spPr>
        <p:txBody>
          <a:bodyPr>
            <a:noAutofit/>
          </a:bodyPr>
          <a:lstStyle/>
          <a:p>
            <a:r>
              <a:rPr lang="en-US" sz="2400" dirty="0"/>
              <a:t>These shortcuts are </a:t>
            </a:r>
            <a:r>
              <a:rPr lang="en-US" sz="2400" i="1" dirty="0"/>
              <a:t>almost</a:t>
            </a:r>
            <a:r>
              <a:rPr lang="en-US" sz="2400" dirty="0"/>
              <a:t> the same as combinations of other operators, but they don't have the same type-checking: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And know what you're doing with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sz="2400" dirty="0"/>
              <a:t>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85398"/>
            <a:ext cx="10972800" cy="11929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 = 0;</a:t>
            </a:r>
          </a:p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10 )</a:t>
            </a:r>
          </a:p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+= 0.1;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//legal but crazy	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DON’T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558863"/>
            <a:ext cx="109728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 = 0;</a:t>
            </a:r>
          </a:p>
          <a:p>
            <a:pPr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//legal but crazy 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DON’T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++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//legal, crazy, different result	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DON’T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There are an unlimited number of reference types, including: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Scanner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All arrays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Any type that begins with an uppercase letter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Any type that isn't one of the 8 primitive types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Reference types do not use operators (except for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400" dirty="0"/>
              <a:t> and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400" dirty="0"/>
              <a:t> [for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dirty="0"/>
              <a:t> concatenation])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Instead, we interact with reference types with methods</a:t>
            </a:r>
          </a:p>
        </p:txBody>
      </p:sp>
    </p:spTree>
    <p:extLst>
      <p:ext uri="{BB962C8B-B14F-4D97-AF65-F5344CB8AC3E}">
        <p14:creationId xmlns:p14="http://schemas.microsoft.com/office/powerpoint/2010/main" val="107910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3081"/>
            <a:ext cx="10972800" cy="4672520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type is immutable in Java</a:t>
            </a:r>
          </a:p>
          <a:p>
            <a:pPr lvl="1"/>
            <a:r>
              <a:rPr lang="en-US" dirty="0"/>
              <a:t>You can never change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but you can create a new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  <a:p>
            <a:pPr lvl="1"/>
            <a:r>
              <a:rPr lang="en-US" dirty="0"/>
              <a:t>The second line creates a new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approach can be very inefficient: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a lot of concatenation is expected,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StringBuilder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298017"/>
            <a:ext cx="10972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 stuff 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"When in the course of human events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stuff 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"it becomes necessary..."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716911"/>
            <a:ext cx="10972800" cy="10352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 values =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1000000;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values +=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6868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Java</a:t>
            </a:r>
            <a:r>
              <a:rPr lang="en-US" sz="2800" dirty="0"/>
              <a:t> is a case-sensitive language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2800" dirty="0"/>
              <a:t> is not the same as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class</a:t>
            </a:r>
          </a:p>
          <a:p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"Word!"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800" dirty="0"/>
              <a:t>prints correctly</a:t>
            </a:r>
          </a:p>
          <a:p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"Word!"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);</a:t>
            </a:r>
            <a:r>
              <a:rPr lang="en-US" sz="2800" dirty="0"/>
              <a:t> does not compile</a:t>
            </a:r>
          </a:p>
        </p:txBody>
      </p:sp>
    </p:spTree>
    <p:extLst>
      <p:ext uri="{BB962C8B-B14F-4D97-AF65-F5344CB8AC3E}">
        <p14:creationId xmlns:p14="http://schemas.microsoft.com/office/powerpoint/2010/main" val="42795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Java generally ignores whitespace (tabs, newlines, and spaces)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is the same as: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You should use whitespace effectively to make your code readable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753702"/>
            <a:ext cx="10972800" cy="46245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"Hello, world!"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35819"/>
            <a:ext cx="10972800" cy="116139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            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"Hello, world!"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939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three kinds of comments</a:t>
            </a:r>
          </a:p>
          <a:p>
            <a:r>
              <a:rPr lang="en-US" sz="2800" dirty="0"/>
              <a:t>Single line comments use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//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Multi-line comments start with a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/*</a:t>
            </a:r>
            <a:r>
              <a:rPr lang="en-US" sz="2800" dirty="0"/>
              <a:t> and end with a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*/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444763"/>
            <a:ext cx="109728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"Hi!"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this is a comment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803230"/>
            <a:ext cx="10972800" cy="128489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"Hi!"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 this is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					a multi-line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					comment */</a:t>
            </a:r>
          </a:p>
        </p:txBody>
      </p:sp>
    </p:spTree>
    <p:extLst>
      <p:ext uri="{BB962C8B-B14F-4D97-AF65-F5344CB8AC3E}">
        <p14:creationId xmlns:p14="http://schemas.microsoft.com/office/powerpoint/2010/main" val="20234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21110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 third kind of comment is a </a:t>
            </a:r>
            <a:r>
              <a:rPr lang="en-US" sz="2400" b="1" dirty="0"/>
              <a:t>documentation comment, </a:t>
            </a:r>
            <a:r>
              <a:rPr lang="en-US" sz="2400" b="1" dirty="0">
                <a:solidFill>
                  <a:schemeClr val="accent1"/>
                </a:solidFill>
              </a:rPr>
              <a:t>aka </a:t>
            </a:r>
            <a:r>
              <a:rPr lang="en-US" sz="2400" b="1" dirty="0" err="1">
                <a:solidFill>
                  <a:schemeClr val="accent1"/>
                </a:solidFill>
              </a:rPr>
              <a:t>JavaDocs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These comments look like multi-line comments but have an extra asterisk at the beginning: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Documentation comments have special syntax inside of them that allows the programmer to make notes about the program that </a:t>
            </a:r>
            <a:r>
              <a:rPr lang="en-US" sz="2400"/>
              <a:t>the jdk </a:t>
            </a:r>
            <a:r>
              <a:rPr lang="en-US" sz="2400" dirty="0"/>
              <a:t>can recognize and used to generate documentation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243548"/>
            <a:ext cx="10972800" cy="25908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 This method peels carrots.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 @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param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carrot the carrot to peel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 @return the peeled carrot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 @author Barry Wittman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Carrot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peelCarrot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(Carrot carrot)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Do stuff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Java control structures come in two categories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4"/>
                </a:solidFill>
              </a:rPr>
              <a:t>Selection</a:t>
            </a:r>
            <a:r>
              <a:rPr lang="en-US" sz="2800" dirty="0"/>
              <a:t> (making a choice):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/>
              <a:t> statements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2400" dirty="0"/>
              <a:t> statements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Repetition</a:t>
            </a:r>
            <a:r>
              <a:rPr lang="en-US" sz="2800" dirty="0"/>
              <a:t> (loops):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/>
              <a:t> loops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/>
              <a:t> loops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Enhanced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/>
              <a:t> loops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2400" dirty="0"/>
              <a:t>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34318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>
                <a:latin typeface="+mn-lt"/>
                <a:cs typeface="Courier New" pitchFamily="49" charset="0"/>
              </a:rPr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4174797"/>
          </a:xfrm>
        </p:spPr>
        <p:txBody>
          <a:bodyPr>
            <a:normAutofit fontScale="92500" lnSpcReduction="20000"/>
          </a:bodyPr>
          <a:lstStyle/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condition ) { 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statement1a;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statement2a;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statement1b;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statement2b;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41747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/>
              <a:t> is any statement that evaluates to a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the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dirty="0"/>
              <a:t> is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the code inside </a:t>
            </a:r>
            <a:r>
              <a:rPr lang="en-US"/>
              <a:t>the first body </a:t>
            </a:r>
            <a:r>
              <a:rPr lang="en-US" dirty="0"/>
              <a:t>will execute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it's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the code inside the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/>
              <a:t> body will execute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trike="sngStrike" dirty="0">
                <a:solidFill>
                  <a:srgbClr val="FF0000"/>
                </a:solidFill>
              </a:rPr>
              <a:t>Braces for both the </a:t>
            </a:r>
            <a:r>
              <a:rPr lang="en-US" sz="26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trike="sngStrike" dirty="0">
                <a:solidFill>
                  <a:srgbClr val="FF0000"/>
                </a:solidFill>
              </a:rPr>
              <a:t> and the </a:t>
            </a:r>
            <a:r>
              <a:rPr lang="en-US" sz="26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trike="sngStrike" dirty="0">
                <a:solidFill>
                  <a:srgbClr val="FF0000"/>
                </a:solidFill>
              </a:rPr>
              <a:t> are optional if there is only a single statement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/>
              <a:t> part is optional as well</a:t>
            </a:r>
          </a:p>
        </p:txBody>
      </p:sp>
    </p:spTree>
    <p:extLst>
      <p:ext uri="{BB962C8B-B14F-4D97-AF65-F5344CB8AC3E}">
        <p14:creationId xmlns:p14="http://schemas.microsoft.com/office/powerpoint/2010/main" val="279762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Edsger W. Dijkstra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1AB0A4-E733-4E09-8F6F-731B41E21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1" b="1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414964" cy="3760891"/>
          </a:xfrm>
        </p:spPr>
        <p:txBody>
          <a:bodyPr>
            <a:normAutofit lnSpcReduction="10000"/>
          </a:bodyPr>
          <a:lstStyle/>
          <a:p>
            <a:r>
              <a:rPr lang="en-US" sz="4000" i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“If debugging is the process of removing software bugs, then programming must be the process of putting them in.”</a:t>
            </a: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dirty="0">
                <a:latin typeface="+mn-lt"/>
                <a:cs typeface="Courier New" pitchFamily="49" charset="0"/>
              </a:rPr>
              <a:t>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 data ) { 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value1: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statement1;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break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value2: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statement2;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…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valueN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statementN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b="1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statementdefault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1887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data that you are performing your switch on must be either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/>
              <a:t>,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, or an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value for each case must be a literal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Execution will jump to </a:t>
            </a:r>
            <a:r>
              <a:rPr lang="en-US"/>
              <a:t>the </a:t>
            </a:r>
            <a:r>
              <a:rPr lang="en-US" b="1">
                <a:solidFill>
                  <a:srgbClr val="92D050"/>
                </a:solidFill>
              </a:rPr>
              <a:t>first</a:t>
            </a:r>
            <a:r>
              <a:rPr lang="en-US"/>
              <a:t>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/>
              <a:t> </a:t>
            </a:r>
            <a:r>
              <a:rPr lang="en-US" dirty="0"/>
              <a:t>that matches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no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dirty="0"/>
              <a:t> matches, it will go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If there is no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dirty="0"/>
              <a:t>, it will skip the whole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dirty="0"/>
              <a:t> block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Execution will continue until it hits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6831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54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Allow us to repeatedly execute code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Care must be taken to run exactly the right number of times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Not too many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Not too few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Not an infinite number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Not zero (unless that's what should happen)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Loops come in three flavors: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dirty="0"/>
              <a:t> loops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dirty="0"/>
              <a:t> loops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sz="2000" dirty="0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24625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when you don't know how many times a loop will run</a:t>
            </a:r>
          </a:p>
          <a:p>
            <a:r>
              <a:rPr lang="en-US" sz="2400" dirty="0"/>
              <a:t>Runs as long as the condition is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Syntax:</a:t>
            </a:r>
          </a:p>
          <a:p>
            <a:pPr lvl="1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condition ) {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Statements</a:t>
            </a:r>
          </a:p>
          <a:p>
            <a:pPr lvl="1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Braces not needed for single statement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2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Used when you do know how many times a loop will run</a:t>
            </a:r>
          </a:p>
          <a:p>
            <a:r>
              <a:rPr lang="en-US" sz="2400" dirty="0"/>
              <a:t>Still runs as long as the condition is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Syntax:</a:t>
            </a:r>
          </a:p>
          <a:p>
            <a:pPr lvl="1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(initialize; condition; increment) {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Statements</a:t>
            </a:r>
          </a:p>
          <a:p>
            <a:pPr lvl="1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Braces not needed for single statement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56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Used to iterate over the contents of an array (or other collection of data)</a:t>
            </a:r>
          </a:p>
          <a:p>
            <a:r>
              <a:rPr lang="en-US" sz="2400" dirty="0"/>
              <a:t>Similar to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400" dirty="0"/>
              <a:t> loops in Python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400" dirty="0"/>
              <a:t> must match the elements of the array (or other collection)</a:t>
            </a:r>
          </a:p>
          <a:p>
            <a:r>
              <a:rPr lang="en-US" sz="2400" dirty="0"/>
              <a:t>Syntax:</a:t>
            </a:r>
          </a:p>
          <a:p>
            <a:pPr lvl="1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(type value : array) {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Statements</a:t>
            </a:r>
          </a:p>
          <a:p>
            <a:pPr lvl="1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Braces not needed for single statement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801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Method to find largest value in an array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42898"/>
            <a:ext cx="10972800" cy="27878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findLargest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numbers)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largest = numbers[0];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number : numbers)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(number &gt; largest)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largest = number;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largest;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/>
              <a:t> loop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It's common that you want to iterate over an entire list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Enhanced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/>
              <a:t> loops are great for that but not as flexible as other loops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You have to loop over everything (unless you use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1800" dirty="0"/>
              <a:t>), and you can't look at the previous or next elements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You can </a:t>
            </a:r>
            <a:r>
              <a:rPr lang="en-US" sz="1800" b="1" dirty="0"/>
              <a:t>never</a:t>
            </a:r>
            <a:r>
              <a:rPr lang="en-US" sz="1800" dirty="0"/>
              <a:t> change the values in the list with an enhanced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dirty="0"/>
              <a:t> loop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It can only read the values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959770"/>
            <a:ext cx="10972800" cy="13716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[] array =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[100];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value : array)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value = 25;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Does nothing!</a:t>
            </a:r>
          </a:p>
        </p:txBody>
      </p:sp>
    </p:spTree>
    <p:extLst>
      <p:ext uri="{BB962C8B-B14F-4D97-AF65-F5344CB8AC3E}">
        <p14:creationId xmlns:p14="http://schemas.microsoft.com/office/powerpoint/2010/main" val="18885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Used infrequently, mostly for input</a:t>
            </a:r>
          </a:p>
          <a:p>
            <a:r>
              <a:rPr lang="en-US" sz="2400" dirty="0"/>
              <a:t>Useful when you need to guarantee that the loop will run at least once</a:t>
            </a:r>
          </a:p>
          <a:p>
            <a:r>
              <a:rPr lang="en-US" sz="2400" dirty="0"/>
              <a:t>Runs as long as the condition is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sz="2400" dirty="0"/>
              <a:t>Syntax:</a:t>
            </a:r>
          </a:p>
          <a:p>
            <a:pPr lvl="1"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do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 Statements</a:t>
            </a:r>
          </a:p>
          <a:p>
            <a:pPr lvl="1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strike="sngStrike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Braces not needed for single statement</a:t>
            </a:r>
          </a:p>
          <a:p>
            <a:pPr lvl="1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while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 condition );</a:t>
            </a:r>
          </a:p>
        </p:txBody>
      </p:sp>
    </p:spTree>
    <p:extLst>
      <p:ext uri="{BB962C8B-B14F-4D97-AF65-F5344CB8AC3E}">
        <p14:creationId xmlns:p14="http://schemas.microsoft.com/office/powerpoint/2010/main" val="5410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array is a </a:t>
            </a:r>
            <a:r>
              <a:rPr lang="en-US" sz="2800" b="1" dirty="0"/>
              <a:t>homogeneous</a:t>
            </a:r>
            <a:r>
              <a:rPr lang="en-US" sz="2800" dirty="0"/>
              <a:t>, </a:t>
            </a:r>
            <a:r>
              <a:rPr lang="en-US" sz="2800" b="1" dirty="0"/>
              <a:t>static</a:t>
            </a:r>
            <a:r>
              <a:rPr lang="en-US" sz="2800" dirty="0"/>
              <a:t> data structure</a:t>
            </a:r>
          </a:p>
          <a:p>
            <a:r>
              <a:rPr lang="en-US" sz="2800" b="1" dirty="0"/>
              <a:t>Homogeneous</a:t>
            </a:r>
            <a:r>
              <a:rPr lang="en-US" sz="2800" dirty="0"/>
              <a:t> means that everything in the array is the same type: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/>
              <a:t>,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dirty="0"/>
              <a:t>,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800" dirty="0"/>
              <a:t>, etc.</a:t>
            </a:r>
          </a:p>
          <a:p>
            <a:r>
              <a:rPr lang="en-US" sz="2800" b="1" dirty="0"/>
              <a:t>Static</a:t>
            </a:r>
            <a:r>
              <a:rPr lang="en-US" sz="2800" dirty="0"/>
              <a:t> (in this case) means that the size of the array is fixed when you create it</a:t>
            </a:r>
          </a:p>
          <a:p>
            <a:r>
              <a:rPr lang="en-US" sz="2800" dirty="0"/>
              <a:t>Unlike Python lists, you </a:t>
            </a:r>
            <a:r>
              <a:rPr lang="en-US" sz="2800"/>
              <a:t>cannot extend, consume, </a:t>
            </a:r>
            <a:r>
              <a:rPr lang="en-US" sz="2800" dirty="0"/>
              <a:t>or resize an array</a:t>
            </a:r>
          </a:p>
        </p:txBody>
      </p:sp>
    </p:spTree>
    <p:extLst>
      <p:ext uri="{BB962C8B-B14F-4D97-AF65-F5344CB8AC3E}">
        <p14:creationId xmlns:p14="http://schemas.microsoft.com/office/powerpoint/2010/main" val="21769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an array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71882"/>
          </a:xfrm>
        </p:spPr>
        <p:txBody>
          <a:bodyPr>
            <a:noAutofit/>
          </a:bodyPr>
          <a:lstStyle/>
          <a:p>
            <a:r>
              <a:rPr lang="en-US" sz="2400" dirty="0"/>
              <a:t>To declare an array of a specified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400" dirty="0"/>
              <a:t> with a given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 with a list of type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Just like any variable declaration, but with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[]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667794"/>
            <a:ext cx="1600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667000"/>
            <a:ext cx="1600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667795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type[] name;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4420394"/>
            <a:ext cx="1219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4419600"/>
            <a:ext cx="1524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44268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[] list;</a:t>
            </a:r>
          </a:p>
        </p:txBody>
      </p:sp>
    </p:spTree>
    <p:extLst>
      <p:ext uri="{BB962C8B-B14F-4D97-AF65-F5344CB8AC3E}">
        <p14:creationId xmlns:p14="http://schemas.microsoft.com/office/powerpoint/2010/main" val="38538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" grpId="0" animBg="1"/>
      <p:bldP spid="10" grpId="0" animBg="1"/>
      <p:bldP spid="5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Lab 1 Debrief</a:t>
            </a:r>
          </a:p>
          <a:p>
            <a:pPr lvl="1"/>
            <a:r>
              <a:rPr lang="en-US" sz="2800" dirty="0"/>
              <a:t>Questions?</a:t>
            </a:r>
          </a:p>
          <a:p>
            <a:pPr lvl="1"/>
            <a:r>
              <a:rPr lang="en-US" sz="2800" dirty="0" err="1"/>
              <a:t>CodingBat</a:t>
            </a:r>
            <a:r>
              <a:rPr lang="en-US" sz="2800" dirty="0"/>
              <a:t>: Feedback</a:t>
            </a:r>
          </a:p>
          <a:p>
            <a:pPr lvl="2"/>
            <a:r>
              <a:rPr lang="en-US" sz="2400" dirty="0"/>
              <a:t>Don’t forget to finish these up by Tuesday </a:t>
            </a:r>
            <a:r>
              <a:rPr lang="en-US" sz="2400" b="1"/>
              <a:t>before</a:t>
            </a:r>
            <a:r>
              <a:rPr lang="en-US" sz="2400"/>
              <a:t> lab</a:t>
            </a:r>
          </a:p>
          <a:p>
            <a:r>
              <a:rPr lang="en-US" sz="3200" b="1">
                <a:solidFill>
                  <a:schemeClr val="accent1"/>
                </a:solidFill>
              </a:rPr>
              <a:t>Read Weisfeld Chapter 1</a:t>
            </a:r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You should join CS Club!!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22371-B7AA-4BBB-BF60-FDB74FAFF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4755244" y="2005709"/>
            <a:ext cx="4219575" cy="178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87CC5-01DC-4F94-9A67-930CF35BD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22" y="1969023"/>
            <a:ext cx="4772025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48451-83B4-4EE7-8A84-BCA9B3FCE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40000">
            <a:off x="4564649" y="2074768"/>
            <a:ext cx="7420159" cy="1541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2C064-4A8B-4DA2-B83E-F9D24F2DD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942" y="1905974"/>
            <a:ext cx="4463916" cy="18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Instantiation of an array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97280" y="2108201"/>
            <a:ext cx="10411548" cy="3760891"/>
          </a:xfrm>
        </p:spPr>
        <p:txBody>
          <a:bodyPr>
            <a:noAutofit/>
          </a:bodyPr>
          <a:lstStyle/>
          <a:p>
            <a:r>
              <a:rPr lang="en-US" sz="2400" dirty="0"/>
              <a:t>When you declare an array, you are only creating a variable that can hold an array</a:t>
            </a:r>
          </a:p>
          <a:p>
            <a:r>
              <a:rPr lang="en-US" sz="2400" dirty="0"/>
              <a:t>To use it, you have to create an array, supplying a specific size:</a:t>
            </a: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/>
              <a:t>This code creates an array of 100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dirty="0"/>
              <a:t> values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3733800"/>
            <a:ext cx="10972800" cy="9538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[] list;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list =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double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[100];</a:t>
            </a:r>
          </a:p>
        </p:txBody>
      </p:sp>
    </p:spTree>
    <p:extLst>
      <p:ext uri="{BB962C8B-B14F-4D97-AF65-F5344CB8AC3E}">
        <p14:creationId xmlns:p14="http://schemas.microsoft.com/office/powerpoint/2010/main" val="276796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034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You can access an element of an array by </a:t>
            </a:r>
            <a:r>
              <a:rPr lang="en-US" sz="2400" b="1" dirty="0"/>
              <a:t>indexing</a:t>
            </a:r>
            <a:r>
              <a:rPr lang="en-US" sz="2400" dirty="0"/>
              <a:t> into it, using square brackets and a number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Once you have indexed into an array, that variable behaves exactly like any other variable of that type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You can read values from it and store values into it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Indexing starts at 0 and stops at 1 less than the length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10972800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list[9] = 138.7;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(list[9]);</a:t>
            </a:r>
          </a:p>
        </p:txBody>
      </p:sp>
    </p:spTree>
    <p:extLst>
      <p:ext uri="{BB962C8B-B14F-4D97-AF65-F5344CB8AC3E}">
        <p14:creationId xmlns:p14="http://schemas.microsoft.com/office/powerpoint/2010/main" val="3382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When you instantiate an array, you specify the length</a:t>
            </a:r>
          </a:p>
          <a:p>
            <a:r>
              <a:rPr lang="en-US" dirty="0"/>
              <a:t>You can use its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dirty="0"/>
              <a:t> member to find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indexes of an array and its length are always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values, no matter what the elements inside the array are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11210"/>
            <a:ext cx="10972800" cy="17079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list =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double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[42]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list.length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("List has 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+ size +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elements"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//prints 42</a:t>
            </a:r>
          </a:p>
        </p:txBody>
      </p:sp>
    </p:spTree>
    <p:extLst>
      <p:ext uri="{BB962C8B-B14F-4D97-AF65-F5344CB8AC3E}">
        <p14:creationId xmlns:p14="http://schemas.microsoft.com/office/powerpoint/2010/main" val="9681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737368" cy="3760891"/>
          </a:xfrm>
        </p:spPr>
        <p:txBody>
          <a:bodyPr>
            <a:normAutofit/>
          </a:bodyPr>
          <a:lstStyle/>
          <a:p>
            <a:r>
              <a:rPr lang="en-US" sz="2400" dirty="0"/>
              <a:t>To declare a two dimensional array, we just use two sets of square brackets 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[][]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r>
              <a:rPr lang="en-US" sz="2400" dirty="0"/>
              <a:t>Doing so creates a variable that can hold a 2D array of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err="1"/>
              <a:t>s</a:t>
            </a:r>
            <a:endParaRPr lang="en-US" sz="2400" dirty="0"/>
          </a:p>
          <a:p>
            <a:r>
              <a:rPr lang="en-US" sz="2400" dirty="0"/>
              <a:t>As before, we still need to instantiate the array to have a specific size: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24960"/>
            <a:ext cx="10972800" cy="6227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[][] table;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445877"/>
            <a:ext cx="10972800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table =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4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[5][10];</a:t>
            </a:r>
          </a:p>
        </p:txBody>
      </p:sp>
    </p:spTree>
    <p:extLst>
      <p:ext uri="{BB962C8B-B14F-4D97-AF65-F5344CB8AC3E}">
        <p14:creationId xmlns:p14="http://schemas.microsoft.com/office/powerpoint/2010/main" val="16670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4631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Static methods allow you to break your program into individual pieces that can be called by each other repeatedly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Advantages: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More modular programming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Break a program into separate tasks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Each task could be assigned to a different programmer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Code reusability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Use code over and over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Even from other programs (like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600" b="1" dirty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Less code (and error) duplication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Improved readability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Each method can do a few, clear tasks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Well named method are self-documenting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type and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method takes in 0 or more parameters and returns 0 or 1 values</a:t>
            </a:r>
          </a:p>
          <a:p>
            <a:r>
              <a:rPr lang="en-US" sz="2400" dirty="0"/>
              <a:t>A method that doesn’t return a value is declared as a 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sz="2400" dirty="0"/>
              <a:t> method</a:t>
            </a:r>
          </a:p>
          <a:p>
            <a:r>
              <a:rPr lang="en-US" sz="2400" dirty="0"/>
              <a:t>Definition syntax: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962401"/>
            <a:ext cx="10972800" cy="145075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public static type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name(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arg1,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arg2, … ) {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//statements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//braces are always required!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334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Proper syntax for calling a static method gives first the name of the class that the method is in, a dot, the name of the method, then the arguments </a:t>
            </a:r>
          </a:p>
          <a:p>
            <a:endParaRPr lang="en-US" sz="2400" dirty="0"/>
          </a:p>
          <a:p>
            <a:r>
              <a:rPr lang="en-US" sz="2400" dirty="0"/>
              <a:t>If the method is in the same class as the code calling it, you can leave off the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Class.</a:t>
            </a:r>
            <a:r>
              <a:rPr lang="en-US" sz="2400" dirty="0"/>
              <a:t> part</a:t>
            </a:r>
          </a:p>
          <a:p>
            <a:r>
              <a:rPr lang="en-US" sz="2400" dirty="0"/>
              <a:t>If it is a value returning method, you can store that value into a variable of the right type</a:t>
            </a:r>
          </a:p>
        </p:txBody>
      </p:sp>
      <p:grpSp>
        <p:nvGrpSpPr>
          <p:cNvPr id="5" name="Group 13"/>
          <p:cNvGrpSpPr/>
          <p:nvPr/>
        </p:nvGrpSpPr>
        <p:grpSpPr>
          <a:xfrm>
            <a:off x="2133600" y="3186618"/>
            <a:ext cx="8686800" cy="473611"/>
            <a:chOff x="304800" y="3799562"/>
            <a:chExt cx="8686800" cy="473611"/>
          </a:xfrm>
        </p:grpSpPr>
        <p:sp>
          <p:nvSpPr>
            <p:cNvPr id="6" name="Rectangle 5"/>
            <p:cNvSpPr/>
            <p:nvPr/>
          </p:nvSpPr>
          <p:spPr>
            <a:xfrm>
              <a:off x="3429000" y="3804027"/>
              <a:ext cx="838200" cy="46317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3810000"/>
              <a:ext cx="762000" cy="46317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3810000"/>
              <a:ext cx="990600" cy="46317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0" y="3810000"/>
              <a:ext cx="762000" cy="46317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3810000"/>
              <a:ext cx="762000" cy="46317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3799562"/>
              <a:ext cx="868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Class.name(arg1, arg2, arg3);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31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3040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connection between the two different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's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's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886200"/>
            <a:ext cx="10972800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8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US" sz="28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 =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//5 + 10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10972800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 = 10;</a:t>
            </a:r>
          </a:p>
          <a:p>
            <a:r>
              <a:rPr lang="en-US" sz="28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x = 3;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700" b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 = add(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);  </a:t>
            </a:r>
            <a:r>
              <a:rPr lang="en-US" sz="27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//y contains 15 now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05200" y="3048000"/>
            <a:ext cx="2743200" cy="990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14800" y="3048000"/>
            <a:ext cx="3581400" cy="990600"/>
          </a:xfrm>
          <a:prstGeom prst="straightConnector1">
            <a:avLst/>
          </a:prstGeom>
          <a:ln w="50800">
            <a:solidFill>
              <a:srgbClr val="7030A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When a method is called, the arguments passed into the method are copied into the parameters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 names for the values inside the method can be different from the names outside of the method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Methods </a:t>
            </a:r>
            <a:r>
              <a:rPr lang="en-US" sz="2400" b="1" dirty="0"/>
              <a:t>cannot</a:t>
            </a:r>
            <a:r>
              <a:rPr lang="en-US" sz="2400" dirty="0"/>
              <a:t> change the values of the arguments on the outside for primitive types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Methods </a:t>
            </a:r>
            <a:r>
              <a:rPr lang="en-US" sz="2400" b="1" dirty="0"/>
              <a:t>can</a:t>
            </a:r>
            <a:r>
              <a:rPr lang="en-US" sz="2400" dirty="0"/>
              <a:t> change the values inside of arrays and sometimes inside of object types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But they can't change which array or object the reference is pointing to</a:t>
            </a:r>
          </a:p>
        </p:txBody>
      </p:sp>
    </p:spTree>
    <p:extLst>
      <p:ext uri="{BB962C8B-B14F-4D97-AF65-F5344CB8AC3E}">
        <p14:creationId xmlns:p14="http://schemas.microsoft.com/office/powerpoint/2010/main" val="34785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The Object-Oriented Paradigm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108201"/>
            <a:ext cx="10254899" cy="3760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Variables are used to store data in Java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All variables must be declared: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When a variable is declared, it can also, optionally, be assigned at the same time: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171490"/>
            <a:ext cx="10972800" cy="538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value;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53000"/>
            <a:ext cx="10972800" cy="538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inches = 4.96;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3031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All variables have a type, which comes before the name of the variable in the declaration: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Unlike dynamic languages like Python or JavaScript, the type of a variable never changes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Types determine: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Legal values you can put in a variable (like integers or text)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Operations you can do on those variables (like addition or concatenation)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Types come in two flavors: </a:t>
            </a:r>
            <a:r>
              <a:rPr lang="en-US" sz="2400" b="1" dirty="0">
                <a:solidFill>
                  <a:schemeClr val="accent3"/>
                </a:solidFill>
              </a:rPr>
              <a:t>primitive types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1"/>
                </a:solidFill>
              </a:rPr>
              <a:t>reference types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995446"/>
            <a:ext cx="10972800" cy="54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value;</a:t>
            </a:r>
            <a:endParaRPr lang="en-US" sz="2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9783"/>
            <a:ext cx="10972800" cy="510807"/>
          </a:xfrm>
        </p:spPr>
        <p:txBody>
          <a:bodyPr>
            <a:normAutofit/>
          </a:bodyPr>
          <a:lstStyle/>
          <a:p>
            <a:pPr marL="914400" indent="-90488"/>
            <a:r>
              <a:rPr lang="en-US" sz="2400" dirty="0"/>
              <a:t>Java has 8 primitive types: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02970"/>
              </p:ext>
            </p:extLst>
          </p:nvPr>
        </p:nvGraphicFramePr>
        <p:xfrm>
          <a:off x="0" y="2362202"/>
          <a:ext cx="12192000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432">
                  <a:extLst>
                    <a:ext uri="{9D8B030D-6E8A-4147-A177-3AD203B41FA5}">
                      <a16:colId xmlns:a16="http://schemas.microsoft.com/office/drawing/2014/main" val="2326474462"/>
                    </a:ext>
                  </a:extLst>
                </a:gridCol>
                <a:gridCol w="1702877">
                  <a:extLst>
                    <a:ext uri="{9D8B030D-6E8A-4147-A177-3AD203B41FA5}">
                      <a16:colId xmlns:a16="http://schemas.microsoft.com/office/drawing/2014/main" val="1774962908"/>
                    </a:ext>
                  </a:extLst>
                </a:gridCol>
                <a:gridCol w="1031061">
                  <a:extLst>
                    <a:ext uri="{9D8B030D-6E8A-4147-A177-3AD203B41FA5}">
                      <a16:colId xmlns:a16="http://schemas.microsoft.com/office/drawing/2014/main" val="659360930"/>
                    </a:ext>
                  </a:extLst>
                </a:gridCol>
                <a:gridCol w="4354281">
                  <a:extLst>
                    <a:ext uri="{9D8B030D-6E8A-4147-A177-3AD203B41FA5}">
                      <a16:colId xmlns:a16="http://schemas.microsoft.com/office/drawing/2014/main" val="1589948717"/>
                    </a:ext>
                  </a:extLst>
                </a:gridCol>
                <a:gridCol w="3001349">
                  <a:extLst>
                    <a:ext uri="{9D8B030D-6E8A-4147-A177-3AD203B41FA5}">
                      <a16:colId xmlns:a16="http://schemas.microsoft.com/office/drawing/2014/main" val="2762274985"/>
                    </a:ext>
                  </a:extLst>
                </a:gridCol>
              </a:tblGrid>
              <a:tr h="45655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024178"/>
                  </a:ext>
                </a:extLst>
              </a:tr>
              <a:tr h="462896">
                <a:tc rowSpan="5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-128 </a:t>
                      </a:r>
                      <a:r>
                        <a:rPr lang="en-US" sz="2000"/>
                        <a:t>– 127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Tiny integers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2567833"/>
                  </a:ext>
                </a:extLst>
              </a:tr>
              <a:tr h="462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Many Unicode</a:t>
                      </a:r>
                      <a:r>
                        <a:rPr lang="en-US" sz="2000" baseline="0" dirty="0"/>
                        <a:t> characters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Characters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6443609"/>
                  </a:ext>
                </a:extLst>
              </a:tr>
              <a:tr h="462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-32,768 – 32,767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Small integers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823908"/>
                  </a:ext>
                </a:extLst>
              </a:tr>
              <a:tr h="462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-2,147,483,648 – 2,147,483,647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Normal integers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919535"/>
                  </a:ext>
                </a:extLst>
              </a:tr>
              <a:tr h="7989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-9,223,372,036,854,775,808 –</a:t>
                      </a:r>
                    </a:p>
                    <a:p>
                      <a:r>
                        <a:rPr kumimoji="0"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9,223,372,036,854,775,807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 integers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118868"/>
                  </a:ext>
                </a:extLst>
              </a:tr>
              <a:tr h="46289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Floating-point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(±) 1.4 × 10</a:t>
                      </a:r>
                      <a:r>
                        <a:rPr lang="en-US" sz="2000" baseline="30000" dirty="0"/>
                        <a:t>-45</a:t>
                      </a:r>
                      <a:r>
                        <a:rPr lang="en-US" sz="2000" dirty="0"/>
                        <a:t> – 3.4 × 10</a:t>
                      </a:r>
                      <a:r>
                        <a:rPr lang="en-US" sz="2000" baseline="300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Low precision math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6688282"/>
                  </a:ext>
                </a:extLst>
              </a:tr>
              <a:tr h="462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(±) 4.9 × 10</a:t>
                      </a:r>
                      <a:r>
                        <a:rPr lang="en-US" sz="2000" baseline="30000" dirty="0"/>
                        <a:t>-324</a:t>
                      </a:r>
                      <a:r>
                        <a:rPr lang="en-US" sz="2000" dirty="0"/>
                        <a:t> – 1.8 × 10</a:t>
                      </a:r>
                      <a:r>
                        <a:rPr lang="en-US" sz="2000" baseline="30000" dirty="0"/>
                        <a:t>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precision</a:t>
                      </a:r>
                      <a:r>
                        <a:rPr lang="en-US" sz="2000" baseline="0" dirty="0"/>
                        <a:t> math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197242"/>
                  </a:ext>
                </a:extLst>
              </a:tr>
              <a:tr h="4628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Logic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51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type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5596"/>
            <a:ext cx="10972800" cy="2657445"/>
          </a:xfrm>
        </p:spPr>
        <p:txBody>
          <a:bodyPr>
            <a:normAutofit/>
          </a:bodyPr>
          <a:lstStyle/>
          <a:p>
            <a:r>
              <a:rPr lang="en-US" sz="2800" dirty="0"/>
              <a:t>Java has relatively strong typing</a:t>
            </a:r>
          </a:p>
          <a:p>
            <a:pPr lvl="1"/>
            <a:r>
              <a:rPr lang="en-US" sz="2400" dirty="0"/>
              <a:t>Understand why you're making a cast, and try not to make casts for no reason</a:t>
            </a:r>
          </a:p>
          <a:p>
            <a:r>
              <a:rPr lang="en-US" sz="2800" dirty="0"/>
              <a:t>Remember that all the primitive numerical types in Java are signed</a:t>
            </a:r>
          </a:p>
          <a:p>
            <a:pPr lvl="1"/>
            <a:r>
              <a:rPr lang="en-US" sz="2400" dirty="0"/>
              <a:t>Strange things can happen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742404"/>
            <a:ext cx="10972800" cy="13821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byte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-128;</a:t>
            </a:r>
          </a:p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*= -1;</a:t>
            </a:r>
          </a:p>
          <a:p>
            <a:pPr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(x);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//output?</a:t>
            </a:r>
          </a:p>
        </p:txBody>
      </p:sp>
    </p:spTree>
    <p:extLst>
      <p:ext uri="{BB962C8B-B14F-4D97-AF65-F5344CB8AC3E}">
        <p14:creationId xmlns:p14="http://schemas.microsoft.com/office/powerpoint/2010/main" val="251084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integer types only have the values in the range listed</a:t>
            </a:r>
          </a:p>
          <a:p>
            <a:r>
              <a:rPr lang="en-US" sz="2400" dirty="0"/>
              <a:t>No other values are possible, certainly not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/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400" dirty="0"/>
              <a:t> and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400" dirty="0"/>
              <a:t> types have a few special values: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703320"/>
          <a:ext cx="117348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0">
                  <a:extLst>
                    <a:ext uri="{9D8B030D-6E8A-4147-A177-3AD203B41FA5}">
                      <a16:colId xmlns:a16="http://schemas.microsoft.com/office/drawing/2014/main" val="2250669408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1480082905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765668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39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Float.NaN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Double.NaN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 a representable number, such as the</a:t>
                      </a:r>
                      <a:r>
                        <a:rPr lang="en-US" sz="1800" baseline="0" dirty="0"/>
                        <a:t> square root of a negative number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15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Float.NEGATIVE_INFINITY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Double.NEGATIVE_INFINITY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Too negative of a value, larger than can be represented, such as </a:t>
                      </a: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-5.0/0.0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14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Float.POSITIVE_INFINITY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Double.POSITIVE_INFINITY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Too positive</a:t>
                      </a:r>
                      <a:r>
                        <a:rPr lang="en-US" sz="1800" baseline="0" dirty="0"/>
                        <a:t> of a value, larger than can be represented, such as 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7.0/0.0</a:t>
                      </a:r>
                      <a:endParaRPr lang="en-US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803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4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math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5055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800" dirty="0"/>
              <a:t> adds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800" dirty="0"/>
              <a:t> subtracts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800" dirty="0"/>
              <a:t> multiplies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800" dirty="0"/>
              <a:t> divides (integer division for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dirty="0"/>
              <a:t> type </a:t>
            </a:r>
            <a:r>
              <a:rPr lang="en-US" sz="2800"/>
              <a:t>and floating-point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/>
              <a:t>	division </a:t>
            </a:r>
            <a:r>
              <a:rPr lang="en-US" sz="2800" dirty="0"/>
              <a:t>for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dirty="0"/>
              <a:t> type)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2800" dirty="0"/>
              <a:t> finds the remainder</a:t>
            </a:r>
          </a:p>
          <a:p>
            <a:r>
              <a:rPr lang="en-US" sz="2800" dirty="0"/>
              <a:t>Order of operations holds, and parentheses can be used to clarify</a:t>
            </a:r>
          </a:p>
        </p:txBody>
      </p:sp>
    </p:spTree>
    <p:extLst>
      <p:ext uri="{BB962C8B-B14F-4D97-AF65-F5344CB8AC3E}">
        <p14:creationId xmlns:p14="http://schemas.microsoft.com/office/powerpoint/2010/main" val="28430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2485</Words>
  <Application>Microsoft Office PowerPoint</Application>
  <PresentationFormat>Widescreen</PresentationFormat>
  <Paragraphs>427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Courier New</vt:lpstr>
      <vt:lpstr>Georgia Pro Cond Light</vt:lpstr>
      <vt:lpstr>Helvetica</vt:lpstr>
      <vt:lpstr>Speak Pro</vt:lpstr>
      <vt:lpstr>Wingdings 2</vt:lpstr>
      <vt:lpstr>RetrospectVTI</vt:lpstr>
      <vt:lpstr>COMP 2000 Object-Oriented Design</vt:lpstr>
      <vt:lpstr>Edsger W. Dijkstra</vt:lpstr>
      <vt:lpstr>ALERTS</vt:lpstr>
      <vt:lpstr>Variables</vt:lpstr>
      <vt:lpstr>Types</vt:lpstr>
      <vt:lpstr>Primitive types</vt:lpstr>
      <vt:lpstr>Primitive type ranges</vt:lpstr>
      <vt:lpstr>Special double values</vt:lpstr>
      <vt:lpstr>Basic math operations</vt:lpstr>
      <vt:lpstr>Shortcut notation</vt:lpstr>
      <vt:lpstr>Shortcut notation</vt:lpstr>
      <vt:lpstr>Reference types</vt:lpstr>
      <vt:lpstr>Strings</vt:lpstr>
      <vt:lpstr>Case sensitivity</vt:lpstr>
      <vt:lpstr>Whitespace</vt:lpstr>
      <vt:lpstr>Comments</vt:lpstr>
      <vt:lpstr>Documentation comments</vt:lpstr>
      <vt:lpstr>Control structures</vt:lpstr>
      <vt:lpstr>if statement</vt:lpstr>
      <vt:lpstr>switch statement</vt:lpstr>
      <vt:lpstr>Loops</vt:lpstr>
      <vt:lpstr>while loops</vt:lpstr>
      <vt:lpstr>for loops</vt:lpstr>
      <vt:lpstr>Enhanced for loops</vt:lpstr>
      <vt:lpstr>Enhanced for loop example</vt:lpstr>
      <vt:lpstr>Enhanced for loop rules</vt:lpstr>
      <vt:lpstr>do-while loops</vt:lpstr>
      <vt:lpstr>Definition of an array</vt:lpstr>
      <vt:lpstr>Declaration of an array</vt:lpstr>
      <vt:lpstr>Instantiation of an array</vt:lpstr>
      <vt:lpstr>Accessing elements of an array</vt:lpstr>
      <vt:lpstr>Length of an array</vt:lpstr>
      <vt:lpstr>Two dimensional array</vt:lpstr>
      <vt:lpstr>Static Methods</vt:lpstr>
      <vt:lpstr>Return type and parameters</vt:lpstr>
      <vt:lpstr>Calling syntax</vt:lpstr>
      <vt:lpstr>Binding example</vt:lpstr>
      <vt:lpstr>Binding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34</cp:revision>
  <dcterms:created xsi:type="dcterms:W3CDTF">2021-01-19T22:37:58Z</dcterms:created>
  <dcterms:modified xsi:type="dcterms:W3CDTF">2024-01-04T20:05:00Z</dcterms:modified>
</cp:coreProperties>
</file>