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90" r:id="rId1"/>
  </p:sldMasterIdLst>
  <p:notesMasterIdLst>
    <p:notesMasterId r:id="rId42"/>
  </p:notesMasterIdLst>
  <p:sldIdLst>
    <p:sldId id="258" r:id="rId2"/>
    <p:sldId id="433" r:id="rId3"/>
    <p:sldId id="260" r:id="rId4"/>
    <p:sldId id="395" r:id="rId5"/>
    <p:sldId id="552" r:id="rId6"/>
    <p:sldId id="486" r:id="rId7"/>
    <p:sldId id="267" r:id="rId8"/>
    <p:sldId id="540" r:id="rId9"/>
    <p:sldId id="344" r:id="rId10"/>
    <p:sldId id="542" r:id="rId11"/>
    <p:sldId id="543" r:id="rId12"/>
    <p:sldId id="496" r:id="rId13"/>
    <p:sldId id="544" r:id="rId14"/>
    <p:sldId id="545" r:id="rId15"/>
    <p:sldId id="499" r:id="rId16"/>
    <p:sldId id="553" r:id="rId17"/>
    <p:sldId id="399" r:id="rId18"/>
    <p:sldId id="400" r:id="rId19"/>
    <p:sldId id="401" r:id="rId20"/>
    <p:sldId id="405" r:id="rId21"/>
    <p:sldId id="409" r:id="rId22"/>
    <p:sldId id="515" r:id="rId23"/>
    <p:sldId id="414" r:id="rId24"/>
    <p:sldId id="415" r:id="rId25"/>
    <p:sldId id="514" r:id="rId26"/>
    <p:sldId id="432" r:id="rId27"/>
    <p:sldId id="521" r:id="rId28"/>
    <p:sldId id="416" r:id="rId29"/>
    <p:sldId id="418" r:id="rId30"/>
    <p:sldId id="375" r:id="rId31"/>
    <p:sldId id="526" r:id="rId32"/>
    <p:sldId id="434" r:id="rId33"/>
    <p:sldId id="435" r:id="rId34"/>
    <p:sldId id="527" r:id="rId35"/>
    <p:sldId id="528" r:id="rId36"/>
    <p:sldId id="431" r:id="rId37"/>
    <p:sldId id="420" r:id="rId38"/>
    <p:sldId id="450" r:id="rId39"/>
    <p:sldId id="453" r:id="rId40"/>
    <p:sldId id="346" r:id="rId41"/>
  </p:sldIdLst>
  <p:sldSz cx="12192000" cy="6858000"/>
  <p:notesSz cx="6858000" cy="9144000"/>
  <p:embeddedFontLst>
    <p:embeddedFont>
      <p:font typeface="Tw Cen MT" panose="020B0602020104020603" pitchFamily="34" charset="0"/>
      <p:regular r:id="rId43"/>
      <p:bold r:id="rId44"/>
      <p:italic r:id="rId45"/>
      <p:boldItalic r:id="rId46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72" autoAdjust="0"/>
    <p:restoredTop sz="90974" autoAdjust="0"/>
  </p:normalViewPr>
  <p:slideViewPr>
    <p:cSldViewPr>
      <p:cViewPr varScale="1">
        <p:scale>
          <a:sx n="109" d="100"/>
          <a:sy n="109" d="100"/>
        </p:scale>
        <p:origin x="82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1.fntdata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4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C5BC7B-BB0E-4E50-BAD1-E4D0A67FBCAA}" type="doc">
      <dgm:prSet loTypeId="urn:microsoft.com/office/officeart/2005/8/layout/process1" loCatId="process" qsTypeId="urn:microsoft.com/office/officeart/2005/8/quickstyle/simple4" qsCatId="simple" csTypeId="urn:microsoft.com/office/officeart/2005/8/colors/colorful1#4" csCatId="colorful" phldr="1"/>
      <dgm:spPr/>
    </dgm:pt>
    <dgm:pt modelId="{4E560619-077A-4BAC-A499-62D0C89D8F92}">
      <dgm:prSet phldrT="[Text]"/>
      <dgm:spPr/>
      <dgm:t>
        <a:bodyPr/>
        <a:lstStyle/>
        <a:p>
          <a:pPr algn="l"/>
          <a:r>
            <a:rPr lang="en-US" b="1" dirty="0">
              <a:latin typeface="Courier New" pitchFamily="49" charset="0"/>
              <a:cs typeface="Courier New" pitchFamily="49" charset="0"/>
            </a:rPr>
            <a:t>Computer!</a:t>
          </a:r>
        </a:p>
        <a:p>
          <a:pPr algn="l"/>
          <a:r>
            <a:rPr lang="en-US" b="1" dirty="0">
              <a:latin typeface="Courier New" pitchFamily="49" charset="0"/>
              <a:cs typeface="Courier New" pitchFamily="49" charset="0"/>
            </a:rPr>
            <a:t>Solve a problem;</a:t>
          </a:r>
        </a:p>
      </dgm:t>
    </dgm:pt>
    <dgm:pt modelId="{1599318D-3623-4B0F-B294-D4D2B6250DE8}" type="parTrans" cxnId="{EEE38B4D-8B40-4F4D-87AC-69EF151E6D3C}">
      <dgm:prSet/>
      <dgm:spPr/>
      <dgm:t>
        <a:bodyPr/>
        <a:lstStyle/>
        <a:p>
          <a:endParaRPr lang="en-US"/>
        </a:p>
      </dgm:t>
    </dgm:pt>
    <dgm:pt modelId="{EAC53E44-0F80-4B5E-B34A-2693969834BC}" type="sibTrans" cxnId="{EEE38B4D-8B40-4F4D-87AC-69EF151E6D3C}">
      <dgm:prSet custT="1"/>
      <dgm:spPr/>
      <dgm:t>
        <a:bodyPr/>
        <a:lstStyle/>
        <a:p>
          <a:r>
            <a:rPr lang="en-US" sz="2400" b="1"/>
            <a:t>Compile</a:t>
          </a:r>
          <a:endParaRPr lang="en-US" sz="2400" b="1" dirty="0"/>
        </a:p>
      </dgm:t>
    </dgm:pt>
    <dgm:pt modelId="{CE25F2D5-7758-453C-844C-6B9C8D97641F}">
      <dgm:prSet phldrT="[Text]"/>
      <dgm:spPr/>
      <dgm:t>
        <a:bodyPr/>
        <a:lstStyle/>
        <a:p>
          <a:r>
            <a:rPr lang="en-US" b="1" dirty="0"/>
            <a:t>010101010</a:t>
          </a:r>
        </a:p>
        <a:p>
          <a:r>
            <a:rPr lang="en-US" b="1" dirty="0"/>
            <a:t>010100101</a:t>
          </a:r>
        </a:p>
        <a:p>
          <a:r>
            <a:rPr lang="en-US" b="1" dirty="0"/>
            <a:t>001110010</a:t>
          </a:r>
        </a:p>
      </dgm:t>
    </dgm:pt>
    <dgm:pt modelId="{3AE661C2-3003-4350-9C6C-6AD3226299FF}" type="parTrans" cxnId="{B2867205-AB19-4402-B97A-F1BD46922DBD}">
      <dgm:prSet/>
      <dgm:spPr/>
      <dgm:t>
        <a:bodyPr/>
        <a:lstStyle/>
        <a:p>
          <a:endParaRPr lang="en-US"/>
        </a:p>
      </dgm:t>
    </dgm:pt>
    <dgm:pt modelId="{6BC1CDD0-87F2-4EF0-B3F0-79D76D305CCA}" type="sibTrans" cxnId="{B2867205-AB19-4402-B97A-F1BD46922DBD}">
      <dgm:prSet custT="1"/>
      <dgm:spPr/>
      <dgm:t>
        <a:bodyPr/>
        <a:lstStyle/>
        <a:p>
          <a:r>
            <a:rPr lang="en-US" sz="2400" b="1"/>
            <a:t>Execute</a:t>
          </a:r>
          <a:endParaRPr lang="en-US" sz="2400" b="1" dirty="0"/>
        </a:p>
      </dgm:t>
    </dgm:pt>
    <dgm:pt modelId="{C2EE6D37-640B-4C2F-BC49-371F65BD8482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943574DD-FDE3-4B94-8E55-E5B2AD5C73AC}" type="sibTrans" cxnId="{FE9D8988-0562-44F5-B184-3265133BC79D}">
      <dgm:prSet/>
      <dgm:spPr/>
      <dgm:t>
        <a:bodyPr/>
        <a:lstStyle/>
        <a:p>
          <a:endParaRPr lang="en-US"/>
        </a:p>
      </dgm:t>
    </dgm:pt>
    <dgm:pt modelId="{995DC35F-6004-4C88-B840-30B31F53CD22}" type="parTrans" cxnId="{FE9D8988-0562-44F5-B184-3265133BC79D}">
      <dgm:prSet/>
      <dgm:spPr/>
      <dgm:t>
        <a:bodyPr/>
        <a:lstStyle/>
        <a:p>
          <a:endParaRPr lang="en-US"/>
        </a:p>
      </dgm:t>
    </dgm:pt>
    <dgm:pt modelId="{CBC83E54-DBBB-41C1-9DCC-560CF71E5960}" type="pres">
      <dgm:prSet presAssocID="{E8C5BC7B-BB0E-4E50-BAD1-E4D0A67FBCAA}" presName="Name0" presStyleCnt="0">
        <dgm:presLayoutVars>
          <dgm:dir/>
          <dgm:resizeHandles val="exact"/>
        </dgm:presLayoutVars>
      </dgm:prSet>
      <dgm:spPr/>
    </dgm:pt>
    <dgm:pt modelId="{A922727F-0627-4757-89A9-C09D72809815}" type="pres">
      <dgm:prSet presAssocID="{4E560619-077A-4BAC-A499-62D0C89D8F92}" presName="node" presStyleLbl="node1" presStyleIdx="0" presStyleCnt="3" custScaleX="31645" custScaleY="67593" custLinFactNeighborX="-836" custLinFactNeighborY="-790">
        <dgm:presLayoutVars>
          <dgm:bulletEnabled val="1"/>
        </dgm:presLayoutVars>
      </dgm:prSet>
      <dgm:spPr>
        <a:prstGeom prst="foldedCorner">
          <a:avLst/>
        </a:prstGeom>
      </dgm:spPr>
    </dgm:pt>
    <dgm:pt modelId="{D034ECD2-3384-4A57-A63F-F419E6F76D94}" type="pres">
      <dgm:prSet presAssocID="{EAC53E44-0F80-4B5E-B34A-2693969834BC}" presName="sibTrans" presStyleLbl="sibTrans2D1" presStyleIdx="0" presStyleCnt="2" custScaleX="156486"/>
      <dgm:spPr/>
    </dgm:pt>
    <dgm:pt modelId="{836EF825-4AA3-41C2-BFF2-691CFC13047C}" type="pres">
      <dgm:prSet presAssocID="{EAC53E44-0F80-4B5E-B34A-2693969834BC}" presName="connectorText" presStyleLbl="sibTrans2D1" presStyleIdx="0" presStyleCnt="2"/>
      <dgm:spPr/>
    </dgm:pt>
    <dgm:pt modelId="{99C14D06-AF25-41A8-A5C5-4087D5102704}" type="pres">
      <dgm:prSet presAssocID="{CE25F2D5-7758-453C-844C-6B9C8D97641F}" presName="node" presStyleLbl="node1" presStyleIdx="1" presStyleCnt="3" custScaleX="31645" custScaleY="67593">
        <dgm:presLayoutVars>
          <dgm:bulletEnabled val="1"/>
        </dgm:presLayoutVars>
      </dgm:prSet>
      <dgm:spPr>
        <a:prstGeom prst="foldedCorner">
          <a:avLst/>
        </a:prstGeom>
      </dgm:spPr>
    </dgm:pt>
    <dgm:pt modelId="{688A35B7-071E-4B63-9BED-8128753AF461}" type="pres">
      <dgm:prSet presAssocID="{6BC1CDD0-87F2-4EF0-B3F0-79D76D305CCA}" presName="sibTrans" presStyleLbl="sibTrans2D1" presStyleIdx="1" presStyleCnt="2" custScaleX="156486"/>
      <dgm:spPr/>
    </dgm:pt>
    <dgm:pt modelId="{B70D655E-018A-4BE1-AE78-CBC962DA2095}" type="pres">
      <dgm:prSet presAssocID="{6BC1CDD0-87F2-4EF0-B3F0-79D76D305CCA}" presName="connectorText" presStyleLbl="sibTrans2D1" presStyleIdx="1" presStyleCnt="2"/>
      <dgm:spPr/>
    </dgm:pt>
    <dgm:pt modelId="{F84BCF20-45AB-4777-9097-04339B56F95E}" type="pres">
      <dgm:prSet presAssocID="{C2EE6D37-640B-4C2F-BC49-371F65BD8482}" presName="node" presStyleLbl="node1" presStyleIdx="2" presStyleCnt="3" custScaleX="31645" custScaleY="52112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B2867205-AB19-4402-B97A-F1BD46922DBD}" srcId="{E8C5BC7B-BB0E-4E50-BAD1-E4D0A67FBCAA}" destId="{CE25F2D5-7758-453C-844C-6B9C8D97641F}" srcOrd="1" destOrd="0" parTransId="{3AE661C2-3003-4350-9C6C-6AD3226299FF}" sibTransId="{6BC1CDD0-87F2-4EF0-B3F0-79D76D305CCA}"/>
    <dgm:cxn modelId="{9A6E8324-5F42-4EAD-BC5D-D1ED85E51772}" type="presOf" srcId="{E8C5BC7B-BB0E-4E50-BAD1-E4D0A67FBCAA}" destId="{CBC83E54-DBBB-41C1-9DCC-560CF71E5960}" srcOrd="0" destOrd="0" presId="urn:microsoft.com/office/officeart/2005/8/layout/process1"/>
    <dgm:cxn modelId="{0446A66B-E409-488D-8A86-3123545696A7}" type="presOf" srcId="{6BC1CDD0-87F2-4EF0-B3F0-79D76D305CCA}" destId="{688A35B7-071E-4B63-9BED-8128753AF461}" srcOrd="0" destOrd="0" presId="urn:microsoft.com/office/officeart/2005/8/layout/process1"/>
    <dgm:cxn modelId="{EEE38B4D-8B40-4F4D-87AC-69EF151E6D3C}" srcId="{E8C5BC7B-BB0E-4E50-BAD1-E4D0A67FBCAA}" destId="{4E560619-077A-4BAC-A499-62D0C89D8F92}" srcOrd="0" destOrd="0" parTransId="{1599318D-3623-4B0F-B294-D4D2B6250DE8}" sibTransId="{EAC53E44-0F80-4B5E-B34A-2693969834BC}"/>
    <dgm:cxn modelId="{CEBC2D76-905B-4C25-9CE1-448F3CFC76C2}" type="presOf" srcId="{EAC53E44-0F80-4B5E-B34A-2693969834BC}" destId="{D034ECD2-3384-4A57-A63F-F419E6F76D94}" srcOrd="0" destOrd="0" presId="urn:microsoft.com/office/officeart/2005/8/layout/process1"/>
    <dgm:cxn modelId="{FE9D8988-0562-44F5-B184-3265133BC79D}" srcId="{E8C5BC7B-BB0E-4E50-BAD1-E4D0A67FBCAA}" destId="{C2EE6D37-640B-4C2F-BC49-371F65BD8482}" srcOrd="2" destOrd="0" parTransId="{995DC35F-6004-4C88-B840-30B31F53CD22}" sibTransId="{943574DD-FDE3-4B94-8E55-E5B2AD5C73AC}"/>
    <dgm:cxn modelId="{F5298E92-B545-41F2-A9B3-2EC5881E60ED}" type="presOf" srcId="{C2EE6D37-640B-4C2F-BC49-371F65BD8482}" destId="{F84BCF20-45AB-4777-9097-04339B56F95E}" srcOrd="0" destOrd="0" presId="urn:microsoft.com/office/officeart/2005/8/layout/process1"/>
    <dgm:cxn modelId="{58872C99-CE63-430E-B4C6-10EA5E9EC4D0}" type="presOf" srcId="{6BC1CDD0-87F2-4EF0-B3F0-79D76D305CCA}" destId="{B70D655E-018A-4BE1-AE78-CBC962DA2095}" srcOrd="1" destOrd="0" presId="urn:microsoft.com/office/officeart/2005/8/layout/process1"/>
    <dgm:cxn modelId="{613CAAB4-AB02-4422-971A-1CD94C8AF1D7}" type="presOf" srcId="{CE25F2D5-7758-453C-844C-6B9C8D97641F}" destId="{99C14D06-AF25-41A8-A5C5-4087D5102704}" srcOrd="0" destOrd="0" presId="urn:microsoft.com/office/officeart/2005/8/layout/process1"/>
    <dgm:cxn modelId="{03736ABE-5256-468D-896C-7AC209D506B5}" type="presOf" srcId="{EAC53E44-0F80-4B5E-B34A-2693969834BC}" destId="{836EF825-4AA3-41C2-BFF2-691CFC13047C}" srcOrd="1" destOrd="0" presId="urn:microsoft.com/office/officeart/2005/8/layout/process1"/>
    <dgm:cxn modelId="{D3B9B9FE-FA64-4F30-B58B-FDBB2365ACEB}" type="presOf" srcId="{4E560619-077A-4BAC-A499-62D0C89D8F92}" destId="{A922727F-0627-4757-89A9-C09D72809815}" srcOrd="0" destOrd="0" presId="urn:microsoft.com/office/officeart/2005/8/layout/process1"/>
    <dgm:cxn modelId="{A59F771C-4370-49A2-AD62-7AB74E7EF6BA}" type="presParOf" srcId="{CBC83E54-DBBB-41C1-9DCC-560CF71E5960}" destId="{A922727F-0627-4757-89A9-C09D72809815}" srcOrd="0" destOrd="0" presId="urn:microsoft.com/office/officeart/2005/8/layout/process1"/>
    <dgm:cxn modelId="{10330E26-4502-4C32-883D-1A936CB968B1}" type="presParOf" srcId="{CBC83E54-DBBB-41C1-9DCC-560CF71E5960}" destId="{D034ECD2-3384-4A57-A63F-F419E6F76D94}" srcOrd="1" destOrd="0" presId="urn:microsoft.com/office/officeart/2005/8/layout/process1"/>
    <dgm:cxn modelId="{FF494353-2B3C-4C0C-9185-F24BA2F12B74}" type="presParOf" srcId="{D034ECD2-3384-4A57-A63F-F419E6F76D94}" destId="{836EF825-4AA3-41C2-BFF2-691CFC13047C}" srcOrd="0" destOrd="0" presId="urn:microsoft.com/office/officeart/2005/8/layout/process1"/>
    <dgm:cxn modelId="{6EDE7086-A290-4D80-9E53-5125CC257A5D}" type="presParOf" srcId="{CBC83E54-DBBB-41C1-9DCC-560CF71E5960}" destId="{99C14D06-AF25-41A8-A5C5-4087D5102704}" srcOrd="2" destOrd="0" presId="urn:microsoft.com/office/officeart/2005/8/layout/process1"/>
    <dgm:cxn modelId="{EC7EF793-C956-4144-99EB-917DDCCECEF9}" type="presParOf" srcId="{CBC83E54-DBBB-41C1-9DCC-560CF71E5960}" destId="{688A35B7-071E-4B63-9BED-8128753AF461}" srcOrd="3" destOrd="0" presId="urn:microsoft.com/office/officeart/2005/8/layout/process1"/>
    <dgm:cxn modelId="{48FE64A5-0168-4E45-BADD-F75F93F9F295}" type="presParOf" srcId="{688A35B7-071E-4B63-9BED-8128753AF461}" destId="{B70D655E-018A-4BE1-AE78-CBC962DA2095}" srcOrd="0" destOrd="0" presId="urn:microsoft.com/office/officeart/2005/8/layout/process1"/>
    <dgm:cxn modelId="{785DFF68-43D7-4399-8BE0-4434DD29455E}" type="presParOf" srcId="{CBC83E54-DBBB-41C1-9DCC-560CF71E5960}" destId="{F84BCF20-45AB-4777-9097-04339B56F95E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C5BC7B-BB0E-4E50-BAD1-E4D0A67FBCAA}" type="doc">
      <dgm:prSet loTypeId="urn:microsoft.com/office/officeart/2005/8/layout/process1" loCatId="process" qsTypeId="urn:microsoft.com/office/officeart/2005/8/quickstyle/simple4" qsCatId="simple" csTypeId="urn:microsoft.com/office/officeart/2005/8/colors/colorful1#5" csCatId="colorful" phldr="1"/>
      <dgm:spPr/>
    </dgm:pt>
    <dgm:pt modelId="{4E560619-077A-4BAC-A499-62D0C89D8F92}">
      <dgm:prSet phldrT="[Text]"/>
      <dgm:spPr/>
      <dgm:t>
        <a:bodyPr/>
        <a:lstStyle/>
        <a:p>
          <a:pPr algn="l"/>
          <a:r>
            <a:rPr lang="en-US" b="1" dirty="0">
              <a:latin typeface="Courier New" pitchFamily="49" charset="0"/>
              <a:cs typeface="Courier New" pitchFamily="49" charset="0"/>
            </a:rPr>
            <a:t>class A</a:t>
          </a:r>
        </a:p>
        <a:p>
          <a:pPr algn="l"/>
          <a:r>
            <a:rPr lang="en-US" b="1" dirty="0">
              <a:latin typeface="Courier New" pitchFamily="49" charset="0"/>
              <a:cs typeface="Courier New" pitchFamily="49" charset="0"/>
            </a:rPr>
            <a:t>{</a:t>
          </a:r>
        </a:p>
        <a:p>
          <a:pPr algn="l"/>
          <a:r>
            <a:rPr lang="en-US" b="1" dirty="0">
              <a:latin typeface="Courier New" pitchFamily="49" charset="0"/>
              <a:cs typeface="Courier New" pitchFamily="49" charset="0"/>
            </a:rPr>
            <a:t>Problem p;</a:t>
          </a:r>
        </a:p>
        <a:p>
          <a:pPr algn="l"/>
          <a:r>
            <a:rPr lang="en-US" b="1" dirty="0" err="1">
              <a:latin typeface="Courier New" pitchFamily="49" charset="0"/>
              <a:cs typeface="Courier New" pitchFamily="49" charset="0"/>
            </a:rPr>
            <a:t>p.solve</a:t>
          </a:r>
          <a:r>
            <a:rPr lang="en-US" b="1" dirty="0">
              <a:latin typeface="Courier New" pitchFamily="49" charset="0"/>
              <a:cs typeface="Courier New" pitchFamily="49" charset="0"/>
            </a:rPr>
            <a:t>();</a:t>
          </a:r>
        </a:p>
        <a:p>
          <a:pPr algn="l"/>
          <a:r>
            <a:rPr lang="en-US" b="1" dirty="0">
              <a:latin typeface="Courier New" pitchFamily="49" charset="0"/>
              <a:cs typeface="Courier New" pitchFamily="49" charset="0"/>
            </a:rPr>
            <a:t>}</a:t>
          </a:r>
        </a:p>
      </dgm:t>
    </dgm:pt>
    <dgm:pt modelId="{1599318D-3623-4B0F-B294-D4D2B6250DE8}" type="parTrans" cxnId="{EEE38B4D-8B40-4F4D-87AC-69EF151E6D3C}">
      <dgm:prSet/>
      <dgm:spPr/>
      <dgm:t>
        <a:bodyPr/>
        <a:lstStyle/>
        <a:p>
          <a:endParaRPr lang="en-US"/>
        </a:p>
      </dgm:t>
    </dgm:pt>
    <dgm:pt modelId="{EAC53E44-0F80-4B5E-B34A-2693969834BC}" type="sibTrans" cxnId="{EEE38B4D-8B40-4F4D-87AC-69EF151E6D3C}">
      <dgm:prSet custT="1"/>
      <dgm:spPr/>
      <dgm:t>
        <a:bodyPr/>
        <a:lstStyle/>
        <a:p>
          <a:r>
            <a:rPr lang="en-US" sz="1800" b="1" dirty="0">
              <a:solidFill>
                <a:schemeClr val="tx1"/>
              </a:solidFill>
            </a:rPr>
            <a:t>Compile</a:t>
          </a:r>
        </a:p>
      </dgm:t>
    </dgm:pt>
    <dgm:pt modelId="{CE25F2D5-7758-453C-844C-6B9C8D97641F}">
      <dgm:prSet phldrT="[Text]"/>
      <dgm:spPr/>
      <dgm:t>
        <a:bodyPr/>
        <a:lstStyle/>
        <a:p>
          <a:r>
            <a:rPr lang="en-US" b="1" dirty="0"/>
            <a:t>101110101</a:t>
          </a:r>
        </a:p>
        <a:p>
          <a:r>
            <a:rPr lang="en-US" b="1" dirty="0"/>
            <a:t>101011010</a:t>
          </a:r>
        </a:p>
        <a:p>
          <a:r>
            <a:rPr lang="en-US" b="1" dirty="0"/>
            <a:t>110010011</a:t>
          </a:r>
        </a:p>
      </dgm:t>
    </dgm:pt>
    <dgm:pt modelId="{3AE661C2-3003-4350-9C6C-6AD3226299FF}" type="parTrans" cxnId="{B2867205-AB19-4402-B97A-F1BD46922DBD}">
      <dgm:prSet/>
      <dgm:spPr/>
      <dgm:t>
        <a:bodyPr/>
        <a:lstStyle/>
        <a:p>
          <a:endParaRPr lang="en-US"/>
        </a:p>
      </dgm:t>
    </dgm:pt>
    <dgm:pt modelId="{6BC1CDD0-87F2-4EF0-B3F0-79D76D305CCA}" type="sibTrans" cxnId="{B2867205-AB19-4402-B97A-F1BD46922DBD}">
      <dgm:prSet custT="1"/>
      <dgm:spPr/>
      <dgm:t>
        <a:bodyPr/>
        <a:lstStyle/>
        <a:p>
          <a:r>
            <a:rPr lang="en-US" sz="1800" b="1" dirty="0">
              <a:solidFill>
                <a:schemeClr val="tx1"/>
              </a:solidFill>
            </a:rPr>
            <a:t>JVM</a:t>
          </a:r>
        </a:p>
      </dgm:t>
    </dgm:pt>
    <dgm:pt modelId="{AE9A84DD-E113-4846-BC81-586CBAF79DE7}">
      <dgm:prSet phldrT="[Text]"/>
      <dgm:spPr/>
      <dgm:t>
        <a:bodyPr/>
        <a:lstStyle/>
        <a:p>
          <a:r>
            <a:rPr lang="en-US" b="1" dirty="0"/>
            <a:t>010101010</a:t>
          </a:r>
        </a:p>
        <a:p>
          <a:r>
            <a:rPr lang="en-US" b="1" dirty="0"/>
            <a:t>010100101</a:t>
          </a:r>
        </a:p>
        <a:p>
          <a:r>
            <a:rPr lang="en-US" b="1" dirty="0"/>
            <a:t>001110010</a:t>
          </a:r>
        </a:p>
      </dgm:t>
    </dgm:pt>
    <dgm:pt modelId="{5F038A86-3C56-4215-ABAD-C4DF8D9FDAA8}" type="parTrans" cxnId="{642453BA-30EA-4A8C-9D5D-C759D36937A1}">
      <dgm:prSet/>
      <dgm:spPr/>
      <dgm:t>
        <a:bodyPr/>
        <a:lstStyle/>
        <a:p>
          <a:endParaRPr lang="en-US"/>
        </a:p>
      </dgm:t>
    </dgm:pt>
    <dgm:pt modelId="{98EF29AE-1F1A-403D-B8BD-591CAD62ACCD}" type="sibTrans" cxnId="{642453BA-30EA-4A8C-9D5D-C759D36937A1}">
      <dgm:prSet custT="1"/>
      <dgm:spPr/>
      <dgm:t>
        <a:bodyPr/>
        <a:lstStyle/>
        <a:p>
          <a:r>
            <a:rPr lang="en-US" sz="1800" b="1" dirty="0">
              <a:solidFill>
                <a:schemeClr val="tx1"/>
              </a:solidFill>
            </a:rPr>
            <a:t>Execute</a:t>
          </a:r>
        </a:p>
      </dgm:t>
    </dgm:pt>
    <dgm:pt modelId="{C2EE6D37-640B-4C2F-BC49-371F65BD8482}">
      <dgm:prSet phldrT="[Text]"/>
      <dgm:spPr>
        <a:noFill/>
      </dgm:spPr>
      <dgm:t>
        <a:bodyPr/>
        <a:lstStyle/>
        <a:p>
          <a:r>
            <a:rPr lang="en-US" dirty="0"/>
            <a:t> </a:t>
          </a:r>
        </a:p>
      </dgm:t>
    </dgm:pt>
    <dgm:pt modelId="{943574DD-FDE3-4B94-8E55-E5B2AD5C73AC}" type="sibTrans" cxnId="{FE9D8988-0562-44F5-B184-3265133BC79D}">
      <dgm:prSet/>
      <dgm:spPr/>
      <dgm:t>
        <a:bodyPr/>
        <a:lstStyle/>
        <a:p>
          <a:endParaRPr lang="en-US"/>
        </a:p>
      </dgm:t>
    </dgm:pt>
    <dgm:pt modelId="{995DC35F-6004-4C88-B840-30B31F53CD22}" type="parTrans" cxnId="{FE9D8988-0562-44F5-B184-3265133BC79D}">
      <dgm:prSet/>
      <dgm:spPr/>
      <dgm:t>
        <a:bodyPr/>
        <a:lstStyle/>
        <a:p>
          <a:endParaRPr lang="en-US"/>
        </a:p>
      </dgm:t>
    </dgm:pt>
    <dgm:pt modelId="{CBC83E54-DBBB-41C1-9DCC-560CF71E5960}" type="pres">
      <dgm:prSet presAssocID="{E8C5BC7B-BB0E-4E50-BAD1-E4D0A67FBCAA}" presName="Name0" presStyleCnt="0">
        <dgm:presLayoutVars>
          <dgm:dir/>
          <dgm:resizeHandles val="exact"/>
        </dgm:presLayoutVars>
      </dgm:prSet>
      <dgm:spPr/>
    </dgm:pt>
    <dgm:pt modelId="{A922727F-0627-4757-89A9-C09D72809815}" type="pres">
      <dgm:prSet presAssocID="{4E560619-077A-4BAC-A499-62D0C89D8F92}" presName="node" presStyleLbl="node1" presStyleIdx="0" presStyleCnt="4" custScaleX="31645" custScaleY="67593" custLinFactNeighborX="-836" custLinFactNeighborY="-790">
        <dgm:presLayoutVars>
          <dgm:bulletEnabled val="1"/>
        </dgm:presLayoutVars>
      </dgm:prSet>
      <dgm:spPr>
        <a:prstGeom prst="foldedCorner">
          <a:avLst/>
        </a:prstGeom>
      </dgm:spPr>
    </dgm:pt>
    <dgm:pt modelId="{D034ECD2-3384-4A57-A63F-F419E6F76D94}" type="pres">
      <dgm:prSet presAssocID="{EAC53E44-0F80-4B5E-B34A-2693969834BC}" presName="sibTrans" presStyleLbl="sibTrans2D1" presStyleIdx="0" presStyleCnt="3" custScaleX="156486"/>
      <dgm:spPr/>
    </dgm:pt>
    <dgm:pt modelId="{836EF825-4AA3-41C2-BFF2-691CFC13047C}" type="pres">
      <dgm:prSet presAssocID="{EAC53E44-0F80-4B5E-B34A-2693969834BC}" presName="connectorText" presStyleLbl="sibTrans2D1" presStyleIdx="0" presStyleCnt="3"/>
      <dgm:spPr/>
    </dgm:pt>
    <dgm:pt modelId="{99C14D06-AF25-41A8-A5C5-4087D5102704}" type="pres">
      <dgm:prSet presAssocID="{CE25F2D5-7758-453C-844C-6B9C8D97641F}" presName="node" presStyleLbl="node1" presStyleIdx="1" presStyleCnt="4" custScaleX="31645" custScaleY="67593">
        <dgm:presLayoutVars>
          <dgm:bulletEnabled val="1"/>
        </dgm:presLayoutVars>
      </dgm:prSet>
      <dgm:spPr>
        <a:prstGeom prst="foldedCorner">
          <a:avLst/>
        </a:prstGeom>
      </dgm:spPr>
    </dgm:pt>
    <dgm:pt modelId="{688A35B7-071E-4B63-9BED-8128753AF461}" type="pres">
      <dgm:prSet presAssocID="{6BC1CDD0-87F2-4EF0-B3F0-79D76D305CCA}" presName="sibTrans" presStyleLbl="sibTrans2D1" presStyleIdx="1" presStyleCnt="3" custScaleX="156486"/>
      <dgm:spPr/>
    </dgm:pt>
    <dgm:pt modelId="{B70D655E-018A-4BE1-AE78-CBC962DA2095}" type="pres">
      <dgm:prSet presAssocID="{6BC1CDD0-87F2-4EF0-B3F0-79D76D305CCA}" presName="connectorText" presStyleLbl="sibTrans2D1" presStyleIdx="1" presStyleCnt="3"/>
      <dgm:spPr/>
    </dgm:pt>
    <dgm:pt modelId="{702EA4C5-37DA-4EF6-B2CC-86A0EDBA29A0}" type="pres">
      <dgm:prSet presAssocID="{AE9A84DD-E113-4846-BC81-586CBAF79DE7}" presName="node" presStyleLbl="node1" presStyleIdx="2" presStyleCnt="4" custScaleX="31645" custScaleY="67593">
        <dgm:presLayoutVars>
          <dgm:bulletEnabled val="1"/>
        </dgm:presLayoutVars>
      </dgm:prSet>
      <dgm:spPr>
        <a:prstGeom prst="foldedCorner">
          <a:avLst/>
        </a:prstGeom>
      </dgm:spPr>
    </dgm:pt>
    <dgm:pt modelId="{4D3B15F2-A937-47BF-A0B3-82F3572A566A}" type="pres">
      <dgm:prSet presAssocID="{98EF29AE-1F1A-403D-B8BD-591CAD62ACCD}" presName="sibTrans" presStyleLbl="sibTrans2D1" presStyleIdx="2" presStyleCnt="3" custScaleX="156677"/>
      <dgm:spPr/>
    </dgm:pt>
    <dgm:pt modelId="{C429F4D3-BCAA-4BA8-AE19-3C8AE29D4311}" type="pres">
      <dgm:prSet presAssocID="{98EF29AE-1F1A-403D-B8BD-591CAD62ACCD}" presName="connectorText" presStyleLbl="sibTrans2D1" presStyleIdx="2" presStyleCnt="3"/>
      <dgm:spPr/>
    </dgm:pt>
    <dgm:pt modelId="{F84BCF20-45AB-4777-9097-04339B56F95E}" type="pres">
      <dgm:prSet presAssocID="{C2EE6D37-640B-4C2F-BC49-371F65BD8482}" presName="node" presStyleLbl="node1" presStyleIdx="3" presStyleCnt="4" custScaleX="40928" custLinFactNeighborX="2254" custLinFactNeighborY="-1072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B2867205-AB19-4402-B97A-F1BD46922DBD}" srcId="{E8C5BC7B-BB0E-4E50-BAD1-E4D0A67FBCAA}" destId="{CE25F2D5-7758-453C-844C-6B9C8D97641F}" srcOrd="1" destOrd="0" parTransId="{3AE661C2-3003-4350-9C6C-6AD3226299FF}" sibTransId="{6BC1CDD0-87F2-4EF0-B3F0-79D76D305CCA}"/>
    <dgm:cxn modelId="{A183073C-9513-47F0-BF3B-DEFEB190BF18}" type="presOf" srcId="{AE9A84DD-E113-4846-BC81-586CBAF79DE7}" destId="{702EA4C5-37DA-4EF6-B2CC-86A0EDBA29A0}" srcOrd="0" destOrd="0" presId="urn:microsoft.com/office/officeart/2005/8/layout/process1"/>
    <dgm:cxn modelId="{CD407244-2B81-465D-B864-E42DFDDB4B1F}" type="presOf" srcId="{4E560619-077A-4BAC-A499-62D0C89D8F92}" destId="{A922727F-0627-4757-89A9-C09D72809815}" srcOrd="0" destOrd="0" presId="urn:microsoft.com/office/officeart/2005/8/layout/process1"/>
    <dgm:cxn modelId="{6A805B67-EFAC-446C-9ABD-04520F27C231}" type="presOf" srcId="{98EF29AE-1F1A-403D-B8BD-591CAD62ACCD}" destId="{C429F4D3-BCAA-4BA8-AE19-3C8AE29D4311}" srcOrd="1" destOrd="0" presId="urn:microsoft.com/office/officeart/2005/8/layout/process1"/>
    <dgm:cxn modelId="{EEE38B4D-8B40-4F4D-87AC-69EF151E6D3C}" srcId="{E8C5BC7B-BB0E-4E50-BAD1-E4D0A67FBCAA}" destId="{4E560619-077A-4BAC-A499-62D0C89D8F92}" srcOrd="0" destOrd="0" parTransId="{1599318D-3623-4B0F-B294-D4D2B6250DE8}" sibTransId="{EAC53E44-0F80-4B5E-B34A-2693969834BC}"/>
    <dgm:cxn modelId="{82996484-640A-48D6-9BD9-2DAEB79ED2BA}" type="presOf" srcId="{CE25F2D5-7758-453C-844C-6B9C8D97641F}" destId="{99C14D06-AF25-41A8-A5C5-4087D5102704}" srcOrd="0" destOrd="0" presId="urn:microsoft.com/office/officeart/2005/8/layout/process1"/>
    <dgm:cxn modelId="{FE9D8988-0562-44F5-B184-3265133BC79D}" srcId="{E8C5BC7B-BB0E-4E50-BAD1-E4D0A67FBCAA}" destId="{C2EE6D37-640B-4C2F-BC49-371F65BD8482}" srcOrd="3" destOrd="0" parTransId="{995DC35F-6004-4C88-B840-30B31F53CD22}" sibTransId="{943574DD-FDE3-4B94-8E55-E5B2AD5C73AC}"/>
    <dgm:cxn modelId="{7AB30D8A-2D9C-4A6B-8851-84E3C1EA76F7}" type="presOf" srcId="{6BC1CDD0-87F2-4EF0-B3F0-79D76D305CCA}" destId="{B70D655E-018A-4BE1-AE78-CBC962DA2095}" srcOrd="1" destOrd="0" presId="urn:microsoft.com/office/officeart/2005/8/layout/process1"/>
    <dgm:cxn modelId="{74892891-1EC1-4F4B-A011-E30DBB4BCF0B}" type="presOf" srcId="{C2EE6D37-640B-4C2F-BC49-371F65BD8482}" destId="{F84BCF20-45AB-4777-9097-04339B56F95E}" srcOrd="0" destOrd="0" presId="urn:microsoft.com/office/officeart/2005/8/layout/process1"/>
    <dgm:cxn modelId="{FD1DE8B5-3410-40EC-9301-0EB2330A4FBE}" type="presOf" srcId="{98EF29AE-1F1A-403D-B8BD-591CAD62ACCD}" destId="{4D3B15F2-A937-47BF-A0B3-82F3572A566A}" srcOrd="0" destOrd="0" presId="urn:microsoft.com/office/officeart/2005/8/layout/process1"/>
    <dgm:cxn modelId="{642453BA-30EA-4A8C-9D5D-C759D36937A1}" srcId="{E8C5BC7B-BB0E-4E50-BAD1-E4D0A67FBCAA}" destId="{AE9A84DD-E113-4846-BC81-586CBAF79DE7}" srcOrd="2" destOrd="0" parTransId="{5F038A86-3C56-4215-ABAD-C4DF8D9FDAA8}" sibTransId="{98EF29AE-1F1A-403D-B8BD-591CAD62ACCD}"/>
    <dgm:cxn modelId="{04A808D5-0047-4359-9BA1-8B33D89BFA46}" type="presOf" srcId="{EAC53E44-0F80-4B5E-B34A-2693969834BC}" destId="{836EF825-4AA3-41C2-BFF2-691CFC13047C}" srcOrd="1" destOrd="0" presId="urn:microsoft.com/office/officeart/2005/8/layout/process1"/>
    <dgm:cxn modelId="{8F9148D5-30C3-4402-84D6-C1F68032F363}" type="presOf" srcId="{E8C5BC7B-BB0E-4E50-BAD1-E4D0A67FBCAA}" destId="{CBC83E54-DBBB-41C1-9DCC-560CF71E5960}" srcOrd="0" destOrd="0" presId="urn:microsoft.com/office/officeart/2005/8/layout/process1"/>
    <dgm:cxn modelId="{4A3170DC-3C86-43F1-A515-6BFF7D96595C}" type="presOf" srcId="{6BC1CDD0-87F2-4EF0-B3F0-79D76D305CCA}" destId="{688A35B7-071E-4B63-9BED-8128753AF461}" srcOrd="0" destOrd="0" presId="urn:microsoft.com/office/officeart/2005/8/layout/process1"/>
    <dgm:cxn modelId="{9DC9CAEA-7785-4F67-8A5D-049F16E48DDC}" type="presOf" srcId="{EAC53E44-0F80-4B5E-B34A-2693969834BC}" destId="{D034ECD2-3384-4A57-A63F-F419E6F76D94}" srcOrd="0" destOrd="0" presId="urn:microsoft.com/office/officeart/2005/8/layout/process1"/>
    <dgm:cxn modelId="{8D29DD3D-205A-4A50-8BAC-6207ADC52061}" type="presParOf" srcId="{CBC83E54-DBBB-41C1-9DCC-560CF71E5960}" destId="{A922727F-0627-4757-89A9-C09D72809815}" srcOrd="0" destOrd="0" presId="urn:microsoft.com/office/officeart/2005/8/layout/process1"/>
    <dgm:cxn modelId="{0990C645-EBFE-4313-B1C2-3C1C15D4FB2F}" type="presParOf" srcId="{CBC83E54-DBBB-41C1-9DCC-560CF71E5960}" destId="{D034ECD2-3384-4A57-A63F-F419E6F76D94}" srcOrd="1" destOrd="0" presId="urn:microsoft.com/office/officeart/2005/8/layout/process1"/>
    <dgm:cxn modelId="{76E5A654-F8BE-4694-8265-26C05640EBC0}" type="presParOf" srcId="{D034ECD2-3384-4A57-A63F-F419E6F76D94}" destId="{836EF825-4AA3-41C2-BFF2-691CFC13047C}" srcOrd="0" destOrd="0" presId="urn:microsoft.com/office/officeart/2005/8/layout/process1"/>
    <dgm:cxn modelId="{A8B13C39-C89A-443C-9996-96E0D2045F66}" type="presParOf" srcId="{CBC83E54-DBBB-41C1-9DCC-560CF71E5960}" destId="{99C14D06-AF25-41A8-A5C5-4087D5102704}" srcOrd="2" destOrd="0" presId="urn:microsoft.com/office/officeart/2005/8/layout/process1"/>
    <dgm:cxn modelId="{D5B988C5-F186-40A6-90AF-5408B8F1C2E6}" type="presParOf" srcId="{CBC83E54-DBBB-41C1-9DCC-560CF71E5960}" destId="{688A35B7-071E-4B63-9BED-8128753AF461}" srcOrd="3" destOrd="0" presId="urn:microsoft.com/office/officeart/2005/8/layout/process1"/>
    <dgm:cxn modelId="{1D1BE35F-870A-4852-A54C-20487100D14E}" type="presParOf" srcId="{688A35B7-071E-4B63-9BED-8128753AF461}" destId="{B70D655E-018A-4BE1-AE78-CBC962DA2095}" srcOrd="0" destOrd="0" presId="urn:microsoft.com/office/officeart/2005/8/layout/process1"/>
    <dgm:cxn modelId="{22BF67E3-D6B4-43D8-8E16-1921276F46F0}" type="presParOf" srcId="{CBC83E54-DBBB-41C1-9DCC-560CF71E5960}" destId="{702EA4C5-37DA-4EF6-B2CC-86A0EDBA29A0}" srcOrd="4" destOrd="0" presId="urn:microsoft.com/office/officeart/2005/8/layout/process1"/>
    <dgm:cxn modelId="{81FA2E54-B06A-4B13-94A6-E7312CCCD880}" type="presParOf" srcId="{CBC83E54-DBBB-41C1-9DCC-560CF71E5960}" destId="{4D3B15F2-A937-47BF-A0B3-82F3572A566A}" srcOrd="5" destOrd="0" presId="urn:microsoft.com/office/officeart/2005/8/layout/process1"/>
    <dgm:cxn modelId="{F8892D3E-94AD-41EC-86B5-7F2A2708B27C}" type="presParOf" srcId="{4D3B15F2-A937-47BF-A0B3-82F3572A566A}" destId="{C429F4D3-BCAA-4BA8-AE19-3C8AE29D4311}" srcOrd="0" destOrd="0" presId="urn:microsoft.com/office/officeart/2005/8/layout/process1"/>
    <dgm:cxn modelId="{37267D08-0C64-47A0-ABD0-BF1EABD6FB58}" type="presParOf" srcId="{CBC83E54-DBBB-41C1-9DCC-560CF71E5960}" destId="{F84BCF20-45AB-4777-9097-04339B56F95E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22727F-0627-4757-89A9-C09D72809815}">
      <dsp:nvSpPr>
        <dsp:cNvPr id="0" name=""/>
        <dsp:cNvSpPr/>
      </dsp:nvSpPr>
      <dsp:spPr>
        <a:xfrm>
          <a:off x="0" y="1337340"/>
          <a:ext cx="1487783" cy="1906723"/>
        </a:xfrm>
        <a:prstGeom prst="foldedCorner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Courier New" pitchFamily="49" charset="0"/>
              <a:cs typeface="Courier New" pitchFamily="49" charset="0"/>
            </a:rPr>
            <a:t>Computer!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Courier New" pitchFamily="49" charset="0"/>
              <a:cs typeface="Courier New" pitchFamily="49" charset="0"/>
            </a:rPr>
            <a:t>Solve a problem;</a:t>
          </a:r>
        </a:p>
      </dsp:txBody>
      <dsp:txXfrm>
        <a:off x="0" y="1337340"/>
        <a:ext cx="1487783" cy="1658754"/>
      </dsp:txXfrm>
    </dsp:sp>
    <dsp:sp modelId="{D034ECD2-3384-4A57-A63F-F419E6F76D94}">
      <dsp:nvSpPr>
        <dsp:cNvPr id="0" name=""/>
        <dsp:cNvSpPr/>
      </dsp:nvSpPr>
      <dsp:spPr>
        <a:xfrm rot="22727">
          <a:off x="1676666" y="1719048"/>
          <a:ext cx="1561852" cy="116596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Compile</a:t>
          </a:r>
          <a:endParaRPr lang="en-US" sz="2400" b="1" kern="1200" dirty="0"/>
        </a:p>
      </dsp:txBody>
      <dsp:txXfrm>
        <a:off x="1676670" y="1951085"/>
        <a:ext cx="1212062" cy="699581"/>
      </dsp:txXfrm>
    </dsp:sp>
    <dsp:sp modelId="{99C14D06-AF25-41A8-A5C5-4087D5102704}">
      <dsp:nvSpPr>
        <dsp:cNvPr id="0" name=""/>
        <dsp:cNvSpPr/>
      </dsp:nvSpPr>
      <dsp:spPr>
        <a:xfrm>
          <a:off x="3370908" y="1359625"/>
          <a:ext cx="1487783" cy="1906723"/>
        </a:xfrm>
        <a:prstGeom prst="foldedCorner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010101010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010100101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001110010</a:t>
          </a:r>
        </a:p>
      </dsp:txBody>
      <dsp:txXfrm>
        <a:off x="3370908" y="1359625"/>
        <a:ext cx="1487783" cy="1658754"/>
      </dsp:txXfrm>
    </dsp:sp>
    <dsp:sp modelId="{688A35B7-071E-4B63-9BED-8128753AF461}">
      <dsp:nvSpPr>
        <dsp:cNvPr id="0" name=""/>
        <dsp:cNvSpPr/>
      </dsp:nvSpPr>
      <dsp:spPr>
        <a:xfrm>
          <a:off x="5047337" y="1730003"/>
          <a:ext cx="1559717" cy="116596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Execute</a:t>
          </a:r>
          <a:endParaRPr lang="en-US" sz="2400" b="1" kern="1200" dirty="0"/>
        </a:p>
      </dsp:txBody>
      <dsp:txXfrm>
        <a:off x="5047337" y="1963196"/>
        <a:ext cx="1209927" cy="699581"/>
      </dsp:txXfrm>
    </dsp:sp>
    <dsp:sp modelId="{F84BCF20-45AB-4777-9097-04339B56F95E}">
      <dsp:nvSpPr>
        <dsp:cNvPr id="0" name=""/>
        <dsp:cNvSpPr/>
      </dsp:nvSpPr>
      <dsp:spPr>
        <a:xfrm>
          <a:off x="6739283" y="1577976"/>
          <a:ext cx="1487783" cy="147002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</a:t>
          </a:r>
        </a:p>
      </dsp:txBody>
      <dsp:txXfrm>
        <a:off x="6739283" y="1577976"/>
        <a:ext cx="1487783" cy="14700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22727F-0627-4757-89A9-C09D72809815}">
      <dsp:nvSpPr>
        <dsp:cNvPr id="0" name=""/>
        <dsp:cNvSpPr/>
      </dsp:nvSpPr>
      <dsp:spPr>
        <a:xfrm>
          <a:off x="0" y="1621201"/>
          <a:ext cx="1054918" cy="1351968"/>
        </a:xfrm>
        <a:prstGeom prst="foldedCorner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Courier New" pitchFamily="49" charset="0"/>
              <a:cs typeface="Courier New" pitchFamily="49" charset="0"/>
            </a:rPr>
            <a:t>class A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Courier New" pitchFamily="49" charset="0"/>
              <a:cs typeface="Courier New" pitchFamily="49" charset="0"/>
            </a:rPr>
            <a:t>{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Courier New" pitchFamily="49" charset="0"/>
              <a:cs typeface="Courier New" pitchFamily="49" charset="0"/>
            </a:rPr>
            <a:t>Problem p;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>
              <a:latin typeface="Courier New" pitchFamily="49" charset="0"/>
              <a:cs typeface="Courier New" pitchFamily="49" charset="0"/>
            </a:rPr>
            <a:t>p.solve</a:t>
          </a:r>
          <a:r>
            <a:rPr lang="en-US" sz="1200" b="1" kern="1200" dirty="0">
              <a:latin typeface="Courier New" pitchFamily="49" charset="0"/>
              <a:cs typeface="Courier New" pitchFamily="49" charset="0"/>
            </a:rPr>
            <a:t>();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Courier New" pitchFamily="49" charset="0"/>
              <a:cs typeface="Courier New" pitchFamily="49" charset="0"/>
            </a:rPr>
            <a:t>}</a:t>
          </a:r>
        </a:p>
      </dsp:txBody>
      <dsp:txXfrm>
        <a:off x="0" y="1621201"/>
        <a:ext cx="1054918" cy="1176145"/>
      </dsp:txXfrm>
    </dsp:sp>
    <dsp:sp modelId="{D034ECD2-3384-4A57-A63F-F419E6F76D94}">
      <dsp:nvSpPr>
        <dsp:cNvPr id="0" name=""/>
        <dsp:cNvSpPr/>
      </dsp:nvSpPr>
      <dsp:spPr>
        <a:xfrm rot="22722">
          <a:off x="1188895" y="1891852"/>
          <a:ext cx="1107841" cy="82673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Compile</a:t>
          </a:r>
        </a:p>
      </dsp:txBody>
      <dsp:txXfrm>
        <a:off x="1188898" y="2056379"/>
        <a:ext cx="859821" cy="496039"/>
      </dsp:txXfrm>
    </dsp:sp>
    <dsp:sp modelId="{99C14D06-AF25-41A8-A5C5-4087D5102704}">
      <dsp:nvSpPr>
        <dsp:cNvPr id="0" name=""/>
        <dsp:cNvSpPr/>
      </dsp:nvSpPr>
      <dsp:spPr>
        <a:xfrm>
          <a:off x="2390642" y="1637003"/>
          <a:ext cx="1054918" cy="1351968"/>
        </a:xfrm>
        <a:prstGeom prst="foldedCorner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101110101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101011010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110010011</a:t>
          </a:r>
        </a:p>
      </dsp:txBody>
      <dsp:txXfrm>
        <a:off x="2390642" y="1637003"/>
        <a:ext cx="1054918" cy="1176145"/>
      </dsp:txXfrm>
    </dsp:sp>
    <dsp:sp modelId="{688A35B7-071E-4B63-9BED-8128753AF461}">
      <dsp:nvSpPr>
        <dsp:cNvPr id="0" name=""/>
        <dsp:cNvSpPr/>
      </dsp:nvSpPr>
      <dsp:spPr>
        <a:xfrm>
          <a:off x="3579320" y="1899620"/>
          <a:ext cx="1105923" cy="82673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JVM</a:t>
          </a:r>
        </a:p>
      </dsp:txBody>
      <dsp:txXfrm>
        <a:off x="3579320" y="2064967"/>
        <a:ext cx="857903" cy="496039"/>
      </dsp:txXfrm>
    </dsp:sp>
    <dsp:sp modelId="{702EA4C5-37DA-4EF6-B2CC-86A0EDBA29A0}">
      <dsp:nvSpPr>
        <dsp:cNvPr id="0" name=""/>
        <dsp:cNvSpPr/>
      </dsp:nvSpPr>
      <dsp:spPr>
        <a:xfrm>
          <a:off x="4779001" y="1637003"/>
          <a:ext cx="1054918" cy="1351968"/>
        </a:xfrm>
        <a:prstGeom prst="foldedCorner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010101010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010100101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001110010</a:t>
          </a:r>
        </a:p>
      </dsp:txBody>
      <dsp:txXfrm>
        <a:off x="4779001" y="1637003"/>
        <a:ext cx="1054918" cy="1176145"/>
      </dsp:txXfrm>
    </dsp:sp>
    <dsp:sp modelId="{4D3B15F2-A937-47BF-A0B3-82F3572A566A}">
      <dsp:nvSpPr>
        <dsp:cNvPr id="0" name=""/>
        <dsp:cNvSpPr/>
      </dsp:nvSpPr>
      <dsp:spPr>
        <a:xfrm rot="21571042">
          <a:off x="5967212" y="1889382"/>
          <a:ext cx="1109208" cy="82673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Execute</a:t>
          </a:r>
        </a:p>
      </dsp:txBody>
      <dsp:txXfrm>
        <a:off x="5967216" y="2055774"/>
        <a:ext cx="861188" cy="496039"/>
      </dsp:txXfrm>
    </dsp:sp>
    <dsp:sp modelId="{F84BCF20-45AB-4777-9097-04339B56F95E}">
      <dsp:nvSpPr>
        <dsp:cNvPr id="0" name=""/>
        <dsp:cNvSpPr/>
      </dsp:nvSpPr>
      <dsp:spPr>
        <a:xfrm>
          <a:off x="7169643" y="1291465"/>
          <a:ext cx="1364376" cy="2000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 </a:t>
          </a:r>
        </a:p>
      </dsp:txBody>
      <dsp:txXfrm>
        <a:off x="7169643" y="1291465"/>
        <a:ext cx="1364376" cy="2000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57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  <a:prstGeom prst="rect">
            <a:avLst/>
          </a:prstGeom>
        </p:spPr>
        <p:txBody>
          <a:bodyPr/>
          <a:lstStyle/>
          <a:p>
            <a:fld id="{6444479B-705B-4489-957E-7E8A228BDFA0}" type="datetime1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0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1475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1069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104672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0920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9212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7DA38F49-B3E2-4BF0-BEC7-C30D34ABBB8D}" type="datetime1">
              <a:rPr lang="en-US" smtClean="0"/>
              <a:t>9/12/2025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7556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C07B66AD-7C08-490A-ADA4-B47E10FB2407}" type="datetime1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75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05B95027-4255-49E7-9841-CD21BCC99996}" type="datetime1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51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304800"/>
            <a:ext cx="9905998" cy="877888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9F89F774-3FA6-43B8-9241-99959C8FD463}" type="datetime1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5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F9504452-5DCC-4FE2-A5C9-8A5EF6714D65}" type="datetime1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88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E579ABC2-0180-4F3A-A895-A85BC724D472}" type="datetime1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8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6AEEA9BA-4E8F-439E-BEA4-91FBA01E3F5F}" type="datetime1">
              <a:rPr lang="en-US" smtClean="0"/>
              <a:t>9/12/2025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2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BE15BF18-0007-481C-AA29-413124BC3EE7}" type="datetime1">
              <a:rPr lang="en-US" smtClean="0"/>
              <a:t>9/12/2025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7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09BE9870-3748-43AD-B547-02A075CB4A1D}" type="datetime1">
              <a:rPr lang="en-US" smtClean="0"/>
              <a:t>9/12/2025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35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558E7897-33C5-4F1A-9307-D068E37F3DC7}" type="datetime1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15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/>
          <a:p>
            <a:fld id="{82E171BA-CC09-47C8-A6DF-F5C5CB59CEEC}" type="datetime1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/>
          <a:p>
            <a:fld id="{70C12960-6E85-460F-B6E3-5B82CB31A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18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564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1312256"/>
            <a:ext cx="9905999" cy="5056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3423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A494F-2895-818F-A5BA-833ED5359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477376" cy="2387600"/>
          </a:xfrm>
        </p:spPr>
        <p:txBody>
          <a:bodyPr/>
          <a:lstStyle/>
          <a:p>
            <a:r>
              <a:rPr lang="en-US"/>
              <a:t>COMP 1600</a:t>
            </a:r>
            <a:br>
              <a:rPr lang="en-US"/>
            </a:br>
            <a:r>
              <a:rPr lang="en-US"/>
              <a:t>Introduction to Programming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54CF19-68BD-3962-780F-6DDE9D565C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David J Stucki</a:t>
            </a:r>
          </a:p>
          <a:p>
            <a:r>
              <a:rPr lang="en-US"/>
              <a:t>Fall 2025</a:t>
            </a:r>
          </a:p>
        </p:txBody>
      </p:sp>
    </p:spTree>
    <p:extLst>
      <p:ext uri="{BB962C8B-B14F-4D97-AF65-F5344CB8AC3E}">
        <p14:creationId xmlns:p14="http://schemas.microsoft.com/office/powerpoint/2010/main" val="3855045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basic Java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absolute smallest program possible, with a print statement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41412" y="2819400"/>
            <a:ext cx="9905999" cy="2667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Hello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32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main(String[]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"Hello, world!"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}</a:t>
            </a:r>
            <a:endParaRPr lang="en-US" sz="3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8948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 example, instead of one print statement, we can have several: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Each statement is an instruction to the computer</a:t>
            </a:r>
          </a:p>
          <a:p>
            <a:r>
              <a:rPr lang="en-US" dirty="0"/>
              <a:t>They are printed in order, one by one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2895600"/>
            <a:ext cx="9905999" cy="1676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"Hello, world!"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"Hello, galaxy!"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"Goodbye, world!"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38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Sensitivity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312256"/>
            <a:ext cx="10288588" cy="5056794"/>
          </a:xfrm>
        </p:spPr>
        <p:txBody>
          <a:bodyPr/>
          <a:lstStyle/>
          <a:p>
            <a:r>
              <a:rPr lang="en-US" b="1" dirty="0"/>
              <a:t>Java</a:t>
            </a:r>
            <a:r>
              <a:rPr lang="en-US" dirty="0"/>
              <a:t> is a case sensitive language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dirty="0"/>
              <a:t> is not the same as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class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"Word!"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dirty="0"/>
              <a:t>prints correctly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"Word!"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dirty="0"/>
              <a:t> does not compile</a:t>
            </a:r>
          </a:p>
        </p:txBody>
      </p:sp>
    </p:spTree>
    <p:extLst>
      <p:ext uri="{BB962C8B-B14F-4D97-AF65-F5344CB8AC3E}">
        <p14:creationId xmlns:p14="http://schemas.microsoft.com/office/powerpoint/2010/main" val="1695077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Whitespace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Java generally ignores whitespace (tabs, newlines, and spaces)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is the same as: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You should use whitespace effectively to make your code readable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2057400"/>
            <a:ext cx="9905999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"Hello, world!"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1412" y="3810000"/>
            <a:ext cx="9905999" cy="1447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System.out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            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"Hello, world!"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29196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kinds of comments (actually 3) </a:t>
            </a:r>
          </a:p>
          <a:p>
            <a:r>
              <a:rPr lang="en-US" dirty="0"/>
              <a:t>Single line comments 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//</a:t>
            </a:r>
          </a:p>
          <a:p>
            <a:pPr>
              <a:buNone/>
            </a:pPr>
            <a:endParaRPr lang="en-US" dirty="0"/>
          </a:p>
          <a:p>
            <a:r>
              <a:rPr lang="en-US"/>
              <a:t>Multi-line </a:t>
            </a:r>
            <a:r>
              <a:rPr lang="en-US" dirty="0"/>
              <a:t>comments start with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/*</a:t>
            </a:r>
            <a:r>
              <a:rPr lang="en-US" dirty="0"/>
              <a:t> and end with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*/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2743200"/>
            <a:ext cx="9905999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"Hi!"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this is a comment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1412" y="4191000"/>
            <a:ext cx="9905999" cy="1676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"Hi!"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/* this is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					a multi-line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					comment */</a:t>
            </a:r>
          </a:p>
        </p:txBody>
      </p:sp>
    </p:spTree>
    <p:extLst>
      <p:ext uri="{BB962C8B-B14F-4D97-AF65-F5344CB8AC3E}">
        <p14:creationId xmlns:p14="http://schemas.microsoft.com/office/powerpoint/2010/main" val="159934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 review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Tokenization</a:t>
            </a:r>
          </a:p>
          <a:p>
            <a:r>
              <a:rPr lang="en-US"/>
              <a:t>Basic </a:t>
            </a:r>
            <a:r>
              <a:rPr lang="en-US" dirty="0"/>
              <a:t>data types</a:t>
            </a:r>
          </a:p>
          <a:p>
            <a:r>
              <a:rPr lang="en-US" dirty="0"/>
              <a:t>Using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/>
              <a:t> for input</a:t>
            </a:r>
          </a:p>
          <a:p>
            <a:r>
              <a:rPr lang="en-US" dirty="0"/>
              <a:t>Numerical operations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9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B80B7F-5E13-07C3-8309-C0C7ECFDAF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66B48-39E6-913D-8C1D-A1962BDAD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4F379-43EA-2015-49C9-53A0B4D12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Identifiers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Reserved words/keywords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Literals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Operators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Separators</a:t>
            </a:r>
          </a:p>
          <a:p>
            <a:pPr lvl="1"/>
            <a:r>
              <a:rPr lang="en-US"/>
              <a:t>Everything else that is part of the Java language</a:t>
            </a:r>
          </a:p>
          <a:p>
            <a:r>
              <a:rPr lang="en-US"/>
              <a:t>Whitespace &amp; Comments</a:t>
            </a:r>
          </a:p>
        </p:txBody>
      </p:sp>
    </p:spTree>
    <p:extLst>
      <p:ext uri="{BB962C8B-B14F-4D97-AF65-F5344CB8AC3E}">
        <p14:creationId xmlns:p14="http://schemas.microsoft.com/office/powerpoint/2010/main" val="186765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D5278-7D7B-9ABC-562A-19B7F847E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Primitive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B254B-B55B-A895-D273-917903BC4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10288588" cy="5056794"/>
          </a:xfrm>
        </p:spPr>
        <p:txBody>
          <a:bodyPr/>
          <a:lstStyle/>
          <a:p>
            <a:r>
              <a:rPr lang="en-US"/>
              <a:t>There are eight data types that are built into Java.</a:t>
            </a:r>
          </a:p>
          <a:p>
            <a:r>
              <a:rPr lang="en-US"/>
              <a:t>Of those, only four will be important in this class.</a:t>
            </a:r>
          </a:p>
          <a:p>
            <a:pPr lvl="1">
              <a:lnSpc>
                <a:spcPct val="100000"/>
              </a:lnSpc>
            </a:pPr>
            <a:r>
              <a:rPr lang="en-US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/>
              <a:t> 		Integers: positive &amp; negative whole numbers &amp; zero</a:t>
            </a:r>
          </a:p>
          <a:p>
            <a:pPr lvl="1">
              <a:lnSpc>
                <a:spcPct val="100000"/>
              </a:lnSpc>
            </a:pPr>
            <a:r>
              <a:rPr lang="en-US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/>
              <a:t> 	Rational numbers: on the real number line</a:t>
            </a:r>
            <a:br>
              <a:rPr lang="en-US"/>
            </a:br>
            <a:r>
              <a:rPr lang="en-US"/>
              <a:t>			(with finite representation)</a:t>
            </a:r>
          </a:p>
          <a:p>
            <a:pPr lvl="1">
              <a:lnSpc>
                <a:spcPct val="100000"/>
              </a:lnSpc>
            </a:pPr>
            <a:r>
              <a:rPr lang="en-US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/>
              <a:t> 	Boolean values: true, false</a:t>
            </a:r>
          </a:p>
          <a:p>
            <a:pPr lvl="1">
              <a:lnSpc>
                <a:spcPct val="100000"/>
              </a:lnSpc>
            </a:pPr>
            <a:r>
              <a:rPr lang="en-US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/>
              <a:t> 		Single characters: encompassing a wide range of</a:t>
            </a:r>
            <a:br>
              <a:rPr lang="en-US"/>
            </a:br>
            <a:r>
              <a:rPr lang="en-US"/>
              <a:t>			human language characters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3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98248-D17E-31B1-FF3F-F4252C8C5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58E3E-3CCB-DF38-4F1C-A05E89303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addition, we will use the </a:t>
            </a:r>
            <a:r>
              <a:rPr lang="en-US" b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/>
              <a:t> data type.</a:t>
            </a:r>
          </a:p>
          <a:p>
            <a:r>
              <a:rPr lang="en-US"/>
              <a:t>Strings are built into the Java language, but for reasons that will be made clear later, they are not primitive.</a:t>
            </a:r>
          </a:p>
          <a:p>
            <a:r>
              <a:rPr lang="en-US"/>
              <a:t>A string is a sequence of characters of any finite length.</a:t>
            </a:r>
          </a:p>
          <a:p>
            <a:r>
              <a:rPr lang="en-US"/>
              <a:t>As you've seen string literals are delimited by double quotation marks.</a:t>
            </a:r>
          </a:p>
        </p:txBody>
      </p:sp>
    </p:spTree>
    <p:extLst>
      <p:ext uri="{BB962C8B-B14F-4D97-AF65-F5344CB8AC3E}">
        <p14:creationId xmlns:p14="http://schemas.microsoft.com/office/powerpoint/2010/main" val="157933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types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41413" y="1371600"/>
          <a:ext cx="9905997" cy="5151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8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0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57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919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Kind</a:t>
                      </a:r>
                      <a:r>
                        <a:rPr lang="en-US" sz="2400" b="1" baseline="0" dirty="0"/>
                        <a:t> of values</a:t>
                      </a:r>
                      <a:endParaRPr 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Sample Literals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839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Integers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-5</a:t>
                      </a:r>
                    </a:p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900031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839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double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Floating-point</a:t>
                      </a:r>
                    </a:p>
                    <a:p>
                      <a:pPr algn="ctr"/>
                      <a:r>
                        <a:rPr lang="en-US" sz="2400" dirty="0"/>
                        <a:t>Numbers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3.14</a:t>
                      </a:r>
                    </a:p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-0.6</a:t>
                      </a:r>
                    </a:p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6.02e23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879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Boolean</a:t>
                      </a:r>
                      <a:r>
                        <a:rPr lang="en-US" sz="2400" baseline="0" dirty="0"/>
                        <a:t> values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true </a:t>
                      </a:r>
                    </a:p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false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839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char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Single characters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'A'</a:t>
                      </a:r>
                    </a:p>
                    <a:p>
                      <a:pPr algn="ctr"/>
                      <a:r>
                        <a:rPr lang="en-US" sz="2000" b="1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'4'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'&amp;'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422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String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Sequences</a:t>
                      </a:r>
                      <a:r>
                        <a:rPr lang="en-US" sz="2400" baseline="0" dirty="0"/>
                        <a:t> of</a:t>
                      </a:r>
                    </a:p>
                    <a:p>
                      <a:pPr algn="ctr"/>
                      <a:r>
                        <a:rPr lang="en-US" sz="2400" baseline="0" dirty="0"/>
                        <a:t>characters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"Innova</a:t>
                      </a:r>
                      <a:r>
                        <a:rPr lang="en-US" sz="2000" b="1" baseline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"</a:t>
                      </a:r>
                      <a:endParaRPr lang="en-US" sz="2000" b="1" baseline="0" dirty="0">
                        <a:solidFill>
                          <a:srgbClr val="C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ctr"/>
                      <a:r>
                        <a:rPr lang="en-US" sz="2000" b="1" baseline="0">
                          <a:solidFill>
                            <a:srgbClr val="C0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"Discraft"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F9F25-E5AC-D458-BA0D-A4DF73E44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POP Quiz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6D786-3063-C971-3E5C-4F04766361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94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</a:t>
            </a:r>
            <a:r>
              <a:rPr lang="en-US" b="1" cap="none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endParaRPr lang="en-US" b="1" cap="none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There are three parts to using </a:t>
            </a:r>
            <a:r>
              <a:rPr lang="en-US" b="1" dirty="0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/>
              <a:t> for input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Include the appropriate import statement so that your program knows what a </a:t>
            </a:r>
            <a:r>
              <a:rPr lang="en-US" b="1" dirty="0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/>
              <a:t> object is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Create a specific </a:t>
            </a:r>
            <a:r>
              <a:rPr lang="en-US" b="1" dirty="0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/>
              <a:t> object with a name you choose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Use the object you create to read in data</a:t>
            </a:r>
          </a:p>
        </p:txBody>
      </p:sp>
    </p:spTree>
    <p:extLst>
      <p:ext uri="{BB962C8B-B14F-4D97-AF65-F5344CB8AC3E}">
        <p14:creationId xmlns:p14="http://schemas.microsoft.com/office/powerpoint/2010/main" val="351241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/>
              <a:t> </a:t>
            </a:r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accent5"/>
                </a:solidFill>
              </a:rPr>
              <a:t>Scanner</a:t>
            </a:r>
            <a:r>
              <a:rPr lang="en-US"/>
              <a:t> knows how to </a:t>
            </a:r>
            <a:r>
              <a:rPr lang="en-US" dirty="0"/>
              <a:t>a lot </a:t>
            </a:r>
            <a:r>
              <a:rPr lang="en-US"/>
              <a:t>of things (called </a:t>
            </a:r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methods</a:t>
            </a:r>
            <a:r>
              <a:rPr lang="en-US"/>
              <a:t>)</a:t>
            </a:r>
            <a:endParaRPr lang="en-US" dirty="0"/>
          </a:p>
          <a:p>
            <a:r>
              <a:rPr lang="en-US" dirty="0"/>
              <a:t>For now, we're only interested in three</a:t>
            </a:r>
          </a:p>
          <a:p>
            <a:r>
              <a:rPr lang="en-US" dirty="0"/>
              <a:t>These allow us to read the next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, the next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/>
              <a:t>, and the next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, respectively: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1412" y="4267200"/>
            <a:ext cx="9905999" cy="1905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in =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System.in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number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in.nextInt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radius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in.nextDouble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word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in.next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25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/>
              <a:t> adds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/>
              <a:t> subtracts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/>
              <a:t> multiplies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/>
              <a:t> divides (integer division for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type and fractional parts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/>
              <a:t> type)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/>
              <a:t> finds the remainder</a:t>
            </a:r>
          </a:p>
        </p:txBody>
      </p:sp>
    </p:spTree>
    <p:extLst>
      <p:ext uri="{BB962C8B-B14F-4D97-AF65-F5344CB8AC3E}">
        <p14:creationId xmlns:p14="http://schemas.microsoft.com/office/powerpoint/2010/main" val="254268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Order of operations holds like in math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You can use parentheses to clarify or change the precedence</a:t>
            </a:r>
          </a:p>
          <a:p>
            <a:r>
              <a:rPr lang="en-US" sz="2800" dirty="0"/>
              <a:t>Now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800" dirty="0"/>
              <a:t> is 16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1981200"/>
            <a:ext cx="9905999" cy="2743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 = 31;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b = 16;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c = 1;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d = 2;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 = (((b + c) * d) – a / b) / d;</a:t>
            </a:r>
          </a:p>
        </p:txBody>
      </p:sp>
    </p:spTree>
    <p:extLst>
      <p:ext uri="{BB962C8B-B14F-4D97-AF65-F5344CB8AC3E}">
        <p14:creationId xmlns:p14="http://schemas.microsoft.com/office/powerpoint/2010/main" val="238083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You cannot directly store a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800" dirty="0"/>
              <a:t> value into an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/>
              <a:t> variable</a:t>
            </a:r>
          </a:p>
          <a:p>
            <a:endParaRPr lang="en-US" sz="2800"/>
          </a:p>
          <a:p>
            <a:r>
              <a:rPr lang="en-US" sz="2800"/>
              <a:t>However</a:t>
            </a:r>
            <a:r>
              <a:rPr lang="en-US" sz="2800" dirty="0"/>
              <a:t>, you can cast the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800" dirty="0"/>
              <a:t> value to convert it into an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int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>
                <a:cs typeface="Courier New" pitchFamily="49" charset="0"/>
              </a:rPr>
              <a:t>Casting </a:t>
            </a:r>
            <a:r>
              <a:rPr lang="en-US" sz="2800" dirty="0">
                <a:cs typeface="Courier New" pitchFamily="49" charset="0"/>
              </a:rPr>
              <a:t>tells the compiler that you want the loss of precision to happen</a:t>
            </a:r>
          </a:p>
          <a:p>
            <a:r>
              <a:rPr lang="en-US" sz="2800" dirty="0">
                <a:cs typeface="Courier New" pitchFamily="49" charset="0"/>
              </a:rPr>
              <a:t>You can always store an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dirty="0">
                <a:cs typeface="Courier New" pitchFamily="49" charset="0"/>
              </a:rPr>
              <a:t> into a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double</a:t>
            </a:r>
          </a:p>
          <a:p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1981200"/>
            <a:ext cx="9905999" cy="533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 = 2.6;	</a:t>
            </a:r>
            <a:r>
              <a:rPr lang="en-US" sz="27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fails!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1412" y="3200400"/>
            <a:ext cx="9905999" cy="533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a = (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)2.6;	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succeeds! (a = 2)</a:t>
            </a:r>
          </a:p>
        </p:txBody>
      </p:sp>
    </p:spTree>
    <p:extLst>
      <p:ext uri="{BB962C8B-B14F-4D97-AF65-F5344CB8AC3E}">
        <p14:creationId xmlns:p14="http://schemas.microsoft.com/office/powerpoint/2010/main" val="253880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3 review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Advanced math operations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/>
              <a:t> operations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operations</a:t>
            </a:r>
          </a:p>
          <a:p>
            <a:r>
              <a:rPr lang="en-US" b="1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/>
              <a:t> operations</a:t>
            </a:r>
          </a:p>
          <a:p>
            <a:r>
              <a:rPr lang="en-US"/>
              <a:t>Classes &amp; Objects</a:t>
            </a:r>
            <a:endParaRPr lang="en-US" dirty="0"/>
          </a:p>
          <a:p>
            <a:r>
              <a:rPr lang="en-US" dirty="0"/>
              <a:t>Wrapper classes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90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Math methods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408176"/>
          <a:ext cx="12192000" cy="5449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8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14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Return 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Job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double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sin( double theta 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Find the sine of angle theta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double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cos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( double theta 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Find the cosine of angle theta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double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tan( double theta 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Find the tangent of angle theta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double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exp( double a 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Raise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b="1" i="1" baseline="0" dirty="0"/>
                        <a:t>e</a:t>
                      </a:r>
                      <a:r>
                        <a:rPr lang="en-US" sz="2000" baseline="0" dirty="0"/>
                        <a:t> to the power of </a:t>
                      </a:r>
                      <a:r>
                        <a:rPr lang="en-US" sz="2000" b="1" i="1" baseline="0"/>
                        <a:t>a</a:t>
                      </a:r>
                      <a:r>
                        <a:rPr lang="en-US" sz="2000" baseline="0"/>
                        <a:t> (result = </a:t>
                      </a:r>
                      <a:r>
                        <a:rPr lang="en-US" sz="2000" b="1" i="1" baseline="0"/>
                        <a:t>e</a:t>
                      </a:r>
                      <a:r>
                        <a:rPr lang="en-US" sz="2000" b="1" baseline="30000"/>
                        <a:t>a</a:t>
                      </a:r>
                      <a:r>
                        <a:rPr lang="en-US" sz="2000" dirty="0"/>
                        <a:t>)</a:t>
                      </a:r>
                      <a:endParaRPr lang="en-US" sz="2000" baseline="30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double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log( double a 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Find the natural log of </a:t>
                      </a:r>
                      <a:r>
                        <a:rPr lang="en-US" sz="2000" b="1" i="1" dirty="0"/>
                        <a:t>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double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pow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( double a, double b 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Raise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b="1" i="1" baseline="0" dirty="0"/>
                        <a:t>a</a:t>
                      </a:r>
                      <a:r>
                        <a:rPr lang="en-US" sz="2000" baseline="0" dirty="0"/>
                        <a:t> to the power of </a:t>
                      </a:r>
                      <a:r>
                        <a:rPr lang="en-US" sz="2000" b="1" i="1" baseline="0"/>
                        <a:t>b</a:t>
                      </a:r>
                      <a:r>
                        <a:rPr lang="en-US" sz="2000" baseline="0"/>
                        <a:t> (result = </a:t>
                      </a:r>
                      <a:r>
                        <a:rPr lang="en-US" sz="2000" b="1" i="1" baseline="0"/>
                        <a:t>a</a:t>
                      </a:r>
                      <a:r>
                        <a:rPr lang="en-US" sz="2000" b="1" i="1" baseline="30000"/>
                        <a:t>b</a:t>
                      </a:r>
                      <a:r>
                        <a:rPr lang="en-US" sz="2000" baseline="0" dirty="0"/>
                        <a:t>)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long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round( double a 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Round </a:t>
                      </a:r>
                      <a:r>
                        <a:rPr lang="en-US" sz="2000" b="1" i="1" dirty="0"/>
                        <a:t>a</a:t>
                      </a:r>
                      <a:r>
                        <a:rPr lang="en-US" sz="2000" dirty="0"/>
                        <a:t> to the nearest integer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double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random()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Create a random</a:t>
                      </a:r>
                      <a:r>
                        <a:rPr lang="en-US" sz="2000" baseline="0" dirty="0"/>
                        <a:t> number in [0, 1)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double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sqrt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( double a 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Find the square root of </a:t>
                      </a:r>
                      <a:r>
                        <a:rPr lang="en-US" sz="2000" b="1" i="1" dirty="0"/>
                        <a:t>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double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toDegrees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sz="2000" b="1" baseline="0" dirty="0">
                          <a:latin typeface="Courier New" pitchFamily="49" charset="0"/>
                          <a:cs typeface="Courier New" pitchFamily="49" charset="0"/>
                        </a:rPr>
                        <a:t> double radians )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Convert radians to degrees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415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double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toRadians</a:t>
                      </a:r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sz="2000" b="1" baseline="0" dirty="0">
                          <a:latin typeface="Courier New" pitchFamily="49" charset="0"/>
                          <a:cs typeface="Courier New" pitchFamily="49" charset="0"/>
                        </a:rPr>
                        <a:t> double degrees )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Convert degrees to radians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7354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dirty="0"/>
              <a:t>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dirty="0"/>
              <a:t> NOT</a:t>
            </a:r>
          </a:p>
          <a:p>
            <a:pPr lvl="1"/>
            <a:r>
              <a:rPr lang="en-US" dirty="0"/>
              <a:t>Flips value of operand from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dirty="0"/>
              <a:t> or vice versa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&amp;&amp;</a:t>
            </a:r>
            <a:r>
              <a:rPr lang="en-US" dirty="0"/>
              <a:t> AND 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 if both operands are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||</a:t>
            </a:r>
            <a:r>
              <a:rPr lang="en-US" dirty="0"/>
              <a:t> OR 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 if either operand is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^</a:t>
            </a:r>
            <a:r>
              <a:rPr lang="en-US" dirty="0"/>
              <a:t>  XOR 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/>
              <a:t> if operands are different</a:t>
            </a:r>
          </a:p>
        </p:txBody>
      </p:sp>
    </p:spTree>
    <p:extLst>
      <p:ext uri="{BB962C8B-B14F-4D97-AF65-F5344CB8AC3E}">
        <p14:creationId xmlns:p14="http://schemas.microsoft.com/office/powerpoint/2010/main" val="19054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304800"/>
            <a:ext cx="10212387" cy="877888"/>
          </a:xfrm>
        </p:spPr>
        <p:txBody>
          <a:bodyPr>
            <a:normAutofit fontScale="90000"/>
          </a:bodyPr>
          <a:lstStyle/>
          <a:p>
            <a:r>
              <a:rPr lang="en-US"/>
              <a:t>Sometimes knowing the number is useful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312256"/>
            <a:ext cx="10136188" cy="5056794"/>
          </a:xfrm>
        </p:spPr>
        <p:txBody>
          <a:bodyPr/>
          <a:lstStyle/>
          <a:p>
            <a:r>
              <a:rPr lang="en-US" dirty="0"/>
              <a:t>It is possible to convert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into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>
                <a:cs typeface="Courier New" pitchFamily="49" charset="0"/>
              </a:rPr>
              <a:t>It </a:t>
            </a:r>
            <a:r>
              <a:rPr lang="en-US" dirty="0">
                <a:cs typeface="Courier New" pitchFamily="49" charset="0"/>
              </a:rPr>
              <a:t>can be more useful to get the offset from a starting point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41412" y="2133600"/>
            <a:ext cx="10212387" cy="1143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number;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number =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	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letter contains 97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41412" y="4572000"/>
            <a:ext cx="10136188" cy="192661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letter =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'r'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number;</a:t>
            </a:r>
          </a:p>
          <a:p>
            <a:pPr marL="438912" indent="-320040">
              <a:buClr>
                <a:schemeClr val="accent1"/>
              </a:buClr>
              <a:buSzPct val="80000"/>
              <a:tabLst>
                <a:tab pos="5891213" algn="l"/>
              </a:tabLst>
              <a:defRPr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number = letter –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'a'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2800" b="1">
                <a:latin typeface="Courier New" pitchFamily="49" charset="0"/>
                <a:cs typeface="Courier New" pitchFamily="49" charset="0"/>
              </a:rPr>
              <a:t>1;	</a:t>
            </a:r>
            <a:r>
              <a:rPr lang="en-US" sz="28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number </a:t>
            </a:r>
            <a:r>
              <a:rPr lang="en-US" sz="28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is 18</a:t>
            </a:r>
          </a:p>
          <a:p>
            <a:pPr marL="438912" indent="-320040">
              <a:buClr>
                <a:schemeClr val="accent1"/>
              </a:buClr>
              <a:buSzPct val="80000"/>
              <a:tabLst>
                <a:tab pos="5891213" algn="l"/>
              </a:tabLst>
              <a:defRPr/>
            </a:pPr>
            <a:r>
              <a:rPr lang="en-US" sz="2800" b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		// why?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76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Escape sequences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Remember that we use single quotes to designate a char literal: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'z'</a:t>
            </a:r>
          </a:p>
          <a:p>
            <a:r>
              <a:rPr lang="en-US" dirty="0"/>
              <a:t>What if you want to use the apostrophe character ( ' )?</a:t>
            </a:r>
          </a:p>
          <a:p>
            <a:pPr lvl="1"/>
            <a:r>
              <a:rPr lang="en-US" dirty="0">
                <a:cs typeface="Courier New" pitchFamily="49" charset="0"/>
              </a:rPr>
              <a:t>apostrophe: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'\''</a:t>
            </a:r>
          </a:p>
          <a:p>
            <a:r>
              <a:rPr lang="en-US" dirty="0">
                <a:cs typeface="Courier New" pitchFamily="49" charset="0"/>
              </a:rPr>
              <a:t>What if you want to use characters that can't be printed, like tab or newline?</a:t>
            </a:r>
          </a:p>
          <a:p>
            <a:pPr lvl="1"/>
            <a:r>
              <a:rPr lang="en-US" dirty="0">
                <a:cs typeface="Courier New" pitchFamily="49" charset="0"/>
              </a:rPr>
              <a:t>tab:  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'\t'</a:t>
            </a:r>
          </a:p>
          <a:p>
            <a:pPr lvl="1"/>
            <a:r>
              <a:rPr lang="en-US" dirty="0">
                <a:cs typeface="Courier New" pitchFamily="49" charset="0"/>
              </a:rPr>
              <a:t>newline:</a:t>
            </a:r>
            <a:r>
              <a:rPr lang="en-US">
                <a:cs typeface="Courier New" pitchFamily="49" charset="0"/>
              </a:rPr>
              <a:t>		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'\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n'</a:t>
            </a:r>
          </a:p>
          <a:p>
            <a:r>
              <a:rPr lang="en-US" dirty="0">
                <a:cs typeface="Courier New" pitchFamily="49" charset="0"/>
              </a:rPr>
              <a:t>The backslash is a message that a special command called an escape sequence is coming</a:t>
            </a:r>
          </a:p>
        </p:txBody>
      </p:sp>
    </p:spTree>
    <p:extLst>
      <p:ext uri="{BB962C8B-B14F-4D97-AF65-F5344CB8AC3E}">
        <p14:creationId xmlns:p14="http://schemas.microsoft.com/office/powerpoint/2010/main" val="158722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2B561-E3DC-F72F-B616-F9785B741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342DB-E5E5-88CE-CC69-4C92571A8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10136188" cy="505679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/>
              <a:t>Read chapter 5</a:t>
            </a:r>
          </a:p>
          <a:p>
            <a:pPr>
              <a:lnSpc>
                <a:spcPct val="100000"/>
              </a:lnSpc>
            </a:pPr>
            <a:r>
              <a:rPr lang="en-US"/>
              <a:t>Project 2 is available</a:t>
            </a:r>
          </a:p>
          <a:p>
            <a:pPr>
              <a:lnSpc>
                <a:spcPct val="100000"/>
              </a:lnSpc>
            </a:pPr>
            <a:r>
              <a:rPr lang="en-US"/>
              <a:t>Midterm I is Wednesday</a:t>
            </a:r>
          </a:p>
        </p:txBody>
      </p:sp>
    </p:spTree>
    <p:extLst>
      <p:ext uri="{BB962C8B-B14F-4D97-AF65-F5344CB8AC3E}">
        <p14:creationId xmlns:p14="http://schemas.microsoft.com/office/powerpoint/2010/main" val="367282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Concatenation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operator we will use directly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values is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/>
              <a:t> (concatenation) operator</a:t>
            </a:r>
          </a:p>
          <a:p>
            <a:r>
              <a:rPr lang="en-US" dirty="0"/>
              <a:t>This operator creates a </a:t>
            </a:r>
            <a:r>
              <a:rPr lang="en-US" i="1" dirty="0"/>
              <a:t>new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that's the concatenation of the two source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s</a:t>
            </a:r>
          </a:p>
          <a:p>
            <a:r>
              <a:rPr lang="en-US" dirty="0"/>
              <a:t>As with numerical types,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/>
              <a:t> operator does </a:t>
            </a:r>
            <a:r>
              <a:rPr lang="en-US" b="1" dirty="0"/>
              <a:t>not</a:t>
            </a:r>
            <a:r>
              <a:rPr lang="en-US" dirty="0"/>
              <a:t> change the two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s being concatenated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41412" y="5334000"/>
            <a:ext cx="9905999" cy="990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word;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word =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"tick"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"tock"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word is "</a:t>
            </a:r>
            <a:r>
              <a:rPr lang="en-US" sz="2700" b="1" dirty="0" err="1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ticktock</a:t>
            </a:r>
            <a:r>
              <a:rPr lang="en-US" sz="27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equals()</a:t>
            </a:r>
          </a:p>
          <a:p>
            <a:pPr lvl="1"/>
            <a:r>
              <a:rPr lang="en-US" dirty="0"/>
              <a:t>Tests two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s to see if they are the same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compareTo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Returns a negative number if the first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comes earlier in the alphabet, a positive number if the first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comes later in the alphabet, and 0 if they are the same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length()</a:t>
            </a:r>
          </a:p>
          <a:p>
            <a:pPr lvl="1"/>
            <a:r>
              <a:rPr lang="en-US" dirty="0"/>
              <a:t>Returns the length of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Returns the character at a particular index inside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substring()</a:t>
            </a:r>
          </a:p>
          <a:p>
            <a:pPr lvl="1"/>
            <a:r>
              <a:rPr lang="en-US" dirty="0"/>
              <a:t>Returns a 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made up of the characters that start at the first index and go up to but do not include the second index</a:t>
            </a:r>
          </a:p>
        </p:txBody>
      </p:sp>
    </p:spTree>
    <p:extLst>
      <p:ext uri="{BB962C8B-B14F-4D97-AF65-F5344CB8AC3E}">
        <p14:creationId xmlns:p14="http://schemas.microsoft.com/office/powerpoint/2010/main" val="329120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2D150-B83E-7C9B-5298-9251C0AB2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A4148-8FCC-8F70-6711-8D17E93FC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10059988" cy="505679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/>
              <a:t>A </a:t>
            </a:r>
            <a:r>
              <a:rPr lang="en-US" b="1">
                <a:solidFill>
                  <a:schemeClr val="accent2">
                    <a:lumMod val="50000"/>
                  </a:schemeClr>
                </a:solidFill>
              </a:rPr>
              <a:t>class</a:t>
            </a:r>
            <a:r>
              <a:rPr lang="en-US"/>
              <a:t> is the mechanism that Java uses to create data types beyond the eight primitive types.</a:t>
            </a:r>
          </a:p>
          <a:p>
            <a:pPr lvl="1">
              <a:lnSpc>
                <a:spcPct val="100000"/>
              </a:lnSpc>
            </a:pPr>
            <a:r>
              <a:rPr lang="en-US"/>
              <a:t>It is the pattern or blueprint for how to create </a:t>
            </a:r>
            <a:r>
              <a:rPr lang="en-US" b="1">
                <a:solidFill>
                  <a:schemeClr val="accent4">
                    <a:lumMod val="50000"/>
                  </a:schemeClr>
                </a:solidFill>
              </a:rPr>
              <a:t>objects</a:t>
            </a:r>
          </a:p>
          <a:p>
            <a:pPr lvl="1">
              <a:lnSpc>
                <a:spcPct val="100000"/>
              </a:lnSpc>
            </a:pPr>
            <a:r>
              <a:rPr lang="en-US"/>
              <a:t>Think of it as an </a:t>
            </a:r>
            <a:r>
              <a:rPr lang="en-US" b="1">
                <a:solidFill>
                  <a:schemeClr val="accent1">
                    <a:lumMod val="50000"/>
                  </a:schemeClr>
                </a:solidFill>
              </a:rPr>
              <a:t>object factory</a:t>
            </a:r>
          </a:p>
          <a:p>
            <a:pPr>
              <a:lnSpc>
                <a:spcPct val="100000"/>
              </a:lnSpc>
            </a:pPr>
            <a:r>
              <a:rPr lang="en-US"/>
              <a:t>Classes allow you to create more complex types of data</a:t>
            </a:r>
          </a:p>
          <a:p>
            <a:pPr lvl="1">
              <a:lnSpc>
                <a:spcPct val="100000"/>
              </a:lnSpc>
            </a:pPr>
            <a:r>
              <a:rPr lang="en-US"/>
              <a:t>Collections (e.g., a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/>
              <a:t> is a collection of characters)</a:t>
            </a:r>
          </a:p>
          <a:p>
            <a:pPr lvl="1">
              <a:lnSpc>
                <a:spcPct val="100000"/>
              </a:lnSpc>
            </a:pPr>
            <a:r>
              <a:rPr lang="en-US"/>
              <a:t>Models of things in the world (e.g., a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/>
              <a:t> or a 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Vehicle</a:t>
            </a:r>
            <a:r>
              <a:rPr lang="en-US"/>
              <a:t>)</a:t>
            </a:r>
          </a:p>
          <a:p>
            <a:pPr lvl="1">
              <a:lnSpc>
                <a:spcPct val="100000"/>
              </a:lnSpc>
            </a:pPr>
            <a:r>
              <a:rPr lang="en-US"/>
              <a:t>Compositional type (e.g., a complex number)</a:t>
            </a:r>
          </a:p>
        </p:txBody>
      </p:sp>
    </p:spTree>
    <p:extLst>
      <p:ext uri="{BB962C8B-B14F-4D97-AF65-F5344CB8AC3E}">
        <p14:creationId xmlns:p14="http://schemas.microsoft.com/office/powerpoint/2010/main" val="221889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0E25A1-2FE5-CE3E-3322-0ADB92421D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1A093-04E8-FC18-28FF-353D11249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DAABA-C9A8-BA49-B6B5-8A4A2A198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10059988" cy="505679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/>
              <a:t>An </a:t>
            </a:r>
            <a:r>
              <a:rPr lang="en-US" b="1">
                <a:solidFill>
                  <a:schemeClr val="accent2"/>
                </a:solidFill>
              </a:rPr>
              <a:t>object</a:t>
            </a:r>
            <a:r>
              <a:rPr lang="en-US"/>
              <a:t> is an instance of a class.</a:t>
            </a:r>
          </a:p>
          <a:p>
            <a:pPr lvl="1">
              <a:lnSpc>
                <a:spcPct val="100000"/>
              </a:lnSpc>
            </a:pPr>
            <a:r>
              <a:rPr lang="en-US"/>
              <a:t>It represents one particular entity whose type is the </a:t>
            </a:r>
            <a:r>
              <a:rPr lang="en-US" b="1">
                <a:solidFill>
                  <a:schemeClr val="accent4"/>
                </a:solidFill>
              </a:rPr>
              <a:t>class</a:t>
            </a:r>
          </a:p>
          <a:p>
            <a:pPr lvl="1">
              <a:lnSpc>
                <a:spcPct val="100000"/>
              </a:lnSpc>
            </a:pPr>
            <a:r>
              <a:rPr lang="en-US"/>
              <a:t>Think of it as a </a:t>
            </a:r>
            <a:r>
              <a:rPr lang="en-US" b="1">
                <a:solidFill>
                  <a:schemeClr val="accent1">
                    <a:lumMod val="60000"/>
                    <a:lumOff val="40000"/>
                  </a:schemeClr>
                </a:solidFill>
              </a:rPr>
              <a:t>box</a:t>
            </a:r>
            <a:r>
              <a:rPr lang="en-US"/>
              <a:t> that knows things and can do things </a:t>
            </a:r>
            <a:endParaRPr lang="en-US" b="1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00000"/>
              </a:lnSpc>
            </a:pPr>
            <a:r>
              <a:rPr lang="en-US"/>
              <a:t>Objects have four attributes</a:t>
            </a:r>
          </a:p>
          <a:p>
            <a:pPr lvl="1">
              <a:lnSpc>
                <a:spcPct val="100000"/>
              </a:lnSpc>
              <a:tabLst>
                <a:tab pos="5029200" algn="l"/>
              </a:tabLst>
            </a:pPr>
            <a:r>
              <a:rPr lang="en-US"/>
              <a:t>An </a:t>
            </a:r>
            <a:r>
              <a:rPr lang="en-US" b="1">
                <a:solidFill>
                  <a:srgbClr val="FFFF00"/>
                </a:solidFill>
              </a:rPr>
              <a:t>identity</a:t>
            </a:r>
            <a:r>
              <a:rPr lang="en-US"/>
              <a:t>	What it IS individually</a:t>
            </a:r>
          </a:p>
          <a:p>
            <a:pPr lvl="1">
              <a:lnSpc>
                <a:spcPct val="100000"/>
              </a:lnSpc>
              <a:tabLst>
                <a:tab pos="5029200" algn="l"/>
              </a:tabLst>
            </a:pPr>
            <a:r>
              <a:rPr lang="en-US"/>
              <a:t>A </a:t>
            </a:r>
            <a:r>
              <a:rPr lang="en-US" b="1">
                <a:solidFill>
                  <a:schemeClr val="tx2">
                    <a:lumMod val="75000"/>
                  </a:schemeClr>
                </a:solidFill>
              </a:rPr>
              <a:t>state</a:t>
            </a:r>
            <a:r>
              <a:rPr lang="en-US"/>
              <a:t>	What it KNOWS</a:t>
            </a:r>
          </a:p>
          <a:p>
            <a:pPr lvl="1">
              <a:lnSpc>
                <a:spcPct val="100000"/>
              </a:lnSpc>
              <a:tabLst>
                <a:tab pos="5029200" algn="l"/>
              </a:tabLst>
            </a:pPr>
            <a:r>
              <a:rPr lang="en-US"/>
              <a:t>A </a:t>
            </a:r>
            <a:r>
              <a:rPr lang="en-US" b="1">
                <a:solidFill>
                  <a:srgbClr val="FFC000"/>
                </a:solidFill>
              </a:rPr>
              <a:t>class</a:t>
            </a:r>
            <a:r>
              <a:rPr lang="en-US"/>
              <a:t> (or data type)	What KIND it is</a:t>
            </a:r>
          </a:p>
          <a:p>
            <a:pPr lvl="1">
              <a:lnSpc>
                <a:spcPct val="100000"/>
              </a:lnSpc>
              <a:tabLst>
                <a:tab pos="5029200" algn="l"/>
              </a:tabLst>
            </a:pPr>
            <a:r>
              <a:rPr lang="en-US"/>
              <a:t>A set of </a:t>
            </a:r>
            <a:r>
              <a:rPr lang="en-US" b="1">
                <a:solidFill>
                  <a:srgbClr val="92D050"/>
                </a:solidFill>
              </a:rPr>
              <a:t>behaviors</a:t>
            </a:r>
            <a:r>
              <a:rPr lang="en-US"/>
              <a:t>	What it DOES</a:t>
            </a:r>
          </a:p>
        </p:txBody>
      </p:sp>
    </p:spTree>
    <p:extLst>
      <p:ext uri="{BB962C8B-B14F-4D97-AF65-F5344CB8AC3E}">
        <p14:creationId xmlns:p14="http://schemas.microsoft.com/office/powerpoint/2010/main" val="111049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Wrapper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Each primitive data type in Java has a wrapper class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Integer</a:t>
            </a:r>
          </a:p>
          <a:p>
            <a:pPr lvl="2"/>
            <a:r>
              <a:rPr lang="en-US" dirty="0"/>
              <a:t>Allows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representations of integer values to be converted into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err="1"/>
              <a:t>s</a:t>
            </a:r>
            <a:endParaRPr lang="en-US" dirty="0"/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Double</a:t>
            </a:r>
          </a:p>
          <a:p>
            <a:pPr lvl="2"/>
            <a:r>
              <a:rPr lang="en-US" dirty="0"/>
              <a:t>Allows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representations of floating point values to be converted into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dirty="0"/>
              <a:t>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Character</a:t>
            </a:r>
          </a:p>
          <a:p>
            <a:pPr lvl="2"/>
            <a:r>
              <a:rPr lang="en-US" dirty="0"/>
              <a:t>Provides methods to test if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value is a digit, is a letter, is lower case, is upper case</a:t>
            </a:r>
          </a:p>
          <a:p>
            <a:pPr lvl="2"/>
            <a:r>
              <a:rPr lang="en-US" dirty="0"/>
              <a:t>Provides methods to change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value to upper case or lower case</a:t>
            </a:r>
          </a:p>
        </p:txBody>
      </p:sp>
    </p:spTree>
    <p:extLst>
      <p:ext uri="{BB962C8B-B14F-4D97-AF65-F5344CB8AC3E}">
        <p14:creationId xmlns:p14="http://schemas.microsoft.com/office/powerpoint/2010/main" val="197650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4 review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Making choices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statements</a:t>
            </a:r>
          </a:p>
          <a:p>
            <a:pPr lvl="1"/>
            <a:r>
              <a:rPr lang="en-US" dirty="0"/>
              <a:t>Basics</a:t>
            </a:r>
          </a:p>
          <a:p>
            <a:pPr lvl="1"/>
            <a:r>
              <a:rPr lang="en-US" dirty="0"/>
              <a:t>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/>
              <a:t> blocks</a:t>
            </a:r>
          </a:p>
          <a:p>
            <a:pPr lvl="1"/>
            <a:r>
              <a:rPr lang="en-US" dirty="0"/>
              <a:t>Nesting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statements</a:t>
            </a:r>
          </a:p>
          <a:p>
            <a:r>
              <a:rPr lang="en-US" dirty="0"/>
              <a:t>Using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dirty="0"/>
              <a:t> statements</a:t>
            </a:r>
          </a:p>
        </p:txBody>
      </p:sp>
    </p:spTree>
    <p:extLst>
      <p:ext uri="{BB962C8B-B14F-4D97-AF65-F5344CB8AC3E}">
        <p14:creationId xmlns:p14="http://schemas.microsoft.com/office/powerpoint/2010/main" val="1485399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most common condition you will find is a comparison between two things</a:t>
            </a:r>
          </a:p>
          <a:p>
            <a:r>
              <a:rPr lang="en-US" dirty="0"/>
              <a:t>In </a:t>
            </a:r>
            <a:r>
              <a:rPr lang="en-US" b="1" dirty="0"/>
              <a:t>Java</a:t>
            </a:r>
            <a:r>
              <a:rPr lang="en-US" dirty="0"/>
              <a:t>, that comparison can be:</a:t>
            </a:r>
          </a:p>
          <a:p>
            <a:pPr lvl="1"/>
            <a:r>
              <a:rPr lang="en-US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==</a:t>
            </a:r>
            <a:r>
              <a:rPr lang="en-US" dirty="0"/>
              <a:t>	equals</a:t>
            </a:r>
          </a:p>
          <a:p>
            <a:pPr lvl="1"/>
            <a:r>
              <a:rPr lang="en-US" b="1" dirty="0">
                <a:solidFill>
                  <a:schemeClr val="accent4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!=</a:t>
            </a:r>
            <a:r>
              <a:rPr lang="en-US" dirty="0"/>
              <a:t>	does not equal</a:t>
            </a:r>
          </a:p>
          <a:p>
            <a:pPr lvl="1"/>
            <a:r>
              <a:rPr lang="en-US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/>
              <a:t>	less than</a:t>
            </a:r>
          </a:p>
          <a:p>
            <a:pPr lvl="1"/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&lt;=</a:t>
            </a:r>
            <a:r>
              <a:rPr lang="en-US" dirty="0"/>
              <a:t>	less than or equal to</a:t>
            </a:r>
          </a:p>
          <a:p>
            <a:pPr lvl="1"/>
            <a:r>
              <a:rPr lang="en-US" b="1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/>
              <a:t>	greater than</a:t>
            </a:r>
          </a:p>
          <a:p>
            <a:pPr lvl="1"/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&gt;=</a:t>
            </a:r>
            <a:r>
              <a:rPr lang="en-US" dirty="0"/>
              <a:t>	greater than or equal to</a:t>
            </a:r>
          </a:p>
          <a:p>
            <a:r>
              <a:rPr lang="en-US" dirty="0"/>
              <a:t>These are called </a:t>
            </a:r>
            <a:r>
              <a:rPr lang="en-US"/>
              <a:t>relational operators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8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352800" y="3886200"/>
            <a:ext cx="16764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if-else</a:t>
            </a:r>
          </a:p>
        </p:txBody>
      </p:sp>
      <p:sp>
        <p:nvSpPr>
          <p:cNvPr id="7" name="Rectangle 6"/>
          <p:cNvSpPr/>
          <p:nvPr/>
        </p:nvSpPr>
        <p:spPr>
          <a:xfrm>
            <a:off x="3352800" y="1677194"/>
            <a:ext cx="9144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800600" y="1676400"/>
            <a:ext cx="3505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572000" y="55626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Two different outcomes</a:t>
            </a:r>
          </a:p>
        </p:txBody>
      </p:sp>
      <p:grpSp>
        <p:nvGrpSpPr>
          <p:cNvPr id="3" name="Group 15"/>
          <p:cNvGrpSpPr/>
          <p:nvPr/>
        </p:nvGrpSpPr>
        <p:grpSpPr>
          <a:xfrm>
            <a:off x="3810000" y="4648200"/>
            <a:ext cx="4572000" cy="1514565"/>
            <a:chOff x="2667000" y="4419600"/>
            <a:chExt cx="4191000" cy="1514565"/>
          </a:xfrm>
        </p:grpSpPr>
        <p:sp>
          <p:nvSpPr>
            <p:cNvPr id="18" name="Rectangle 17"/>
            <p:cNvSpPr/>
            <p:nvPr/>
          </p:nvSpPr>
          <p:spPr>
            <a:xfrm>
              <a:off x="2667000" y="4419600"/>
              <a:ext cx="4191000" cy="7620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Elbow Connector 22"/>
            <p:cNvCxnSpPr>
              <a:cxnSpLocks/>
              <a:stCxn id="20" idx="3"/>
              <a:endCxn id="18" idx="3"/>
            </p:cNvCxnSpPr>
            <p:nvPr/>
          </p:nvCxnSpPr>
          <p:spPr>
            <a:xfrm flipV="1">
              <a:off x="6096000" y="4800600"/>
              <a:ext cx="762000" cy="1133565"/>
            </a:xfrm>
            <a:prstGeom prst="bentConnector3">
              <a:avLst>
                <a:gd name="adj1" fmla="val 283684"/>
              </a:avLst>
            </a:prstGeom>
            <a:ln w="5080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14"/>
          <p:cNvGrpSpPr/>
          <p:nvPr/>
        </p:nvGrpSpPr>
        <p:grpSpPr>
          <a:xfrm>
            <a:off x="3810000" y="2439194"/>
            <a:ext cx="4495800" cy="3723572"/>
            <a:chOff x="2286000" y="2895600"/>
            <a:chExt cx="4495800" cy="3723572"/>
          </a:xfrm>
        </p:grpSpPr>
        <p:sp>
          <p:nvSpPr>
            <p:cNvPr id="13" name="Rectangle 12"/>
            <p:cNvSpPr/>
            <p:nvPr/>
          </p:nvSpPr>
          <p:spPr>
            <a:xfrm>
              <a:off x="2286000" y="2895600"/>
              <a:ext cx="4495800" cy="7620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6" name="Elbow Connector 25"/>
            <p:cNvCxnSpPr>
              <a:cxnSpLocks/>
            </p:cNvCxnSpPr>
            <p:nvPr/>
          </p:nvCxnSpPr>
          <p:spPr>
            <a:xfrm rot="10800000">
              <a:off x="2286001" y="3276601"/>
              <a:ext cx="381000" cy="3342571"/>
            </a:xfrm>
            <a:prstGeom prst="bentConnector3">
              <a:avLst>
                <a:gd name="adj1" fmla="val 461053"/>
              </a:avLst>
            </a:prstGeom>
            <a:ln w="50800">
              <a:solidFill>
                <a:schemeClr val="accent5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352800" y="1677194"/>
            <a:ext cx="6629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if( condition ) { 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statements1;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else {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statements2;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" grpId="0" animBg="1"/>
      <p:bldP spid="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657600" y="2895600"/>
            <a:ext cx="2590800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657600" y="3733800"/>
            <a:ext cx="2590800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657600" y="5029200"/>
            <a:ext cx="2590800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618345" y="5867400"/>
            <a:ext cx="3925455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302368" y="3276600"/>
            <a:ext cx="1371600" cy="381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302368" y="4572000"/>
            <a:ext cx="1371600" cy="381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24200" y="3276600"/>
            <a:ext cx="1066800" cy="381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24200" y="4572000"/>
            <a:ext cx="1066800" cy="381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124200" y="5410200"/>
            <a:ext cx="1600200" cy="381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24200" y="2438400"/>
            <a:ext cx="1066800" cy="381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Anatomy of a </a:t>
            </a:r>
            <a:r>
              <a:rPr lang="en-US" cap="none" dirty="0"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dirty="0"/>
              <a:t> statement</a:t>
            </a:r>
            <a:endParaRPr lang="en-US" dirty="0">
              <a:latin typeface="+mn-lt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7000" y="1600200"/>
            <a:ext cx="1447800" cy="381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43400" y="1600201"/>
            <a:ext cx="990600" cy="381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302368" y="2438400"/>
            <a:ext cx="1371600" cy="381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67000" y="1524001"/>
            <a:ext cx="7315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switch( data ){ </a:t>
            </a:r>
          </a:p>
          <a:p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case value1: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statements 1;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case value2: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statements 2;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>
                <a:latin typeface="Courier New" pitchFamily="49" charset="0"/>
                <a:cs typeface="Courier New" pitchFamily="49" charset="0"/>
              </a:rPr>
              <a:t>case value</a:t>
            </a:r>
            <a:r>
              <a:rPr lang="en-US" sz="2800" b="1" i="1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800" b="1">
                <a:latin typeface="Courier New" pitchFamily="49" charset="0"/>
                <a:cs typeface="Courier New" pitchFamily="49" charset="0"/>
              </a:rPr>
              <a:t>: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>
                <a:latin typeface="Courier New" pitchFamily="49" charset="0"/>
                <a:cs typeface="Courier New" pitchFamily="49" charset="0"/>
              </a:rPr>
              <a:t>statements </a:t>
            </a:r>
            <a:r>
              <a:rPr lang="en-US" sz="2800" b="1" i="1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800" b="1">
                <a:latin typeface="Courier New" pitchFamily="49" charset="0"/>
                <a:cs typeface="Courier New" pitchFamily="49" charset="0"/>
              </a:rPr>
              <a:t>;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default: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default statements;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14" grpId="0" animBg="1"/>
      <p:bldP spid="15" grpId="0" animBg="1"/>
      <p:bldP spid="9" grpId="0" animBg="1"/>
      <p:bldP spid="11" grpId="0" animBg="1"/>
      <p:bldP spid="12" grpId="0" animBg="1"/>
      <p:bldP spid="8" grpId="0" animBg="1"/>
      <p:bldP spid="7" grpId="0" animBg="1"/>
      <p:bldP spid="10" grpId="0" animBg="1"/>
      <p:bldP spid="1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for </a:t>
            </a:r>
            <a:r>
              <a:rPr lang="en-US" cap="none" dirty="0">
                <a:latin typeface="Courier New" pitchFamily="49" charset="0"/>
                <a:cs typeface="Courier New" pitchFamily="49" charset="0"/>
              </a:rPr>
              <a:t>switch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The data that you are performing your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dirty="0"/>
              <a:t> on must be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,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, or 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String</a:t>
            </a:r>
          </a:p>
          <a:p>
            <a:pPr marL="633222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The value for each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dirty="0"/>
              <a:t> must be a literal</a:t>
            </a:r>
          </a:p>
          <a:p>
            <a:pPr marL="633222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Execution will jump to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dirty="0"/>
              <a:t> that matches</a:t>
            </a:r>
          </a:p>
          <a:p>
            <a:pPr marL="633222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If no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dirty="0"/>
              <a:t> matches, it will go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default</a:t>
            </a:r>
          </a:p>
          <a:p>
            <a:pPr marL="633222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If there is no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dirty="0"/>
              <a:t>, it will skip the whole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dirty="0"/>
              <a:t> block</a:t>
            </a:r>
          </a:p>
          <a:p>
            <a:pPr marL="633222" indent="-514350">
              <a:lnSpc>
                <a:spcPct val="110000"/>
              </a:lnSpc>
              <a:buFont typeface="+mj-lt"/>
              <a:buAutoNum type="arabicPeriod"/>
            </a:pPr>
            <a:r>
              <a:rPr lang="en-US" dirty="0"/>
              <a:t>Execution will continue until it hits </a:t>
            </a:r>
            <a:r>
              <a:rPr lang="en-US"/>
              <a:t>a </a:t>
            </a:r>
            <a:r>
              <a:rPr lang="en-US" b="1">
                <a:latin typeface="Courier New" pitchFamily="49" charset="0"/>
                <a:cs typeface="Courier New" pitchFamily="49" charset="0"/>
              </a:rPr>
              <a:t>break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B80B7F-5E13-07C3-8309-C0C7ECFDAF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66B48-39E6-913D-8C1D-A1962BDAD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4F379-43EA-2015-49C9-53A0B4D12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10136188" cy="5056794"/>
          </a:xfrm>
        </p:spPr>
        <p:txBody>
          <a:bodyPr>
            <a:normAutofit/>
          </a:bodyPr>
          <a:lstStyle/>
          <a:p>
            <a:r>
              <a:rPr lang="en-US"/>
              <a:t>Last time we learned a little about</a:t>
            </a:r>
          </a:p>
          <a:p>
            <a:pPr lvl="1"/>
            <a:r>
              <a:rPr lang="en-US"/>
              <a:t>Pitfalls with selection statements</a:t>
            </a:r>
          </a:p>
          <a:p>
            <a:pPr lvl="1"/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</a:p>
        </p:txBody>
      </p:sp>
    </p:spTree>
    <p:extLst>
      <p:ext uri="{BB962C8B-B14F-4D97-AF65-F5344CB8AC3E}">
        <p14:creationId xmlns:p14="http://schemas.microsoft.com/office/powerpoint/2010/main" val="104823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 Wednesday,</a:t>
            </a:r>
          </a:p>
          <a:p>
            <a:pPr lvl="1"/>
            <a:r>
              <a:rPr lang="en-US"/>
              <a:t>Exam I</a:t>
            </a:r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1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/>
              <a:t>Format:</a:t>
            </a:r>
          </a:p>
          <a:p>
            <a:pPr lvl="1">
              <a:lnSpc>
                <a:spcPct val="100000"/>
              </a:lnSpc>
            </a:pPr>
            <a:r>
              <a:rPr lang="en-US"/>
              <a:t>T/F &amp; Multiple choice questions</a:t>
            </a:r>
          </a:p>
          <a:p>
            <a:pPr lvl="1">
              <a:lnSpc>
                <a:spcPct val="100000"/>
              </a:lnSpc>
            </a:pPr>
            <a:r>
              <a:rPr lang="en-US"/>
              <a:t>Short answer questions</a:t>
            </a:r>
          </a:p>
          <a:p>
            <a:pPr lvl="1">
              <a:lnSpc>
                <a:spcPct val="100000"/>
              </a:lnSpc>
            </a:pPr>
            <a:r>
              <a:rPr lang="en-US"/>
              <a:t>Problem solving questions</a:t>
            </a:r>
          </a:p>
          <a:p>
            <a:pPr lvl="1">
              <a:lnSpc>
                <a:spcPct val="100000"/>
              </a:lnSpc>
            </a:pPr>
            <a:r>
              <a:rPr lang="en-US"/>
              <a:t>Essays</a:t>
            </a:r>
          </a:p>
          <a:p>
            <a:pPr>
              <a:lnSpc>
                <a:spcPct val="100000"/>
              </a:lnSpc>
            </a:pPr>
            <a:r>
              <a:rPr lang="en-US"/>
              <a:t>Written in class</a:t>
            </a:r>
          </a:p>
          <a:p>
            <a:pPr lvl="1">
              <a:lnSpc>
                <a:spcPct val="100000"/>
              </a:lnSpc>
            </a:pPr>
            <a:r>
              <a:rPr lang="en-US"/>
              <a:t>No notes</a:t>
            </a:r>
          </a:p>
          <a:p>
            <a:pPr lvl="1">
              <a:lnSpc>
                <a:spcPct val="100000"/>
              </a:lnSpc>
            </a:pPr>
            <a:r>
              <a:rPr lang="en-US"/>
              <a:t>Closed book</a:t>
            </a:r>
          </a:p>
          <a:p>
            <a:pPr lvl="1">
              <a:lnSpc>
                <a:spcPct val="100000"/>
              </a:lnSpc>
            </a:pPr>
            <a:r>
              <a:rPr lang="en-US"/>
              <a:t>No calculator</a:t>
            </a:r>
          </a:p>
        </p:txBody>
      </p:sp>
    </p:spTree>
    <p:extLst>
      <p:ext uri="{BB962C8B-B14F-4D97-AF65-F5344CB8AC3E}">
        <p14:creationId xmlns:p14="http://schemas.microsoft.com/office/powerpoint/2010/main" val="398073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 review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Automatic Formal Systems</a:t>
            </a:r>
          </a:p>
          <a:p>
            <a:r>
              <a:rPr lang="en-US"/>
              <a:t>Basic </a:t>
            </a:r>
            <a:r>
              <a:rPr lang="en-US" dirty="0"/>
              <a:t>Java syntax</a:t>
            </a:r>
          </a:p>
          <a:p>
            <a:r>
              <a:rPr lang="en-US" dirty="0"/>
              <a:t>Output with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59188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CAE02-5553-4AEE-28A1-62B946934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Automatic Formal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47091-7740-B279-E0CE-FB4A9968C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12256"/>
            <a:ext cx="9905999" cy="524094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/>
              <a:t>A formal system that “moves” by itself.</a:t>
            </a:r>
          </a:p>
          <a:p>
            <a:pPr>
              <a:lnSpc>
                <a:spcPct val="90000"/>
              </a:lnSpc>
            </a:pPr>
            <a:r>
              <a:rPr lang="en-US"/>
              <a:t>A physical device or machine that</a:t>
            </a:r>
          </a:p>
          <a:p>
            <a:pPr lvl="1">
              <a:lnSpc>
                <a:spcPct val="90000"/>
              </a:lnSpc>
            </a:pPr>
            <a:r>
              <a:rPr lang="en-US"/>
              <a:t>has configurations and states which can be regarded as tokens and arrangements of some formal system, and</a:t>
            </a:r>
          </a:p>
          <a:p>
            <a:pPr lvl="1">
              <a:lnSpc>
                <a:spcPct val="90000"/>
              </a:lnSpc>
            </a:pPr>
            <a:r>
              <a:rPr lang="en-US"/>
              <a:t>in its normal operation it automatically manipulates these tokens in accord with the rules of that system.</a:t>
            </a:r>
          </a:p>
          <a:p>
            <a:pPr>
              <a:lnSpc>
                <a:spcPct val="90000"/>
              </a:lnSpc>
            </a:pPr>
            <a:r>
              <a:rPr lang="en-US"/>
              <a:t>E.g., a Computer!</a:t>
            </a:r>
          </a:p>
          <a:p>
            <a:endParaRPr lang="en-US"/>
          </a:p>
          <a:p>
            <a:pPr marL="0" indent="0">
              <a:buNone/>
            </a:pPr>
            <a:r>
              <a:rPr lang="en-US" sz="2600">
                <a:solidFill>
                  <a:srgbClr val="FFFF00"/>
                </a:solidFill>
              </a:rPr>
              <a:t>For more information about this view of computers, see John Haugeland, “What is Mind Design?”, in Mind Design II, MIT press, 1997, pp. 8-15.</a:t>
            </a:r>
          </a:p>
        </p:txBody>
      </p:sp>
    </p:spTree>
    <p:extLst>
      <p:ext uri="{BB962C8B-B14F-4D97-AF65-F5344CB8AC3E}">
        <p14:creationId xmlns:p14="http://schemas.microsoft.com/office/powerpoint/2010/main" val="149705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How </a:t>
            </a:r>
            <a:r>
              <a:rPr lang="en-US" sz="3600"/>
              <a:t>does compilation </a:t>
            </a:r>
            <a:r>
              <a:rPr lang="en-US" sz="3600" dirty="0"/>
              <a:t>work in general?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09800" y="1774826"/>
          <a:ext cx="82296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/>
          <a:srcRect l="13440" t="13631" r="13440" b="13631"/>
          <a:stretch>
            <a:fillRect/>
          </a:stretch>
        </p:blipFill>
        <p:spPr bwMode="auto">
          <a:xfrm>
            <a:off x="9067801" y="3496921"/>
            <a:ext cx="1218819" cy="119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Group 14"/>
          <p:cNvGrpSpPr/>
          <p:nvPr/>
        </p:nvGrpSpPr>
        <p:grpSpPr>
          <a:xfrm>
            <a:off x="9122983" y="3581400"/>
            <a:ext cx="452436" cy="76200"/>
            <a:chOff x="7396164" y="3581400"/>
            <a:chExt cx="452436" cy="76200"/>
          </a:xfrm>
        </p:grpSpPr>
        <p:cxnSp>
          <p:nvCxnSpPr>
            <p:cNvPr id="11" name="Straight Connector 10"/>
            <p:cNvCxnSpPr>
              <a:stCxn id="7" idx="2"/>
            </p:cNvCxnSpPr>
            <p:nvPr/>
          </p:nvCxnSpPr>
          <p:spPr>
            <a:xfrm rot="10800000">
              <a:off x="7396164" y="3619500"/>
              <a:ext cx="376237" cy="1588"/>
            </a:xfrm>
            <a:prstGeom prst="line">
              <a:avLst/>
            </a:prstGeom>
            <a:ln w="25400">
              <a:gradFill flip="none" rotWithShape="1">
                <a:gsLst>
                  <a:gs pos="0">
                    <a:schemeClr val="accent3">
                      <a:lumMod val="20000"/>
                      <a:lumOff val="80000"/>
                    </a:schemeClr>
                  </a:gs>
                  <a:gs pos="100000">
                    <a:schemeClr val="accent3">
                      <a:lumMod val="20000"/>
                      <a:lumOff val="80000"/>
                      <a:alpha val="0"/>
                    </a:schemeClr>
                  </a:gs>
                </a:gsLst>
                <a:lin ang="0" scaled="1"/>
                <a:tileRect/>
              </a:gra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7772400" y="3581400"/>
              <a:ext cx="76200" cy="762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glow rad="1397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5"/>
          <p:cNvGrpSpPr/>
          <p:nvPr/>
        </p:nvGrpSpPr>
        <p:grpSpPr>
          <a:xfrm flipH="1">
            <a:off x="9323008" y="4486275"/>
            <a:ext cx="452436" cy="76200"/>
            <a:chOff x="7396164" y="3581400"/>
            <a:chExt cx="452436" cy="76200"/>
          </a:xfrm>
        </p:grpSpPr>
        <p:cxnSp>
          <p:nvCxnSpPr>
            <p:cNvPr id="17" name="Straight Connector 16"/>
            <p:cNvCxnSpPr>
              <a:stCxn id="18" idx="2"/>
            </p:cNvCxnSpPr>
            <p:nvPr/>
          </p:nvCxnSpPr>
          <p:spPr>
            <a:xfrm rot="10800000">
              <a:off x="7396164" y="3619500"/>
              <a:ext cx="376237" cy="1588"/>
            </a:xfrm>
            <a:prstGeom prst="line">
              <a:avLst/>
            </a:prstGeom>
            <a:ln w="25400">
              <a:gradFill flip="none" rotWithShape="1">
                <a:gsLst>
                  <a:gs pos="0">
                    <a:schemeClr val="accent3">
                      <a:lumMod val="20000"/>
                      <a:lumOff val="80000"/>
                    </a:schemeClr>
                  </a:gs>
                  <a:gs pos="100000">
                    <a:schemeClr val="accent3">
                      <a:lumMod val="20000"/>
                      <a:lumOff val="80000"/>
                      <a:alpha val="0"/>
                    </a:schemeClr>
                  </a:gs>
                </a:gsLst>
                <a:lin ang="0" scaled="1"/>
                <a:tileRect/>
              </a:gra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7772400" y="3581400"/>
              <a:ext cx="76200" cy="762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glow rad="1397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18"/>
          <p:cNvGrpSpPr/>
          <p:nvPr/>
        </p:nvGrpSpPr>
        <p:grpSpPr>
          <a:xfrm rot="16200000" flipH="1">
            <a:off x="9056308" y="4000500"/>
            <a:ext cx="452436" cy="76200"/>
            <a:chOff x="7396164" y="3581400"/>
            <a:chExt cx="452436" cy="76200"/>
          </a:xfrm>
        </p:grpSpPr>
        <p:cxnSp>
          <p:nvCxnSpPr>
            <p:cNvPr id="20" name="Straight Connector 19"/>
            <p:cNvCxnSpPr>
              <a:stCxn id="21" idx="2"/>
            </p:cNvCxnSpPr>
            <p:nvPr/>
          </p:nvCxnSpPr>
          <p:spPr>
            <a:xfrm rot="10800000">
              <a:off x="7396164" y="3619500"/>
              <a:ext cx="376237" cy="1588"/>
            </a:xfrm>
            <a:prstGeom prst="line">
              <a:avLst/>
            </a:prstGeom>
            <a:ln w="25400">
              <a:gradFill flip="none" rotWithShape="1">
                <a:gsLst>
                  <a:gs pos="0">
                    <a:schemeClr val="accent3">
                      <a:lumMod val="20000"/>
                      <a:lumOff val="80000"/>
                    </a:schemeClr>
                  </a:gs>
                  <a:gs pos="100000">
                    <a:schemeClr val="accent3">
                      <a:lumMod val="20000"/>
                      <a:lumOff val="80000"/>
                      <a:alpha val="0"/>
                    </a:schemeClr>
                  </a:gs>
                </a:gsLst>
                <a:lin ang="0" scaled="1"/>
                <a:tileRect/>
              </a:gra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7772400" y="3581400"/>
              <a:ext cx="76200" cy="762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glow rad="1397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21"/>
          <p:cNvGrpSpPr/>
          <p:nvPr/>
        </p:nvGrpSpPr>
        <p:grpSpPr>
          <a:xfrm rot="16200000" flipH="1">
            <a:off x="9961183" y="3867150"/>
            <a:ext cx="452436" cy="76200"/>
            <a:chOff x="7396164" y="3581400"/>
            <a:chExt cx="452436" cy="76200"/>
          </a:xfrm>
        </p:grpSpPr>
        <p:cxnSp>
          <p:nvCxnSpPr>
            <p:cNvPr id="23" name="Straight Connector 22"/>
            <p:cNvCxnSpPr>
              <a:stCxn id="24" idx="2"/>
            </p:cNvCxnSpPr>
            <p:nvPr/>
          </p:nvCxnSpPr>
          <p:spPr>
            <a:xfrm rot="10800000">
              <a:off x="7396164" y="3619500"/>
              <a:ext cx="376237" cy="1588"/>
            </a:xfrm>
            <a:prstGeom prst="line">
              <a:avLst/>
            </a:prstGeom>
            <a:ln w="25400">
              <a:gradFill flip="none" rotWithShape="1">
                <a:gsLst>
                  <a:gs pos="0">
                    <a:schemeClr val="accent3">
                      <a:lumMod val="20000"/>
                      <a:lumOff val="80000"/>
                    </a:schemeClr>
                  </a:gs>
                  <a:gs pos="100000">
                    <a:schemeClr val="accent3">
                      <a:lumMod val="20000"/>
                      <a:lumOff val="80000"/>
                      <a:alpha val="0"/>
                    </a:schemeClr>
                  </a:gs>
                </a:gsLst>
                <a:lin ang="0" scaled="1"/>
                <a:tileRect/>
              </a:gra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/>
            <p:cNvSpPr/>
            <p:nvPr/>
          </p:nvSpPr>
          <p:spPr>
            <a:xfrm>
              <a:off x="7772400" y="3581400"/>
              <a:ext cx="76200" cy="762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glow rad="1397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24"/>
          <p:cNvGrpSpPr/>
          <p:nvPr/>
        </p:nvGrpSpPr>
        <p:grpSpPr>
          <a:xfrm rot="5400000" flipH="1" flipV="1">
            <a:off x="9827833" y="4019550"/>
            <a:ext cx="452436" cy="76200"/>
            <a:chOff x="7396164" y="3581400"/>
            <a:chExt cx="452436" cy="76200"/>
          </a:xfrm>
        </p:grpSpPr>
        <p:cxnSp>
          <p:nvCxnSpPr>
            <p:cNvPr id="26" name="Straight Connector 25"/>
            <p:cNvCxnSpPr>
              <a:stCxn id="27" idx="2"/>
            </p:cNvCxnSpPr>
            <p:nvPr/>
          </p:nvCxnSpPr>
          <p:spPr>
            <a:xfrm rot="10800000">
              <a:off x="7396164" y="3619500"/>
              <a:ext cx="376237" cy="1588"/>
            </a:xfrm>
            <a:prstGeom prst="line">
              <a:avLst/>
            </a:prstGeom>
            <a:ln w="25400">
              <a:gradFill flip="none" rotWithShape="1">
                <a:gsLst>
                  <a:gs pos="0">
                    <a:schemeClr val="accent3">
                      <a:lumMod val="20000"/>
                      <a:lumOff val="80000"/>
                    </a:schemeClr>
                  </a:gs>
                  <a:gs pos="100000">
                    <a:schemeClr val="accent3">
                      <a:lumMod val="20000"/>
                      <a:lumOff val="80000"/>
                      <a:alpha val="0"/>
                    </a:schemeClr>
                  </a:gs>
                </a:gsLst>
                <a:lin ang="0" scaled="1"/>
                <a:tileRect/>
              </a:gra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7772400" y="3581400"/>
              <a:ext cx="76200" cy="7620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glow rad="139700">
                <a:schemeClr val="accent4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9" name="Straight Connector 28"/>
          <p:cNvCxnSpPr/>
          <p:nvPr/>
        </p:nvCxnSpPr>
        <p:spPr>
          <a:xfrm>
            <a:off x="9680194" y="3705225"/>
            <a:ext cx="361950" cy="1588"/>
          </a:xfrm>
          <a:prstGeom prst="line">
            <a:avLst/>
          </a:prstGeom>
          <a:ln>
            <a:solidFill>
              <a:schemeClr val="accent3">
                <a:lumMod val="20000"/>
                <a:lumOff val="80000"/>
                <a:alpha val="7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 flipH="1" flipV="1">
            <a:off x="10008808" y="4424363"/>
            <a:ext cx="295275" cy="1588"/>
          </a:xfrm>
          <a:prstGeom prst="line">
            <a:avLst/>
          </a:prstGeom>
          <a:ln>
            <a:solidFill>
              <a:schemeClr val="accent3">
                <a:lumMod val="20000"/>
                <a:lumOff val="80000"/>
                <a:alpha val="75000"/>
              </a:schemeClr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044700" y="1970783"/>
            <a:ext cx="1765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Source Code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410200" y="1981201"/>
            <a:ext cx="1765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Machine Code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610600" y="2463225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Hardware</a:t>
            </a:r>
          </a:p>
        </p:txBody>
      </p:sp>
    </p:spTree>
    <p:extLst>
      <p:ext uri="{BB962C8B-B14F-4D97-AF65-F5344CB8AC3E}">
        <p14:creationId xmlns:p14="http://schemas.microsoft.com/office/powerpoint/2010/main" val="3416308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>
          <a:xfrm>
            <a:off x="1676400" y="2057400"/>
            <a:ext cx="3733800" cy="4038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6629400" y="2057400"/>
            <a:ext cx="3886200" cy="4038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9067800" y="3429000"/>
            <a:ext cx="1371600" cy="13716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Compilation </a:t>
            </a:r>
            <a:r>
              <a:rPr lang="en-US"/>
              <a:t>and execution </a:t>
            </a:r>
            <a:r>
              <a:rPr lang="en-US" dirty="0"/>
              <a:t>for Java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28800" y="1752601"/>
          <a:ext cx="853402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Group 24"/>
          <p:cNvGrpSpPr/>
          <p:nvPr/>
        </p:nvGrpSpPr>
        <p:grpSpPr>
          <a:xfrm>
            <a:off x="9144001" y="3528914"/>
            <a:ext cx="1218819" cy="1195487"/>
            <a:chOff x="7340981" y="3496920"/>
            <a:chExt cx="1218819" cy="1195487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7" cstate="print"/>
            <a:srcRect l="13440" t="13631" r="13440" b="13631"/>
            <a:stretch>
              <a:fillRect/>
            </a:stretch>
          </p:blipFill>
          <p:spPr bwMode="auto">
            <a:xfrm>
              <a:off x="7340981" y="3496920"/>
              <a:ext cx="1218819" cy="1195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5" name="Group 14"/>
            <p:cNvGrpSpPr/>
            <p:nvPr/>
          </p:nvGrpSpPr>
          <p:grpSpPr>
            <a:xfrm>
              <a:off x="7396164" y="3581400"/>
              <a:ext cx="452436" cy="76200"/>
              <a:chOff x="7396164" y="3581400"/>
              <a:chExt cx="452436" cy="76200"/>
            </a:xfrm>
          </p:grpSpPr>
          <p:cxnSp>
            <p:nvCxnSpPr>
              <p:cNvPr id="11" name="Straight Connector 10"/>
              <p:cNvCxnSpPr>
                <a:stCxn id="7" idx="2"/>
              </p:cNvCxnSpPr>
              <p:nvPr/>
            </p:nvCxnSpPr>
            <p:spPr>
              <a:xfrm rot="10800000">
                <a:off x="7396164" y="3619500"/>
                <a:ext cx="376237" cy="1588"/>
              </a:xfrm>
              <a:prstGeom prst="line">
                <a:avLst/>
              </a:prstGeom>
              <a:ln w="25400">
                <a:gradFill flip="none" rotWithShape="1"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00000">
                      <a:schemeClr val="accent3">
                        <a:lumMod val="20000"/>
                        <a:lumOff val="80000"/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Oval 6"/>
              <p:cNvSpPr/>
              <p:nvPr/>
            </p:nvSpPr>
            <p:spPr>
              <a:xfrm>
                <a:off x="7772400" y="3581400"/>
                <a:ext cx="76200" cy="762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15"/>
            <p:cNvGrpSpPr/>
            <p:nvPr/>
          </p:nvGrpSpPr>
          <p:grpSpPr>
            <a:xfrm flipH="1">
              <a:off x="7596189" y="4486275"/>
              <a:ext cx="452436" cy="76200"/>
              <a:chOff x="7396164" y="3581400"/>
              <a:chExt cx="452436" cy="76200"/>
            </a:xfrm>
          </p:grpSpPr>
          <p:cxnSp>
            <p:nvCxnSpPr>
              <p:cNvPr id="17" name="Straight Connector 16"/>
              <p:cNvCxnSpPr>
                <a:stCxn id="18" idx="2"/>
              </p:cNvCxnSpPr>
              <p:nvPr/>
            </p:nvCxnSpPr>
            <p:spPr>
              <a:xfrm rot="10800000">
                <a:off x="7396164" y="3619500"/>
                <a:ext cx="376237" cy="1588"/>
              </a:xfrm>
              <a:prstGeom prst="line">
                <a:avLst/>
              </a:prstGeom>
              <a:ln w="25400">
                <a:gradFill flip="none" rotWithShape="1"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00000">
                      <a:schemeClr val="accent3">
                        <a:lumMod val="20000"/>
                        <a:lumOff val="80000"/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Oval 17"/>
              <p:cNvSpPr/>
              <p:nvPr/>
            </p:nvSpPr>
            <p:spPr>
              <a:xfrm>
                <a:off x="7772400" y="3581400"/>
                <a:ext cx="76200" cy="762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18"/>
            <p:cNvGrpSpPr/>
            <p:nvPr/>
          </p:nvGrpSpPr>
          <p:grpSpPr>
            <a:xfrm rot="16200000" flipH="1">
              <a:off x="7329489" y="4000500"/>
              <a:ext cx="452436" cy="76200"/>
              <a:chOff x="7396164" y="3581400"/>
              <a:chExt cx="452436" cy="76200"/>
            </a:xfrm>
          </p:grpSpPr>
          <p:cxnSp>
            <p:nvCxnSpPr>
              <p:cNvPr id="20" name="Straight Connector 19"/>
              <p:cNvCxnSpPr>
                <a:stCxn id="21" idx="2"/>
              </p:cNvCxnSpPr>
              <p:nvPr/>
            </p:nvCxnSpPr>
            <p:spPr>
              <a:xfrm rot="10800000">
                <a:off x="7396164" y="3619500"/>
                <a:ext cx="376237" cy="1588"/>
              </a:xfrm>
              <a:prstGeom prst="line">
                <a:avLst/>
              </a:prstGeom>
              <a:ln w="25400">
                <a:gradFill flip="none" rotWithShape="1"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00000">
                      <a:schemeClr val="accent3">
                        <a:lumMod val="20000"/>
                        <a:lumOff val="80000"/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Oval 20"/>
              <p:cNvSpPr/>
              <p:nvPr/>
            </p:nvSpPr>
            <p:spPr>
              <a:xfrm>
                <a:off x="7772400" y="3581400"/>
                <a:ext cx="76200" cy="762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21"/>
            <p:cNvGrpSpPr/>
            <p:nvPr/>
          </p:nvGrpSpPr>
          <p:grpSpPr>
            <a:xfrm rot="16200000" flipH="1">
              <a:off x="8234364" y="3867150"/>
              <a:ext cx="452436" cy="76200"/>
              <a:chOff x="7396164" y="3581400"/>
              <a:chExt cx="452436" cy="76200"/>
            </a:xfrm>
          </p:grpSpPr>
          <p:cxnSp>
            <p:nvCxnSpPr>
              <p:cNvPr id="23" name="Straight Connector 22"/>
              <p:cNvCxnSpPr>
                <a:stCxn id="24" idx="2"/>
              </p:cNvCxnSpPr>
              <p:nvPr/>
            </p:nvCxnSpPr>
            <p:spPr>
              <a:xfrm rot="10800000">
                <a:off x="7396164" y="3619500"/>
                <a:ext cx="376237" cy="1588"/>
              </a:xfrm>
              <a:prstGeom prst="line">
                <a:avLst/>
              </a:prstGeom>
              <a:ln w="25400">
                <a:gradFill flip="none" rotWithShape="1"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00000">
                      <a:schemeClr val="accent3">
                        <a:lumMod val="20000"/>
                        <a:lumOff val="80000"/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Oval 23"/>
              <p:cNvSpPr/>
              <p:nvPr/>
            </p:nvSpPr>
            <p:spPr>
              <a:xfrm>
                <a:off x="7772400" y="3581400"/>
                <a:ext cx="76200" cy="762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24"/>
            <p:cNvGrpSpPr/>
            <p:nvPr/>
          </p:nvGrpSpPr>
          <p:grpSpPr>
            <a:xfrm rot="5400000" flipH="1" flipV="1">
              <a:off x="8101014" y="4019550"/>
              <a:ext cx="452436" cy="76200"/>
              <a:chOff x="7396164" y="3581400"/>
              <a:chExt cx="452436" cy="76200"/>
            </a:xfrm>
          </p:grpSpPr>
          <p:cxnSp>
            <p:nvCxnSpPr>
              <p:cNvPr id="26" name="Straight Connector 25"/>
              <p:cNvCxnSpPr>
                <a:stCxn id="27" idx="2"/>
              </p:cNvCxnSpPr>
              <p:nvPr/>
            </p:nvCxnSpPr>
            <p:spPr>
              <a:xfrm rot="10800000">
                <a:off x="7396164" y="3619500"/>
                <a:ext cx="376237" cy="1588"/>
              </a:xfrm>
              <a:prstGeom prst="line">
                <a:avLst/>
              </a:prstGeom>
              <a:ln w="25400">
                <a:gradFill flip="none" rotWithShape="1"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00000">
                      <a:schemeClr val="accent3">
                        <a:lumMod val="20000"/>
                        <a:lumOff val="80000"/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Oval 26"/>
              <p:cNvSpPr/>
              <p:nvPr/>
            </p:nvSpPr>
            <p:spPr>
              <a:xfrm>
                <a:off x="7772400" y="3581400"/>
                <a:ext cx="76200" cy="762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9" name="Straight Connector 28"/>
            <p:cNvCxnSpPr/>
            <p:nvPr/>
          </p:nvCxnSpPr>
          <p:spPr>
            <a:xfrm>
              <a:off x="7953375" y="3705225"/>
              <a:ext cx="361950" cy="1588"/>
            </a:xfrm>
            <a:prstGeom prst="line">
              <a:avLst/>
            </a:prstGeom>
            <a:ln>
              <a:solidFill>
                <a:schemeClr val="accent3">
                  <a:lumMod val="20000"/>
                  <a:lumOff val="80000"/>
                  <a:alpha val="75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8281988" y="4424363"/>
              <a:ext cx="295275" cy="1588"/>
            </a:xfrm>
            <a:prstGeom prst="line">
              <a:avLst/>
            </a:prstGeom>
            <a:ln>
              <a:solidFill>
                <a:schemeClr val="accent3">
                  <a:lumMod val="20000"/>
                  <a:lumOff val="80000"/>
                  <a:alpha val="75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1447800" y="2057401"/>
            <a:ext cx="1917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Java </a:t>
            </a:r>
          </a:p>
          <a:p>
            <a:pPr algn="ctr"/>
            <a:r>
              <a:rPr lang="en-US" sz="2400" b="1" dirty="0"/>
              <a:t>Source</a:t>
            </a:r>
          </a:p>
          <a:p>
            <a:pPr algn="ctr"/>
            <a:r>
              <a:rPr lang="en-US" sz="2400" b="1" dirty="0"/>
              <a:t>Code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388100" y="2438401"/>
            <a:ext cx="1765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Machine Code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839200" y="2743201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Hardware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86200" y="2445604"/>
            <a:ext cx="1765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Java </a:t>
            </a:r>
            <a:r>
              <a:rPr lang="en-US" sz="2400" b="1" dirty="0" err="1"/>
              <a:t>Bytecode</a:t>
            </a:r>
            <a:endParaRPr lang="en-US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2133600" y="4953000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chemeClr val="accent1"/>
                  </a:outerShdw>
                </a:effectLst>
              </a:rPr>
              <a:t>Platform</a:t>
            </a:r>
          </a:p>
          <a:p>
            <a:pPr algn="ctr"/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chemeClr val="accent1"/>
                  </a:outerShdw>
                </a:effectLst>
              </a:rPr>
              <a:t>Independent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162800" y="4953000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chemeClr val="accent5">
                      <a:lumMod val="50000"/>
                    </a:schemeClr>
                  </a:outerShdw>
                </a:effectLst>
              </a:rPr>
              <a:t>Platform</a:t>
            </a:r>
          </a:p>
          <a:p>
            <a:pPr algn="ctr"/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chemeClr val="accent5">
                      <a:lumMod val="50000"/>
                    </a:schemeClr>
                  </a:outerShdw>
                </a:effectLst>
              </a:rPr>
              <a:t>Dependent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3322</TotalTime>
  <Words>1979</Words>
  <Application>Microsoft Office PowerPoint</Application>
  <PresentationFormat>Widescreen</PresentationFormat>
  <Paragraphs>379</Paragraphs>
  <Slides>40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Tw Cen MT</vt:lpstr>
      <vt:lpstr>Courier New</vt:lpstr>
      <vt:lpstr>Circuit</vt:lpstr>
      <vt:lpstr>COMP 1600 Introduction to Programming</vt:lpstr>
      <vt:lpstr>POP Quiz 3</vt:lpstr>
      <vt:lpstr>Alerts</vt:lpstr>
      <vt:lpstr>Review</vt:lpstr>
      <vt:lpstr>Exam 1</vt:lpstr>
      <vt:lpstr>Week 1 review topics</vt:lpstr>
      <vt:lpstr>Automatic Formal Systems</vt:lpstr>
      <vt:lpstr>How does compilation work in general?</vt:lpstr>
      <vt:lpstr>Compilation and execution for Java</vt:lpstr>
      <vt:lpstr>A basic Java program</vt:lpstr>
      <vt:lpstr>Sequencing</vt:lpstr>
      <vt:lpstr>Case Sensitivity</vt:lpstr>
      <vt:lpstr>Whitespace</vt:lpstr>
      <vt:lpstr>Comments</vt:lpstr>
      <vt:lpstr>Week 2 review topics</vt:lpstr>
      <vt:lpstr>Tokenization</vt:lpstr>
      <vt:lpstr>Primitive types</vt:lpstr>
      <vt:lpstr>Strings</vt:lpstr>
      <vt:lpstr>Summary of types</vt:lpstr>
      <vt:lpstr>Using Scanner</vt:lpstr>
      <vt:lpstr>Scanner methods</vt:lpstr>
      <vt:lpstr>Numerical operations</vt:lpstr>
      <vt:lpstr>Complex expressions</vt:lpstr>
      <vt:lpstr>Casting</vt:lpstr>
      <vt:lpstr>Week 3 review topics</vt:lpstr>
      <vt:lpstr>Other Math methods</vt:lpstr>
      <vt:lpstr>boolean operations</vt:lpstr>
      <vt:lpstr>Sometimes knowing the number is useful</vt:lpstr>
      <vt:lpstr>Escape sequences</vt:lpstr>
      <vt:lpstr>Concatenation</vt:lpstr>
      <vt:lpstr>String methods</vt:lpstr>
      <vt:lpstr>Classes</vt:lpstr>
      <vt:lpstr>Objects</vt:lpstr>
      <vt:lpstr>Wrapper classes</vt:lpstr>
      <vt:lpstr>Week 4 review topics</vt:lpstr>
      <vt:lpstr>Comparison</vt:lpstr>
      <vt:lpstr>Anatomy of an if-else</vt:lpstr>
      <vt:lpstr>Anatomy of a switch statement</vt:lpstr>
      <vt:lpstr>Rules for switch</vt:lpstr>
      <vt:lpstr>Next time…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really hate this darn machine; I wish that they would sell it. It won’t do what I want it to, but only what I tell it.</dc:title>
  <dc:creator>David J. Stucki</dc:creator>
  <cp:lastModifiedBy>Stucki, David</cp:lastModifiedBy>
  <cp:revision>78</cp:revision>
  <dcterms:created xsi:type="dcterms:W3CDTF">2001-05-01T04:07:56Z</dcterms:created>
  <dcterms:modified xsi:type="dcterms:W3CDTF">2025-09-13T02:26:21Z</dcterms:modified>
</cp:coreProperties>
</file>