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0" r:id="rId1"/>
    <p:sldMasterId id="2147483720" r:id="rId2"/>
  </p:sldMasterIdLst>
  <p:notesMasterIdLst>
    <p:notesMasterId r:id="rId23"/>
  </p:notesMasterIdLst>
  <p:sldIdLst>
    <p:sldId id="258" r:id="rId3"/>
    <p:sldId id="420" r:id="rId4"/>
    <p:sldId id="260" r:id="rId5"/>
    <p:sldId id="395" r:id="rId6"/>
    <p:sldId id="434" r:id="rId7"/>
    <p:sldId id="435" r:id="rId8"/>
    <p:sldId id="436" r:id="rId9"/>
    <p:sldId id="413" r:id="rId10"/>
    <p:sldId id="414" r:id="rId11"/>
    <p:sldId id="415" r:id="rId12"/>
    <p:sldId id="416" r:id="rId13"/>
    <p:sldId id="417" r:id="rId14"/>
    <p:sldId id="405" r:id="rId15"/>
    <p:sldId id="408" r:id="rId16"/>
    <p:sldId id="426" r:id="rId17"/>
    <p:sldId id="427" r:id="rId18"/>
    <p:sldId id="411" r:id="rId19"/>
    <p:sldId id="418" r:id="rId20"/>
    <p:sldId id="433" r:id="rId21"/>
    <p:sldId id="34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0974" autoAdjust="0"/>
  </p:normalViewPr>
  <p:slideViewPr>
    <p:cSldViewPr>
      <p:cViewPr varScale="1">
        <p:scale>
          <a:sx n="109" d="100"/>
          <a:sy n="109" d="100"/>
        </p:scale>
        <p:origin x="23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6535308-B100-9210-2410-6F8C5FFC8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5B81816-4EE3-8E22-6BFC-DB6625DF8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43851FF2-B812-8098-3590-FC4DD1688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63851B0-F2A6-9D59-B667-A1D7F4BC4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1999F066-F949-5EE1-2E43-23958640DE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E995E43-1AA4-FCBD-F66C-0B5F5374C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6DEF-3FAF-1951-B2D2-07B00C92D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DF341-1C36-75D5-B66A-51EF39F8D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60485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18EA-E24E-B203-6B75-6CC27E1B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4A333-A1BB-8876-F65E-C7CA66813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437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E470-3D44-A774-B59B-1DA00CB37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15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74417-2544-B250-4D83-7492E3D0B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15" y="4589464"/>
            <a:ext cx="1051560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819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EE3BA-5B3F-9E99-FDE5-D792F73FC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F8CEC-612D-DEAB-3683-CA97C7667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0"/>
            <a:ext cx="5243689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E10BD-F063-2D19-1135-F4D131A58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712" y="1981200"/>
            <a:ext cx="524368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820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4E6C-8A06-15FE-478A-4121506A5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141" y="365126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E5F6F-AD46-F58D-0FE9-51FE24BD2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141" y="1681163"/>
            <a:ext cx="515902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4A0E-693E-3969-139A-3E79F38E1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141" y="2505075"/>
            <a:ext cx="515902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CF308-63E6-2BD5-F954-96B7AD98B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142" y="1681163"/>
            <a:ext cx="5181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8BBE6-6C93-12C0-6BC6-C6B5CCF33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142" y="2505075"/>
            <a:ext cx="5181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91014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F0870-E8C0-BC26-BB0C-97C6E3CE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4999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383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A99EB-1891-88D8-F562-7F2EF479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141" y="457200"/>
            <a:ext cx="39322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054A8-6273-F601-7CD0-51AC13AB3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482" y="987426"/>
            <a:ext cx="617125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6D3AC-597A-607F-F323-8FD425235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141" y="2057400"/>
            <a:ext cx="39322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4107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80CF-C036-738A-1912-BAF0E2EF0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141" y="457200"/>
            <a:ext cx="39322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F1CC3-E791-8B32-8645-F53152DC0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482" y="987426"/>
            <a:ext cx="617125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61FAEE-86EA-6185-485C-C1FF39B3C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141" y="2057400"/>
            <a:ext cx="39322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2496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E1AF9-9577-3456-BE60-850CDFE81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CF8356-F977-8D59-1727-624844AF0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5390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BAEC4F-C07A-97C1-3433-8F2B8B6AF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16342" y="609600"/>
            <a:ext cx="2666059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167D54-4654-B481-8937-A432B1EA1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82131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86B788-31E9-CD8E-41A0-9996E0FCA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 rotWithShape="0">
            <a:gsLst>
              <a:gs pos="0">
                <a:srgbClr val="5E9EFF">
                  <a:gamma/>
                  <a:tint val="10196"/>
                  <a:invGamma/>
                </a:srgbClr>
              </a:gs>
              <a:gs pos="50000">
                <a:srgbClr val="5E9EFF"/>
              </a:gs>
              <a:gs pos="100000">
                <a:srgbClr val="5E9EFF">
                  <a:gamma/>
                  <a:tint val="10196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12EDA2-A3B4-8DE5-9919-F28E70DE0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09600"/>
            <a:ext cx="1066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F8506B-211D-E6DA-818E-ADFC1CB718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0"/>
            <a:ext cx="10668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id="{7F6A03DC-F99D-8B7A-EEB9-33BB6AAB18BF}"/>
              </a:ext>
            </a:extLst>
          </p:cNvPr>
          <p:cNvSpPr>
            <a:spLocks/>
          </p:cNvSpPr>
          <p:nvPr/>
        </p:nvSpPr>
        <p:spPr bwMode="auto">
          <a:xfrm>
            <a:off x="203200" y="6172200"/>
            <a:ext cx="611482" cy="382588"/>
          </a:xfrm>
          <a:custGeom>
            <a:avLst/>
            <a:gdLst>
              <a:gd name="T0" fmla="*/ 324 w 325"/>
              <a:gd name="T1" fmla="*/ 120 h 241"/>
              <a:gd name="T2" fmla="*/ 276 w 325"/>
              <a:gd name="T3" fmla="*/ 85 h 241"/>
              <a:gd name="T4" fmla="*/ 277 w 325"/>
              <a:gd name="T5" fmla="*/ 35 h 241"/>
              <a:gd name="T6" fmla="*/ 209 w 325"/>
              <a:gd name="T7" fmla="*/ 35 h 241"/>
              <a:gd name="T8" fmla="*/ 162 w 325"/>
              <a:gd name="T9" fmla="*/ 0 h 241"/>
              <a:gd name="T10" fmla="*/ 115 w 325"/>
              <a:gd name="T11" fmla="*/ 35 h 241"/>
              <a:gd name="T12" fmla="*/ 47 w 325"/>
              <a:gd name="T13" fmla="*/ 35 h 241"/>
              <a:gd name="T14" fmla="*/ 48 w 325"/>
              <a:gd name="T15" fmla="*/ 85 h 241"/>
              <a:gd name="T16" fmla="*/ 0 w 325"/>
              <a:gd name="T17" fmla="*/ 120 h 241"/>
              <a:gd name="T18" fmla="*/ 48 w 325"/>
              <a:gd name="T19" fmla="*/ 155 h 241"/>
              <a:gd name="T20" fmla="*/ 47 w 325"/>
              <a:gd name="T21" fmla="*/ 205 h 241"/>
              <a:gd name="T22" fmla="*/ 115 w 325"/>
              <a:gd name="T23" fmla="*/ 205 h 241"/>
              <a:gd name="T24" fmla="*/ 162 w 325"/>
              <a:gd name="T25" fmla="*/ 240 h 241"/>
              <a:gd name="T26" fmla="*/ 209 w 325"/>
              <a:gd name="T27" fmla="*/ 205 h 241"/>
              <a:gd name="T28" fmla="*/ 277 w 325"/>
              <a:gd name="T29" fmla="*/ 205 h 241"/>
              <a:gd name="T30" fmla="*/ 276 w 325"/>
              <a:gd name="T31" fmla="*/ 155 h 241"/>
              <a:gd name="T32" fmla="*/ 324 w 325"/>
              <a:gd name="T33" fmla="*/ 12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5" h="241">
                <a:moveTo>
                  <a:pt x="324" y="120"/>
                </a:moveTo>
                <a:lnTo>
                  <a:pt x="276" y="85"/>
                </a:lnTo>
                <a:lnTo>
                  <a:pt x="277" y="35"/>
                </a:lnTo>
                <a:lnTo>
                  <a:pt x="209" y="35"/>
                </a:lnTo>
                <a:lnTo>
                  <a:pt x="162" y="0"/>
                </a:lnTo>
                <a:lnTo>
                  <a:pt x="115" y="35"/>
                </a:lnTo>
                <a:lnTo>
                  <a:pt x="47" y="35"/>
                </a:lnTo>
                <a:lnTo>
                  <a:pt x="48" y="85"/>
                </a:lnTo>
                <a:lnTo>
                  <a:pt x="0" y="120"/>
                </a:lnTo>
                <a:lnTo>
                  <a:pt x="48" y="155"/>
                </a:lnTo>
                <a:lnTo>
                  <a:pt x="47" y="205"/>
                </a:lnTo>
                <a:lnTo>
                  <a:pt x="115" y="205"/>
                </a:lnTo>
                <a:lnTo>
                  <a:pt x="162" y="240"/>
                </a:lnTo>
                <a:lnTo>
                  <a:pt x="209" y="205"/>
                </a:lnTo>
                <a:lnTo>
                  <a:pt x="277" y="205"/>
                </a:lnTo>
                <a:lnTo>
                  <a:pt x="276" y="155"/>
                </a:lnTo>
                <a:lnTo>
                  <a:pt x="324" y="120"/>
                </a:lnTo>
              </a:path>
            </a:pathLst>
          </a:custGeom>
          <a:gradFill rotWithShape="0">
            <a:gsLst>
              <a:gs pos="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A927BFC0-6871-094F-8C40-5CD718D93349}"/>
              </a:ext>
            </a:extLst>
          </p:cNvPr>
          <p:cNvSpPr>
            <a:spLocks/>
          </p:cNvSpPr>
          <p:nvPr/>
        </p:nvSpPr>
        <p:spPr bwMode="auto">
          <a:xfrm>
            <a:off x="203200" y="5334000"/>
            <a:ext cx="611482" cy="382588"/>
          </a:xfrm>
          <a:custGeom>
            <a:avLst/>
            <a:gdLst>
              <a:gd name="T0" fmla="*/ 324 w 325"/>
              <a:gd name="T1" fmla="*/ 120 h 241"/>
              <a:gd name="T2" fmla="*/ 276 w 325"/>
              <a:gd name="T3" fmla="*/ 85 h 241"/>
              <a:gd name="T4" fmla="*/ 277 w 325"/>
              <a:gd name="T5" fmla="*/ 35 h 241"/>
              <a:gd name="T6" fmla="*/ 209 w 325"/>
              <a:gd name="T7" fmla="*/ 35 h 241"/>
              <a:gd name="T8" fmla="*/ 162 w 325"/>
              <a:gd name="T9" fmla="*/ 0 h 241"/>
              <a:gd name="T10" fmla="*/ 115 w 325"/>
              <a:gd name="T11" fmla="*/ 35 h 241"/>
              <a:gd name="T12" fmla="*/ 47 w 325"/>
              <a:gd name="T13" fmla="*/ 35 h 241"/>
              <a:gd name="T14" fmla="*/ 48 w 325"/>
              <a:gd name="T15" fmla="*/ 85 h 241"/>
              <a:gd name="T16" fmla="*/ 0 w 325"/>
              <a:gd name="T17" fmla="*/ 120 h 241"/>
              <a:gd name="T18" fmla="*/ 48 w 325"/>
              <a:gd name="T19" fmla="*/ 155 h 241"/>
              <a:gd name="T20" fmla="*/ 47 w 325"/>
              <a:gd name="T21" fmla="*/ 205 h 241"/>
              <a:gd name="T22" fmla="*/ 115 w 325"/>
              <a:gd name="T23" fmla="*/ 205 h 241"/>
              <a:gd name="T24" fmla="*/ 162 w 325"/>
              <a:gd name="T25" fmla="*/ 240 h 241"/>
              <a:gd name="T26" fmla="*/ 209 w 325"/>
              <a:gd name="T27" fmla="*/ 205 h 241"/>
              <a:gd name="T28" fmla="*/ 277 w 325"/>
              <a:gd name="T29" fmla="*/ 205 h 241"/>
              <a:gd name="T30" fmla="*/ 276 w 325"/>
              <a:gd name="T31" fmla="*/ 155 h 241"/>
              <a:gd name="T32" fmla="*/ 324 w 325"/>
              <a:gd name="T33" fmla="*/ 12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5" h="241">
                <a:moveTo>
                  <a:pt x="324" y="120"/>
                </a:moveTo>
                <a:lnTo>
                  <a:pt x="276" y="85"/>
                </a:lnTo>
                <a:lnTo>
                  <a:pt x="277" y="35"/>
                </a:lnTo>
                <a:lnTo>
                  <a:pt x="209" y="35"/>
                </a:lnTo>
                <a:lnTo>
                  <a:pt x="162" y="0"/>
                </a:lnTo>
                <a:lnTo>
                  <a:pt x="115" y="35"/>
                </a:lnTo>
                <a:lnTo>
                  <a:pt x="47" y="35"/>
                </a:lnTo>
                <a:lnTo>
                  <a:pt x="48" y="85"/>
                </a:lnTo>
                <a:lnTo>
                  <a:pt x="0" y="120"/>
                </a:lnTo>
                <a:lnTo>
                  <a:pt x="48" y="155"/>
                </a:lnTo>
                <a:lnTo>
                  <a:pt x="47" y="205"/>
                </a:lnTo>
                <a:lnTo>
                  <a:pt x="115" y="205"/>
                </a:lnTo>
                <a:lnTo>
                  <a:pt x="162" y="240"/>
                </a:lnTo>
                <a:lnTo>
                  <a:pt x="209" y="205"/>
                </a:lnTo>
                <a:lnTo>
                  <a:pt x="277" y="205"/>
                </a:lnTo>
                <a:lnTo>
                  <a:pt x="276" y="155"/>
                </a:lnTo>
                <a:lnTo>
                  <a:pt x="324" y="120"/>
                </a:lnTo>
              </a:path>
            </a:pathLst>
          </a:custGeom>
          <a:gradFill rotWithShape="0">
            <a:gsLst>
              <a:gs pos="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0E3FF2AE-8FDF-6F93-E9A8-6CBD660E4EB4}"/>
              </a:ext>
            </a:extLst>
          </p:cNvPr>
          <p:cNvSpPr>
            <a:spLocks/>
          </p:cNvSpPr>
          <p:nvPr/>
        </p:nvSpPr>
        <p:spPr bwMode="auto">
          <a:xfrm>
            <a:off x="203200" y="4495800"/>
            <a:ext cx="611482" cy="382588"/>
          </a:xfrm>
          <a:custGeom>
            <a:avLst/>
            <a:gdLst>
              <a:gd name="T0" fmla="*/ 324 w 325"/>
              <a:gd name="T1" fmla="*/ 120 h 241"/>
              <a:gd name="T2" fmla="*/ 276 w 325"/>
              <a:gd name="T3" fmla="*/ 85 h 241"/>
              <a:gd name="T4" fmla="*/ 277 w 325"/>
              <a:gd name="T5" fmla="*/ 35 h 241"/>
              <a:gd name="T6" fmla="*/ 209 w 325"/>
              <a:gd name="T7" fmla="*/ 35 h 241"/>
              <a:gd name="T8" fmla="*/ 162 w 325"/>
              <a:gd name="T9" fmla="*/ 0 h 241"/>
              <a:gd name="T10" fmla="*/ 115 w 325"/>
              <a:gd name="T11" fmla="*/ 35 h 241"/>
              <a:gd name="T12" fmla="*/ 47 w 325"/>
              <a:gd name="T13" fmla="*/ 35 h 241"/>
              <a:gd name="T14" fmla="*/ 48 w 325"/>
              <a:gd name="T15" fmla="*/ 85 h 241"/>
              <a:gd name="T16" fmla="*/ 0 w 325"/>
              <a:gd name="T17" fmla="*/ 120 h 241"/>
              <a:gd name="T18" fmla="*/ 48 w 325"/>
              <a:gd name="T19" fmla="*/ 155 h 241"/>
              <a:gd name="T20" fmla="*/ 47 w 325"/>
              <a:gd name="T21" fmla="*/ 205 h 241"/>
              <a:gd name="T22" fmla="*/ 115 w 325"/>
              <a:gd name="T23" fmla="*/ 205 h 241"/>
              <a:gd name="T24" fmla="*/ 162 w 325"/>
              <a:gd name="T25" fmla="*/ 240 h 241"/>
              <a:gd name="T26" fmla="*/ 209 w 325"/>
              <a:gd name="T27" fmla="*/ 205 h 241"/>
              <a:gd name="T28" fmla="*/ 277 w 325"/>
              <a:gd name="T29" fmla="*/ 205 h 241"/>
              <a:gd name="T30" fmla="*/ 276 w 325"/>
              <a:gd name="T31" fmla="*/ 155 h 241"/>
              <a:gd name="T32" fmla="*/ 324 w 325"/>
              <a:gd name="T33" fmla="*/ 12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5" h="241">
                <a:moveTo>
                  <a:pt x="324" y="120"/>
                </a:moveTo>
                <a:lnTo>
                  <a:pt x="276" y="85"/>
                </a:lnTo>
                <a:lnTo>
                  <a:pt x="277" y="35"/>
                </a:lnTo>
                <a:lnTo>
                  <a:pt x="209" y="35"/>
                </a:lnTo>
                <a:lnTo>
                  <a:pt x="162" y="0"/>
                </a:lnTo>
                <a:lnTo>
                  <a:pt x="115" y="35"/>
                </a:lnTo>
                <a:lnTo>
                  <a:pt x="47" y="35"/>
                </a:lnTo>
                <a:lnTo>
                  <a:pt x="48" y="85"/>
                </a:lnTo>
                <a:lnTo>
                  <a:pt x="0" y="120"/>
                </a:lnTo>
                <a:lnTo>
                  <a:pt x="48" y="155"/>
                </a:lnTo>
                <a:lnTo>
                  <a:pt x="47" y="205"/>
                </a:lnTo>
                <a:lnTo>
                  <a:pt x="115" y="205"/>
                </a:lnTo>
                <a:lnTo>
                  <a:pt x="162" y="240"/>
                </a:lnTo>
                <a:lnTo>
                  <a:pt x="209" y="205"/>
                </a:lnTo>
                <a:lnTo>
                  <a:pt x="277" y="205"/>
                </a:lnTo>
                <a:lnTo>
                  <a:pt x="276" y="155"/>
                </a:lnTo>
                <a:lnTo>
                  <a:pt x="324" y="120"/>
                </a:lnTo>
              </a:path>
            </a:pathLst>
          </a:custGeom>
          <a:gradFill rotWithShape="0">
            <a:gsLst>
              <a:gs pos="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2BA4F07D-7349-52E3-6269-8E0D90DCBE33}"/>
              </a:ext>
            </a:extLst>
          </p:cNvPr>
          <p:cNvSpPr>
            <a:spLocks/>
          </p:cNvSpPr>
          <p:nvPr/>
        </p:nvSpPr>
        <p:spPr bwMode="auto">
          <a:xfrm>
            <a:off x="203200" y="3657600"/>
            <a:ext cx="611482" cy="382588"/>
          </a:xfrm>
          <a:custGeom>
            <a:avLst/>
            <a:gdLst>
              <a:gd name="T0" fmla="*/ 324 w 325"/>
              <a:gd name="T1" fmla="*/ 120 h 241"/>
              <a:gd name="T2" fmla="*/ 276 w 325"/>
              <a:gd name="T3" fmla="*/ 85 h 241"/>
              <a:gd name="T4" fmla="*/ 277 w 325"/>
              <a:gd name="T5" fmla="*/ 35 h 241"/>
              <a:gd name="T6" fmla="*/ 209 w 325"/>
              <a:gd name="T7" fmla="*/ 35 h 241"/>
              <a:gd name="T8" fmla="*/ 162 w 325"/>
              <a:gd name="T9" fmla="*/ 0 h 241"/>
              <a:gd name="T10" fmla="*/ 115 w 325"/>
              <a:gd name="T11" fmla="*/ 35 h 241"/>
              <a:gd name="T12" fmla="*/ 47 w 325"/>
              <a:gd name="T13" fmla="*/ 35 h 241"/>
              <a:gd name="T14" fmla="*/ 48 w 325"/>
              <a:gd name="T15" fmla="*/ 85 h 241"/>
              <a:gd name="T16" fmla="*/ 0 w 325"/>
              <a:gd name="T17" fmla="*/ 120 h 241"/>
              <a:gd name="T18" fmla="*/ 48 w 325"/>
              <a:gd name="T19" fmla="*/ 155 h 241"/>
              <a:gd name="T20" fmla="*/ 47 w 325"/>
              <a:gd name="T21" fmla="*/ 205 h 241"/>
              <a:gd name="T22" fmla="*/ 115 w 325"/>
              <a:gd name="T23" fmla="*/ 205 h 241"/>
              <a:gd name="T24" fmla="*/ 162 w 325"/>
              <a:gd name="T25" fmla="*/ 240 h 241"/>
              <a:gd name="T26" fmla="*/ 209 w 325"/>
              <a:gd name="T27" fmla="*/ 205 h 241"/>
              <a:gd name="T28" fmla="*/ 277 w 325"/>
              <a:gd name="T29" fmla="*/ 205 h 241"/>
              <a:gd name="T30" fmla="*/ 276 w 325"/>
              <a:gd name="T31" fmla="*/ 155 h 241"/>
              <a:gd name="T32" fmla="*/ 324 w 325"/>
              <a:gd name="T33" fmla="*/ 12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5" h="241">
                <a:moveTo>
                  <a:pt x="324" y="120"/>
                </a:moveTo>
                <a:lnTo>
                  <a:pt x="276" y="85"/>
                </a:lnTo>
                <a:lnTo>
                  <a:pt x="277" y="35"/>
                </a:lnTo>
                <a:lnTo>
                  <a:pt x="209" y="35"/>
                </a:lnTo>
                <a:lnTo>
                  <a:pt x="162" y="0"/>
                </a:lnTo>
                <a:lnTo>
                  <a:pt x="115" y="35"/>
                </a:lnTo>
                <a:lnTo>
                  <a:pt x="47" y="35"/>
                </a:lnTo>
                <a:lnTo>
                  <a:pt x="48" y="85"/>
                </a:lnTo>
                <a:lnTo>
                  <a:pt x="0" y="120"/>
                </a:lnTo>
                <a:lnTo>
                  <a:pt x="48" y="155"/>
                </a:lnTo>
                <a:lnTo>
                  <a:pt x="47" y="205"/>
                </a:lnTo>
                <a:lnTo>
                  <a:pt x="115" y="205"/>
                </a:lnTo>
                <a:lnTo>
                  <a:pt x="162" y="240"/>
                </a:lnTo>
                <a:lnTo>
                  <a:pt x="209" y="205"/>
                </a:lnTo>
                <a:lnTo>
                  <a:pt x="277" y="205"/>
                </a:lnTo>
                <a:lnTo>
                  <a:pt x="276" y="155"/>
                </a:lnTo>
                <a:lnTo>
                  <a:pt x="324" y="120"/>
                </a:lnTo>
              </a:path>
            </a:pathLst>
          </a:custGeom>
          <a:gradFill rotWithShape="0">
            <a:gsLst>
              <a:gs pos="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12C63C6A-E007-27AE-E3FE-76FF31133213}"/>
              </a:ext>
            </a:extLst>
          </p:cNvPr>
          <p:cNvSpPr>
            <a:spLocks/>
          </p:cNvSpPr>
          <p:nvPr/>
        </p:nvSpPr>
        <p:spPr bwMode="auto">
          <a:xfrm>
            <a:off x="203200" y="2819400"/>
            <a:ext cx="611482" cy="382588"/>
          </a:xfrm>
          <a:custGeom>
            <a:avLst/>
            <a:gdLst>
              <a:gd name="T0" fmla="*/ 324 w 325"/>
              <a:gd name="T1" fmla="*/ 120 h 241"/>
              <a:gd name="T2" fmla="*/ 276 w 325"/>
              <a:gd name="T3" fmla="*/ 85 h 241"/>
              <a:gd name="T4" fmla="*/ 277 w 325"/>
              <a:gd name="T5" fmla="*/ 35 h 241"/>
              <a:gd name="T6" fmla="*/ 209 w 325"/>
              <a:gd name="T7" fmla="*/ 35 h 241"/>
              <a:gd name="T8" fmla="*/ 162 w 325"/>
              <a:gd name="T9" fmla="*/ 0 h 241"/>
              <a:gd name="T10" fmla="*/ 115 w 325"/>
              <a:gd name="T11" fmla="*/ 35 h 241"/>
              <a:gd name="T12" fmla="*/ 47 w 325"/>
              <a:gd name="T13" fmla="*/ 35 h 241"/>
              <a:gd name="T14" fmla="*/ 48 w 325"/>
              <a:gd name="T15" fmla="*/ 85 h 241"/>
              <a:gd name="T16" fmla="*/ 0 w 325"/>
              <a:gd name="T17" fmla="*/ 120 h 241"/>
              <a:gd name="T18" fmla="*/ 48 w 325"/>
              <a:gd name="T19" fmla="*/ 155 h 241"/>
              <a:gd name="T20" fmla="*/ 47 w 325"/>
              <a:gd name="T21" fmla="*/ 205 h 241"/>
              <a:gd name="T22" fmla="*/ 115 w 325"/>
              <a:gd name="T23" fmla="*/ 205 h 241"/>
              <a:gd name="T24" fmla="*/ 162 w 325"/>
              <a:gd name="T25" fmla="*/ 240 h 241"/>
              <a:gd name="T26" fmla="*/ 209 w 325"/>
              <a:gd name="T27" fmla="*/ 205 h 241"/>
              <a:gd name="T28" fmla="*/ 277 w 325"/>
              <a:gd name="T29" fmla="*/ 205 h 241"/>
              <a:gd name="T30" fmla="*/ 276 w 325"/>
              <a:gd name="T31" fmla="*/ 155 h 241"/>
              <a:gd name="T32" fmla="*/ 324 w 325"/>
              <a:gd name="T33" fmla="*/ 12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5" h="241">
                <a:moveTo>
                  <a:pt x="324" y="120"/>
                </a:moveTo>
                <a:lnTo>
                  <a:pt x="276" y="85"/>
                </a:lnTo>
                <a:lnTo>
                  <a:pt x="277" y="35"/>
                </a:lnTo>
                <a:lnTo>
                  <a:pt x="209" y="35"/>
                </a:lnTo>
                <a:lnTo>
                  <a:pt x="162" y="0"/>
                </a:lnTo>
                <a:lnTo>
                  <a:pt x="115" y="35"/>
                </a:lnTo>
                <a:lnTo>
                  <a:pt x="47" y="35"/>
                </a:lnTo>
                <a:lnTo>
                  <a:pt x="48" y="85"/>
                </a:lnTo>
                <a:lnTo>
                  <a:pt x="0" y="120"/>
                </a:lnTo>
                <a:lnTo>
                  <a:pt x="48" y="155"/>
                </a:lnTo>
                <a:lnTo>
                  <a:pt x="47" y="205"/>
                </a:lnTo>
                <a:lnTo>
                  <a:pt x="115" y="205"/>
                </a:lnTo>
                <a:lnTo>
                  <a:pt x="162" y="240"/>
                </a:lnTo>
                <a:lnTo>
                  <a:pt x="209" y="205"/>
                </a:lnTo>
                <a:lnTo>
                  <a:pt x="277" y="205"/>
                </a:lnTo>
                <a:lnTo>
                  <a:pt x="276" y="155"/>
                </a:lnTo>
                <a:lnTo>
                  <a:pt x="324" y="120"/>
                </a:lnTo>
              </a:path>
            </a:pathLst>
          </a:custGeom>
          <a:gradFill rotWithShape="0">
            <a:gsLst>
              <a:gs pos="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2B9F31EF-E79A-24EF-1CCC-AAA5ABE1A4BC}"/>
              </a:ext>
            </a:extLst>
          </p:cNvPr>
          <p:cNvSpPr>
            <a:spLocks/>
          </p:cNvSpPr>
          <p:nvPr/>
        </p:nvSpPr>
        <p:spPr bwMode="auto">
          <a:xfrm>
            <a:off x="203200" y="1981200"/>
            <a:ext cx="611482" cy="382588"/>
          </a:xfrm>
          <a:custGeom>
            <a:avLst/>
            <a:gdLst>
              <a:gd name="T0" fmla="*/ 324 w 325"/>
              <a:gd name="T1" fmla="*/ 120 h 241"/>
              <a:gd name="T2" fmla="*/ 276 w 325"/>
              <a:gd name="T3" fmla="*/ 85 h 241"/>
              <a:gd name="T4" fmla="*/ 277 w 325"/>
              <a:gd name="T5" fmla="*/ 35 h 241"/>
              <a:gd name="T6" fmla="*/ 209 w 325"/>
              <a:gd name="T7" fmla="*/ 35 h 241"/>
              <a:gd name="T8" fmla="*/ 162 w 325"/>
              <a:gd name="T9" fmla="*/ 0 h 241"/>
              <a:gd name="T10" fmla="*/ 115 w 325"/>
              <a:gd name="T11" fmla="*/ 35 h 241"/>
              <a:gd name="T12" fmla="*/ 47 w 325"/>
              <a:gd name="T13" fmla="*/ 35 h 241"/>
              <a:gd name="T14" fmla="*/ 48 w 325"/>
              <a:gd name="T15" fmla="*/ 85 h 241"/>
              <a:gd name="T16" fmla="*/ 0 w 325"/>
              <a:gd name="T17" fmla="*/ 120 h 241"/>
              <a:gd name="T18" fmla="*/ 48 w 325"/>
              <a:gd name="T19" fmla="*/ 155 h 241"/>
              <a:gd name="T20" fmla="*/ 47 w 325"/>
              <a:gd name="T21" fmla="*/ 205 h 241"/>
              <a:gd name="T22" fmla="*/ 115 w 325"/>
              <a:gd name="T23" fmla="*/ 205 h 241"/>
              <a:gd name="T24" fmla="*/ 162 w 325"/>
              <a:gd name="T25" fmla="*/ 240 h 241"/>
              <a:gd name="T26" fmla="*/ 209 w 325"/>
              <a:gd name="T27" fmla="*/ 205 h 241"/>
              <a:gd name="T28" fmla="*/ 277 w 325"/>
              <a:gd name="T29" fmla="*/ 205 h 241"/>
              <a:gd name="T30" fmla="*/ 276 w 325"/>
              <a:gd name="T31" fmla="*/ 155 h 241"/>
              <a:gd name="T32" fmla="*/ 324 w 325"/>
              <a:gd name="T33" fmla="*/ 12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5" h="241">
                <a:moveTo>
                  <a:pt x="324" y="120"/>
                </a:moveTo>
                <a:lnTo>
                  <a:pt x="276" y="85"/>
                </a:lnTo>
                <a:lnTo>
                  <a:pt x="277" y="35"/>
                </a:lnTo>
                <a:lnTo>
                  <a:pt x="209" y="35"/>
                </a:lnTo>
                <a:lnTo>
                  <a:pt x="162" y="0"/>
                </a:lnTo>
                <a:lnTo>
                  <a:pt x="115" y="35"/>
                </a:lnTo>
                <a:lnTo>
                  <a:pt x="47" y="35"/>
                </a:lnTo>
                <a:lnTo>
                  <a:pt x="48" y="85"/>
                </a:lnTo>
                <a:lnTo>
                  <a:pt x="0" y="120"/>
                </a:lnTo>
                <a:lnTo>
                  <a:pt x="48" y="155"/>
                </a:lnTo>
                <a:lnTo>
                  <a:pt x="47" y="205"/>
                </a:lnTo>
                <a:lnTo>
                  <a:pt x="115" y="205"/>
                </a:lnTo>
                <a:lnTo>
                  <a:pt x="162" y="240"/>
                </a:lnTo>
                <a:lnTo>
                  <a:pt x="209" y="205"/>
                </a:lnTo>
                <a:lnTo>
                  <a:pt x="277" y="205"/>
                </a:lnTo>
                <a:lnTo>
                  <a:pt x="276" y="155"/>
                </a:lnTo>
                <a:lnTo>
                  <a:pt x="324" y="120"/>
                </a:lnTo>
              </a:path>
            </a:pathLst>
          </a:custGeom>
          <a:gradFill rotWithShape="0">
            <a:gsLst>
              <a:gs pos="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5" name="Freeform 11">
            <a:extLst>
              <a:ext uri="{FF2B5EF4-FFF2-40B4-BE49-F238E27FC236}">
                <a16:creationId xmlns:a16="http://schemas.microsoft.com/office/drawing/2014/main" id="{4055AD1C-6673-E0C9-8B45-982E599E4159}"/>
              </a:ext>
            </a:extLst>
          </p:cNvPr>
          <p:cNvSpPr>
            <a:spLocks/>
          </p:cNvSpPr>
          <p:nvPr/>
        </p:nvSpPr>
        <p:spPr bwMode="auto">
          <a:xfrm>
            <a:off x="203200" y="1066800"/>
            <a:ext cx="611482" cy="382588"/>
          </a:xfrm>
          <a:custGeom>
            <a:avLst/>
            <a:gdLst>
              <a:gd name="T0" fmla="*/ 324 w 325"/>
              <a:gd name="T1" fmla="*/ 120 h 241"/>
              <a:gd name="T2" fmla="*/ 276 w 325"/>
              <a:gd name="T3" fmla="*/ 85 h 241"/>
              <a:gd name="T4" fmla="*/ 277 w 325"/>
              <a:gd name="T5" fmla="*/ 35 h 241"/>
              <a:gd name="T6" fmla="*/ 209 w 325"/>
              <a:gd name="T7" fmla="*/ 35 h 241"/>
              <a:gd name="T8" fmla="*/ 162 w 325"/>
              <a:gd name="T9" fmla="*/ 0 h 241"/>
              <a:gd name="T10" fmla="*/ 115 w 325"/>
              <a:gd name="T11" fmla="*/ 35 h 241"/>
              <a:gd name="T12" fmla="*/ 47 w 325"/>
              <a:gd name="T13" fmla="*/ 35 h 241"/>
              <a:gd name="T14" fmla="*/ 48 w 325"/>
              <a:gd name="T15" fmla="*/ 85 h 241"/>
              <a:gd name="T16" fmla="*/ 0 w 325"/>
              <a:gd name="T17" fmla="*/ 120 h 241"/>
              <a:gd name="T18" fmla="*/ 48 w 325"/>
              <a:gd name="T19" fmla="*/ 155 h 241"/>
              <a:gd name="T20" fmla="*/ 47 w 325"/>
              <a:gd name="T21" fmla="*/ 205 h 241"/>
              <a:gd name="T22" fmla="*/ 115 w 325"/>
              <a:gd name="T23" fmla="*/ 205 h 241"/>
              <a:gd name="T24" fmla="*/ 162 w 325"/>
              <a:gd name="T25" fmla="*/ 240 h 241"/>
              <a:gd name="T26" fmla="*/ 209 w 325"/>
              <a:gd name="T27" fmla="*/ 205 h 241"/>
              <a:gd name="T28" fmla="*/ 277 w 325"/>
              <a:gd name="T29" fmla="*/ 205 h 241"/>
              <a:gd name="T30" fmla="*/ 276 w 325"/>
              <a:gd name="T31" fmla="*/ 155 h 241"/>
              <a:gd name="T32" fmla="*/ 324 w 325"/>
              <a:gd name="T33" fmla="*/ 12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5" h="241">
                <a:moveTo>
                  <a:pt x="324" y="120"/>
                </a:moveTo>
                <a:lnTo>
                  <a:pt x="276" y="85"/>
                </a:lnTo>
                <a:lnTo>
                  <a:pt x="277" y="35"/>
                </a:lnTo>
                <a:lnTo>
                  <a:pt x="209" y="35"/>
                </a:lnTo>
                <a:lnTo>
                  <a:pt x="162" y="0"/>
                </a:lnTo>
                <a:lnTo>
                  <a:pt x="115" y="35"/>
                </a:lnTo>
                <a:lnTo>
                  <a:pt x="47" y="35"/>
                </a:lnTo>
                <a:lnTo>
                  <a:pt x="48" y="85"/>
                </a:lnTo>
                <a:lnTo>
                  <a:pt x="0" y="120"/>
                </a:lnTo>
                <a:lnTo>
                  <a:pt x="48" y="155"/>
                </a:lnTo>
                <a:lnTo>
                  <a:pt x="47" y="205"/>
                </a:lnTo>
                <a:lnTo>
                  <a:pt x="115" y="205"/>
                </a:lnTo>
                <a:lnTo>
                  <a:pt x="162" y="240"/>
                </a:lnTo>
                <a:lnTo>
                  <a:pt x="209" y="205"/>
                </a:lnTo>
                <a:lnTo>
                  <a:pt x="277" y="205"/>
                </a:lnTo>
                <a:lnTo>
                  <a:pt x="276" y="155"/>
                </a:lnTo>
                <a:lnTo>
                  <a:pt x="324" y="120"/>
                </a:lnTo>
              </a:path>
            </a:pathLst>
          </a:custGeom>
          <a:gradFill rotWithShape="0">
            <a:gsLst>
              <a:gs pos="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6" name="Freeform 12">
            <a:extLst>
              <a:ext uri="{FF2B5EF4-FFF2-40B4-BE49-F238E27FC236}">
                <a16:creationId xmlns:a16="http://schemas.microsoft.com/office/drawing/2014/main" id="{B87B2568-B718-3E6E-3955-5901C989B013}"/>
              </a:ext>
            </a:extLst>
          </p:cNvPr>
          <p:cNvSpPr>
            <a:spLocks/>
          </p:cNvSpPr>
          <p:nvPr/>
        </p:nvSpPr>
        <p:spPr bwMode="auto">
          <a:xfrm>
            <a:off x="203200" y="152400"/>
            <a:ext cx="611482" cy="382588"/>
          </a:xfrm>
          <a:custGeom>
            <a:avLst/>
            <a:gdLst>
              <a:gd name="T0" fmla="*/ 324 w 325"/>
              <a:gd name="T1" fmla="*/ 120 h 241"/>
              <a:gd name="T2" fmla="*/ 276 w 325"/>
              <a:gd name="T3" fmla="*/ 85 h 241"/>
              <a:gd name="T4" fmla="*/ 277 w 325"/>
              <a:gd name="T5" fmla="*/ 35 h 241"/>
              <a:gd name="T6" fmla="*/ 209 w 325"/>
              <a:gd name="T7" fmla="*/ 35 h 241"/>
              <a:gd name="T8" fmla="*/ 162 w 325"/>
              <a:gd name="T9" fmla="*/ 0 h 241"/>
              <a:gd name="T10" fmla="*/ 115 w 325"/>
              <a:gd name="T11" fmla="*/ 35 h 241"/>
              <a:gd name="T12" fmla="*/ 47 w 325"/>
              <a:gd name="T13" fmla="*/ 35 h 241"/>
              <a:gd name="T14" fmla="*/ 48 w 325"/>
              <a:gd name="T15" fmla="*/ 85 h 241"/>
              <a:gd name="T16" fmla="*/ 0 w 325"/>
              <a:gd name="T17" fmla="*/ 120 h 241"/>
              <a:gd name="T18" fmla="*/ 48 w 325"/>
              <a:gd name="T19" fmla="*/ 155 h 241"/>
              <a:gd name="T20" fmla="*/ 47 w 325"/>
              <a:gd name="T21" fmla="*/ 205 h 241"/>
              <a:gd name="T22" fmla="*/ 115 w 325"/>
              <a:gd name="T23" fmla="*/ 205 h 241"/>
              <a:gd name="T24" fmla="*/ 162 w 325"/>
              <a:gd name="T25" fmla="*/ 240 h 241"/>
              <a:gd name="T26" fmla="*/ 209 w 325"/>
              <a:gd name="T27" fmla="*/ 205 h 241"/>
              <a:gd name="T28" fmla="*/ 277 w 325"/>
              <a:gd name="T29" fmla="*/ 205 h 241"/>
              <a:gd name="T30" fmla="*/ 276 w 325"/>
              <a:gd name="T31" fmla="*/ 155 h 241"/>
              <a:gd name="T32" fmla="*/ 324 w 325"/>
              <a:gd name="T33" fmla="*/ 12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5" h="241">
                <a:moveTo>
                  <a:pt x="324" y="120"/>
                </a:moveTo>
                <a:lnTo>
                  <a:pt x="276" y="85"/>
                </a:lnTo>
                <a:lnTo>
                  <a:pt x="277" y="35"/>
                </a:lnTo>
                <a:lnTo>
                  <a:pt x="209" y="35"/>
                </a:lnTo>
                <a:lnTo>
                  <a:pt x="162" y="0"/>
                </a:lnTo>
                <a:lnTo>
                  <a:pt x="115" y="35"/>
                </a:lnTo>
                <a:lnTo>
                  <a:pt x="47" y="35"/>
                </a:lnTo>
                <a:lnTo>
                  <a:pt x="48" y="85"/>
                </a:lnTo>
                <a:lnTo>
                  <a:pt x="0" y="120"/>
                </a:lnTo>
                <a:lnTo>
                  <a:pt x="48" y="155"/>
                </a:lnTo>
                <a:lnTo>
                  <a:pt x="47" y="205"/>
                </a:lnTo>
                <a:lnTo>
                  <a:pt x="115" y="205"/>
                </a:lnTo>
                <a:lnTo>
                  <a:pt x="162" y="240"/>
                </a:lnTo>
                <a:lnTo>
                  <a:pt x="209" y="205"/>
                </a:lnTo>
                <a:lnTo>
                  <a:pt x="277" y="205"/>
                </a:lnTo>
                <a:lnTo>
                  <a:pt x="276" y="155"/>
                </a:lnTo>
                <a:lnTo>
                  <a:pt x="324" y="120"/>
                </a:lnTo>
              </a:path>
            </a:pathLst>
          </a:custGeom>
          <a:gradFill rotWithShape="0">
            <a:gsLst>
              <a:gs pos="0">
                <a:srgbClr val="3333CC">
                  <a:gamma/>
                  <a:tint val="0"/>
                  <a:invGamma/>
                </a:srgbClr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5585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The main uses of the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800" dirty="0"/>
              <a:t> class are converting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err="1"/>
              <a:t>s</a:t>
            </a:r>
            <a:r>
              <a:rPr lang="en-US" sz="2800" dirty="0"/>
              <a:t> to and from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800" dirty="0"/>
              <a:t>s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To convert 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800" dirty="0"/>
              <a:t> to an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/>
              <a:t>, use the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800" dirty="0"/>
              <a:t> method</a:t>
            </a:r>
          </a:p>
          <a:p>
            <a:pPr>
              <a:lnSpc>
                <a:spcPct val="110000"/>
              </a:lnSpc>
            </a:pPr>
            <a:endParaRPr lang="en-US" sz="2800" dirty="0"/>
          </a:p>
          <a:p>
            <a:pPr>
              <a:lnSpc>
                <a:spcPct val="110000"/>
              </a:lnSpc>
            </a:pPr>
            <a:endParaRPr lang="en-US" sz="2800" dirty="0"/>
          </a:p>
          <a:p>
            <a:pPr>
              <a:lnSpc>
                <a:spcPct val="110000"/>
              </a:lnSpc>
            </a:pPr>
            <a:r>
              <a:rPr lang="en-US" sz="2800" dirty="0"/>
              <a:t>To convert an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cs typeface="Courier New" pitchFamily="49" charset="0"/>
              </a:rPr>
              <a:t> </a:t>
            </a:r>
            <a:r>
              <a:rPr lang="en-US" sz="2800" dirty="0"/>
              <a:t>to 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800" dirty="0"/>
              <a:t>, use the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800" dirty="0"/>
              <a:t> method (or just concatenate)</a:t>
            </a:r>
          </a:p>
          <a:p>
            <a:pPr>
              <a:lnSpc>
                <a:spcPct val="110000"/>
              </a:lnSpc>
            </a:pPr>
            <a:endParaRPr lang="en-US" sz="2800" dirty="0"/>
          </a:p>
          <a:p>
            <a:pPr lvl="1">
              <a:lnSpc>
                <a:spcPct val="110000"/>
              </a:lnSpc>
            </a:pP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3048000"/>
            <a:ext cx="9905999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"345"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(number);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5334000"/>
            <a:ext cx="9905999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value = </a:t>
            </a:r>
            <a:r>
              <a:rPr lang="en-US" sz="27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543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number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Integer.toString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(value);</a:t>
            </a:r>
          </a:p>
        </p:txBody>
      </p:sp>
    </p:spTree>
    <p:extLst>
      <p:ext uri="{BB962C8B-B14F-4D97-AF65-F5344CB8AC3E}">
        <p14:creationId xmlns:p14="http://schemas.microsoft.com/office/powerpoint/2010/main" val="38347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The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dirty="0"/>
              <a:t> class is much like the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800" dirty="0"/>
              <a:t> class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To convert 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800" dirty="0"/>
              <a:t> to 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dirty="0"/>
              <a:t>, use the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parseDouble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800" dirty="0"/>
              <a:t> method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To convert 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cs typeface="Courier New" pitchFamily="49" charset="0"/>
              </a:rPr>
              <a:t> </a:t>
            </a:r>
            <a:r>
              <a:rPr lang="en-US" sz="2800" dirty="0"/>
              <a:t>to 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800" dirty="0"/>
              <a:t>, use the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800" dirty="0"/>
              <a:t> method (or just concatenate)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 lvl="1"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819400"/>
            <a:ext cx="9905999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"-0.4581"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(number);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1" y="5257800"/>
            <a:ext cx="9905997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value = </a:t>
            </a:r>
            <a:r>
              <a:rPr lang="en-US" sz="27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6.02e23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number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Double.toString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(value);</a:t>
            </a:r>
          </a:p>
        </p:txBody>
      </p:sp>
    </p:spTree>
    <p:extLst>
      <p:ext uri="{BB962C8B-B14F-4D97-AF65-F5344CB8AC3E}">
        <p14:creationId xmlns:p14="http://schemas.microsoft.com/office/powerpoint/2010/main" val="117985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>
                <a:latin typeface="Courier New" pitchFamily="49" charset="0"/>
                <a:cs typeface="Courier New" pitchFamily="49" charset="0"/>
              </a:rPr>
              <a:t>Character</a:t>
            </a:r>
            <a:r>
              <a:rPr lang="en-US"/>
              <a:t> </a:t>
            </a:r>
            <a:r>
              <a:rPr lang="en-US" dirty="0"/>
              <a:t>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Character</a:t>
            </a:r>
            <a:r>
              <a:rPr lang="en-US" dirty="0"/>
              <a:t> class is mostly useful for getting information about a particular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</a:p>
          <a:p>
            <a:pPr>
              <a:lnSpc>
                <a:spcPct val="100000"/>
              </a:lnSpc>
            </a:pPr>
            <a:r>
              <a:rPr lang="en-US" dirty="0"/>
              <a:t>For example, you can find out whether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is a digit, is a letter, is uppercase, or is lowercase by calling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isDigit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isLetter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isUpperCase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isLowerCase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methods, respectively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648200"/>
            <a:ext cx="9905999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'8'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Character.isDigit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(c);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</p:txBody>
      </p:sp>
    </p:spTree>
    <p:extLst>
      <p:ext uri="{BB962C8B-B14F-4D97-AF65-F5344CB8AC3E}">
        <p14:creationId xmlns:p14="http://schemas.microsoft.com/office/powerpoint/2010/main" val="18248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reads in an alphabetic character and tells you what position in the alphabet it has</a:t>
            </a:r>
          </a:p>
          <a:p>
            <a:r>
              <a:rPr lang="en-US"/>
              <a:t>Write </a:t>
            </a:r>
            <a:r>
              <a:rPr lang="en-US" dirty="0"/>
              <a:t>a program that reads in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 and says how many digits it contains</a:t>
            </a:r>
          </a:p>
        </p:txBody>
      </p:sp>
    </p:spTree>
    <p:extLst>
      <p:ext uri="{BB962C8B-B14F-4D97-AF65-F5344CB8AC3E}">
        <p14:creationId xmlns:p14="http://schemas.microsoft.com/office/powerpoint/2010/main" val="33310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So far we have only considered </a:t>
            </a:r>
            <a:r>
              <a:rPr lang="en-US" b="1" dirty="0"/>
              <a:t>Java</a:t>
            </a:r>
            <a:r>
              <a:rPr lang="en-US" dirty="0"/>
              <a:t> programs that do one thing after another, in sequence</a:t>
            </a:r>
          </a:p>
          <a:p>
            <a:pPr>
              <a:lnSpc>
                <a:spcPct val="100000"/>
              </a:lnSpc>
            </a:pPr>
            <a:r>
              <a:rPr lang="en-US" dirty="0"/>
              <a:t>Our programs have not had the ability to choose between different possibilities</a:t>
            </a:r>
          </a:p>
          <a:p>
            <a:pPr>
              <a:lnSpc>
                <a:spcPct val="100000"/>
              </a:lnSpc>
            </a:pPr>
            <a:r>
              <a:rPr lang="en-US" dirty="0"/>
              <a:t>Now, they will!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0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Behold!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dirty="0"/>
              <a:t>-statement: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x is small</a:t>
            </a:r>
            <a:r>
              <a:rPr lang="en-US" sz="2800" dirty="0"/>
              <a:t> will only print out if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is less than 5</a:t>
            </a:r>
          </a:p>
          <a:p>
            <a:r>
              <a:rPr lang="en-US" sz="2800" dirty="0"/>
              <a:t>In this case, we know that it is, but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could come from user input or a file or elsewhere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981200"/>
            <a:ext cx="9905999" cy="2362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7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(x &lt; </a:t>
            </a:r>
            <a:r>
              <a:rPr lang="en-US" sz="27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"x is small!"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1870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2514600" y="1752600"/>
            <a:ext cx="2590800" cy="2209800"/>
            <a:chOff x="990600" y="1752600"/>
            <a:chExt cx="2590800" cy="2209800"/>
          </a:xfrm>
        </p:grpSpPr>
        <p:cxnSp>
          <p:nvCxnSpPr>
            <p:cNvPr id="9" name="Straight Connector 8"/>
            <p:cNvCxnSpPr>
              <a:stCxn id="7" idx="0"/>
            </p:cNvCxnSpPr>
            <p:nvPr/>
          </p:nvCxnSpPr>
          <p:spPr>
            <a:xfrm rot="5400000" flipH="1" flipV="1">
              <a:off x="1866900" y="2781300"/>
              <a:ext cx="838200" cy="1588"/>
            </a:xfrm>
            <a:prstGeom prst="line">
              <a:avLst/>
            </a:prstGeom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828800" y="3200400"/>
              <a:ext cx="914400" cy="7620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90600" y="1752600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The </a:t>
              </a:r>
              <a:r>
                <a:rPr lang="en-US" sz="3600" b="1" dirty="0"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3600" dirty="0"/>
                <a:t> part</a:t>
              </a:r>
            </a:p>
          </p:txBody>
        </p:sp>
      </p:grpSp>
      <p:grpSp>
        <p:nvGrpSpPr>
          <p:cNvPr id="4" name="Group 17"/>
          <p:cNvGrpSpPr/>
          <p:nvPr/>
        </p:nvGrpSpPr>
        <p:grpSpPr>
          <a:xfrm>
            <a:off x="4724400" y="1542872"/>
            <a:ext cx="3657600" cy="2418735"/>
            <a:chOff x="3200400" y="1542871"/>
            <a:chExt cx="3657600" cy="2418735"/>
          </a:xfrm>
        </p:grpSpPr>
        <p:cxnSp>
          <p:nvCxnSpPr>
            <p:cNvPr id="12" name="Straight Connector 11"/>
            <p:cNvCxnSpPr>
              <a:stCxn id="10" idx="0"/>
              <a:endCxn id="17" idx="2"/>
            </p:cNvCxnSpPr>
            <p:nvPr/>
          </p:nvCxnSpPr>
          <p:spPr>
            <a:xfrm rot="5400000" flipH="1" flipV="1">
              <a:off x="4800997" y="2971403"/>
              <a:ext cx="456406" cy="1588"/>
            </a:xfrm>
            <a:prstGeom prst="line">
              <a:avLst/>
            </a:prstGeom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276600" y="3199606"/>
              <a:ext cx="3505200" cy="762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00400" y="1542871"/>
              <a:ext cx="3657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Any </a:t>
              </a:r>
              <a:r>
                <a:rPr lang="en-US" sz="3600" b="1" dirty="0" err="1">
                  <a:latin typeface="Courier New" pitchFamily="49" charset="0"/>
                  <a:cs typeface="Courier New" pitchFamily="49" charset="0"/>
                </a:rPr>
                <a:t>boolean</a:t>
              </a:r>
              <a:r>
                <a:rPr lang="en-US" sz="3600" dirty="0"/>
                <a:t> expression</a:t>
              </a:r>
            </a:p>
          </p:txBody>
        </p:sp>
      </p:grpSp>
      <p:grpSp>
        <p:nvGrpSpPr>
          <p:cNvPr id="6" name="Group 18"/>
          <p:cNvGrpSpPr/>
          <p:nvPr/>
        </p:nvGrpSpPr>
        <p:grpSpPr>
          <a:xfrm>
            <a:off x="3411416" y="4038600"/>
            <a:ext cx="4953000" cy="2113002"/>
            <a:chOff x="2133600" y="4038600"/>
            <a:chExt cx="4953000" cy="2113002"/>
          </a:xfrm>
        </p:grpSpPr>
        <p:cxnSp>
          <p:nvCxnSpPr>
            <p:cNvPr id="15" name="Straight Connector 14"/>
            <p:cNvCxnSpPr>
              <a:cxnSpLocks/>
              <a:stCxn id="13" idx="2"/>
              <a:endCxn id="20" idx="0"/>
            </p:cNvCxnSpPr>
            <p:nvPr/>
          </p:nvCxnSpPr>
          <p:spPr>
            <a:xfrm>
              <a:off x="4609703" y="4800600"/>
              <a:ext cx="397" cy="70467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513806" y="4038600"/>
              <a:ext cx="4191794" cy="762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33600" y="5505271"/>
              <a:ext cx="495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Executable statements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if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3200400"/>
            <a:ext cx="624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if( condition ){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65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idea of an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 very natural </a:t>
            </a:r>
            <a:r>
              <a:rPr lang="en-US" i="1" dirty="0"/>
              <a:t>if-then</a:t>
            </a:r>
            <a:r>
              <a:rPr lang="en-US" dirty="0"/>
              <a:t> sort of relationship</a:t>
            </a:r>
          </a:p>
          <a:p>
            <a:pPr>
              <a:lnSpc>
                <a:spcPct val="100000"/>
              </a:lnSpc>
            </a:pPr>
            <a:r>
              <a:rPr lang="en-US" dirty="0"/>
              <a:t>If the condition is true, then do something</a:t>
            </a:r>
          </a:p>
          <a:p>
            <a:pPr>
              <a:lnSpc>
                <a:spcPct val="100000"/>
              </a:lnSpc>
            </a:pPr>
            <a:r>
              <a:rPr lang="en-US" dirty="0"/>
              <a:t>For example: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If I win a million dollars,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Then I’ll yodel like an insane Swiss monkey</a:t>
            </a:r>
          </a:p>
        </p:txBody>
      </p:sp>
      <p:pic>
        <p:nvPicPr>
          <p:cNvPr id="1027" name="Picture 3" descr="C:\Users\Barry\AppData\Local\Microsoft\Windows\Temporary Internet Files\Content.IE5\OJHXWPDM\MPj0262867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848600" y="3810000"/>
            <a:ext cx="4104540" cy="2743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6402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using </a:t>
            </a:r>
            <a:r>
              <a:rPr lang="en-US" cap="none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prompts the user for the secret password</a:t>
            </a:r>
          </a:p>
          <a:p>
            <a:r>
              <a:rPr lang="en-US" dirty="0"/>
              <a:t>If they enter the word "eggplant", congratulate them for knowing the password</a:t>
            </a:r>
          </a:p>
        </p:txBody>
      </p:sp>
    </p:spTree>
    <p:extLst>
      <p:ext uri="{BB962C8B-B14F-4D97-AF65-F5344CB8AC3E}">
        <p14:creationId xmlns:p14="http://schemas.microsoft.com/office/powerpoint/2010/main" val="338845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9F25-E5AC-D458-BA0D-A4DF73E4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 Quiz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6D786-3063-C971-3E5C-4F0476636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9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A9B3EBB-014E-5BB1-E441-0D1874672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6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B52A0B5-E9C4-FE2C-E010-FB08FA6A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67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175D378-A1C6-2666-D163-8F66B1894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3100" y="381000"/>
            <a:ext cx="8782050" cy="5715000"/>
          </a:xfrm>
          <a:noFill/>
          <a:ln/>
        </p:spPr>
        <p:txBody>
          <a:bodyPr/>
          <a:lstStyle/>
          <a:p>
            <a:r>
              <a:rPr lang="en-US" altLang="en-US" sz="6000">
                <a:solidFill>
                  <a:schemeClr val="accent2"/>
                </a:solidFill>
                <a:latin typeface="Bradley Hand ITC" panose="03070402050302030203" pitchFamily="66" charset="0"/>
              </a:rPr>
              <a:t>There does not now, nor will there ever exist, a programming language in which it is the least bit hard to write bad programs.</a:t>
            </a:r>
            <a:r>
              <a:rPr lang="en-US" altLang="en-US" sz="6000"/>
              <a:t> 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2ACEC51-46C4-C6D1-AB19-7DCC9A0CC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4026" y="5867400"/>
            <a:ext cx="9001125" cy="762000"/>
          </a:xfrm>
          <a:noFill/>
          <a:ln/>
        </p:spPr>
        <p:txBody>
          <a:bodyPr/>
          <a:lstStyle/>
          <a:p>
            <a:pPr algn="r">
              <a:buFontTx/>
              <a:buNone/>
            </a:pPr>
            <a:r>
              <a:rPr lang="en-US" altLang="en-US" sz="4400" b="1" i="1">
                <a:solidFill>
                  <a:schemeClr val="accent1"/>
                </a:solidFill>
                <a:latin typeface="Bradley Hand ITC" panose="03070402050302030203" pitchFamily="66" charset="0"/>
              </a:rPr>
              <a:t>— L. Flon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Wednesday, we'll talk about</a:t>
            </a:r>
          </a:p>
          <a:p>
            <a:pPr lvl="1"/>
            <a:r>
              <a:rPr lang="en-US"/>
              <a:t>More about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/>
              <a:t> statements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/>
              <a:t> clauses</a:t>
            </a:r>
          </a:p>
          <a:p>
            <a:pPr lvl="1"/>
            <a:r>
              <a:rPr lang="en-US"/>
              <a:t>Conditions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Read chapter 4</a:t>
            </a:r>
          </a:p>
          <a:p>
            <a:r>
              <a:rPr lang="en-US"/>
              <a:t>Project 1 questions?</a:t>
            </a:r>
          </a:p>
          <a:p>
            <a:pPr lvl="1"/>
            <a:r>
              <a:rPr lang="en-US"/>
              <a:t>Tomorrow's lab period will be project time</a:t>
            </a:r>
          </a:p>
          <a:p>
            <a:pPr lvl="1"/>
            <a:r>
              <a:rPr lang="en-US"/>
              <a:t>Due this Friday!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80B7F-5E13-07C3-8309-C0C7ECFDA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6B48-39E6-913D-8C1D-A1962BD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F379-43EA-2015-49C9-53A0B4D12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Last time we looked at the last set of primitive operators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2D150-B83E-7C9B-5298-9251C0AB2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A4148-8FCC-8F70-6711-8D17E93FC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059988" cy="5056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A </a:t>
            </a:r>
            <a:r>
              <a:rPr lang="en-US" b="1">
                <a:solidFill>
                  <a:schemeClr val="accent2">
                    <a:lumMod val="50000"/>
                  </a:schemeClr>
                </a:solidFill>
              </a:rPr>
              <a:t>class</a:t>
            </a:r>
            <a:r>
              <a:rPr lang="en-US"/>
              <a:t> is the mechanism that Java uses to create data types beyond the eight primitive types.</a:t>
            </a:r>
          </a:p>
          <a:p>
            <a:pPr lvl="1">
              <a:lnSpc>
                <a:spcPct val="100000"/>
              </a:lnSpc>
            </a:pPr>
            <a:r>
              <a:rPr lang="en-US"/>
              <a:t>It is the pattern or blueprint for how to create </a:t>
            </a:r>
            <a:r>
              <a:rPr lang="en-US" b="1">
                <a:solidFill>
                  <a:schemeClr val="accent4">
                    <a:lumMod val="50000"/>
                  </a:schemeClr>
                </a:solidFill>
              </a:rPr>
              <a:t>objects</a:t>
            </a:r>
          </a:p>
          <a:p>
            <a:pPr lvl="1">
              <a:lnSpc>
                <a:spcPct val="100000"/>
              </a:lnSpc>
            </a:pPr>
            <a:r>
              <a:rPr lang="en-US"/>
              <a:t>Think of it as an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object factory</a:t>
            </a:r>
          </a:p>
          <a:p>
            <a:pPr>
              <a:lnSpc>
                <a:spcPct val="100000"/>
              </a:lnSpc>
            </a:pPr>
            <a:r>
              <a:rPr lang="en-US"/>
              <a:t>Classes allow you to create more complex types of data</a:t>
            </a:r>
          </a:p>
          <a:p>
            <a:pPr lvl="1">
              <a:lnSpc>
                <a:spcPct val="100000"/>
              </a:lnSpc>
            </a:pPr>
            <a:r>
              <a:rPr lang="en-US"/>
              <a:t>Collections (e.g., a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/>
              <a:t> is a collection of characters)</a:t>
            </a:r>
          </a:p>
          <a:p>
            <a:pPr lvl="1">
              <a:lnSpc>
                <a:spcPct val="100000"/>
              </a:lnSpc>
            </a:pPr>
            <a:r>
              <a:rPr lang="en-US"/>
              <a:t>Models of things in the world (e.g., a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/>
              <a:t> or a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Vehicle</a:t>
            </a:r>
            <a:r>
              <a:rPr lang="en-US"/>
              <a:t>)</a:t>
            </a:r>
          </a:p>
          <a:p>
            <a:pPr lvl="1">
              <a:lnSpc>
                <a:spcPct val="100000"/>
              </a:lnSpc>
            </a:pPr>
            <a:r>
              <a:rPr lang="en-US"/>
              <a:t>Compositional type (e.g., a complex number)</a:t>
            </a:r>
          </a:p>
        </p:txBody>
      </p:sp>
    </p:spTree>
    <p:extLst>
      <p:ext uri="{BB962C8B-B14F-4D97-AF65-F5344CB8AC3E}">
        <p14:creationId xmlns:p14="http://schemas.microsoft.com/office/powerpoint/2010/main" val="221889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0E25A1-2FE5-CE3E-3322-0ADB92421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1A093-04E8-FC18-28FF-353D11249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AABA-C9A8-BA49-B6B5-8A4A2A198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059988" cy="5056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An </a:t>
            </a:r>
            <a:r>
              <a:rPr lang="en-US" b="1">
                <a:solidFill>
                  <a:schemeClr val="accent2"/>
                </a:solidFill>
              </a:rPr>
              <a:t>object</a:t>
            </a:r>
            <a:r>
              <a:rPr lang="en-US"/>
              <a:t> is an instance of a class.</a:t>
            </a:r>
          </a:p>
          <a:p>
            <a:pPr lvl="1">
              <a:lnSpc>
                <a:spcPct val="100000"/>
              </a:lnSpc>
            </a:pPr>
            <a:r>
              <a:rPr lang="en-US"/>
              <a:t>It represents one particular entity whose type is the </a:t>
            </a:r>
            <a:r>
              <a:rPr lang="en-US" b="1">
                <a:solidFill>
                  <a:schemeClr val="accent4"/>
                </a:solidFill>
              </a:rPr>
              <a:t>class</a:t>
            </a:r>
          </a:p>
          <a:p>
            <a:pPr lvl="1">
              <a:lnSpc>
                <a:spcPct val="100000"/>
              </a:lnSpc>
            </a:pPr>
            <a:r>
              <a:rPr lang="en-US"/>
              <a:t>Think of it as a </a:t>
            </a:r>
            <a:r>
              <a:rPr lang="en-US" b="1">
                <a:solidFill>
                  <a:schemeClr val="accent1">
                    <a:lumMod val="60000"/>
                    <a:lumOff val="40000"/>
                  </a:schemeClr>
                </a:solidFill>
              </a:rPr>
              <a:t>box</a:t>
            </a:r>
            <a:r>
              <a:rPr lang="en-US"/>
              <a:t> that knows things and can do things </a:t>
            </a:r>
            <a:endParaRPr lang="en-US" b="1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/>
              <a:t>Objects have four attributes</a:t>
            </a:r>
          </a:p>
          <a:p>
            <a:pPr lvl="1">
              <a:lnSpc>
                <a:spcPct val="100000"/>
              </a:lnSpc>
              <a:tabLst>
                <a:tab pos="5029200" algn="l"/>
              </a:tabLst>
            </a:pPr>
            <a:r>
              <a:rPr lang="en-US"/>
              <a:t>An </a:t>
            </a:r>
            <a:r>
              <a:rPr lang="en-US" b="1">
                <a:solidFill>
                  <a:srgbClr val="FFFF00"/>
                </a:solidFill>
              </a:rPr>
              <a:t>identity</a:t>
            </a:r>
            <a:r>
              <a:rPr lang="en-US"/>
              <a:t>	What it IS individually</a:t>
            </a:r>
          </a:p>
          <a:p>
            <a:pPr lvl="1">
              <a:lnSpc>
                <a:spcPct val="100000"/>
              </a:lnSpc>
              <a:tabLst>
                <a:tab pos="5029200" algn="l"/>
              </a:tabLst>
            </a:pPr>
            <a:r>
              <a:rPr lang="en-US"/>
              <a:t>A </a:t>
            </a:r>
            <a:r>
              <a:rPr lang="en-US" b="1">
                <a:solidFill>
                  <a:schemeClr val="tx2">
                    <a:lumMod val="75000"/>
                  </a:schemeClr>
                </a:solidFill>
              </a:rPr>
              <a:t>state</a:t>
            </a:r>
            <a:r>
              <a:rPr lang="en-US"/>
              <a:t>	What it KNOWS</a:t>
            </a:r>
          </a:p>
          <a:p>
            <a:pPr lvl="1">
              <a:lnSpc>
                <a:spcPct val="100000"/>
              </a:lnSpc>
              <a:tabLst>
                <a:tab pos="5029200" algn="l"/>
              </a:tabLst>
            </a:pPr>
            <a:r>
              <a:rPr lang="en-US"/>
              <a:t>A </a:t>
            </a:r>
            <a:r>
              <a:rPr lang="en-US" b="1">
                <a:solidFill>
                  <a:srgbClr val="FFC000"/>
                </a:solidFill>
              </a:rPr>
              <a:t>class</a:t>
            </a:r>
            <a:r>
              <a:rPr lang="en-US"/>
              <a:t> (or data type)	What KIND it is</a:t>
            </a:r>
          </a:p>
          <a:p>
            <a:pPr lvl="1">
              <a:lnSpc>
                <a:spcPct val="100000"/>
              </a:lnSpc>
              <a:tabLst>
                <a:tab pos="5029200" algn="l"/>
              </a:tabLst>
            </a:pPr>
            <a:r>
              <a:rPr lang="en-US"/>
              <a:t>A set of </a:t>
            </a:r>
            <a:r>
              <a:rPr lang="en-US" b="1">
                <a:solidFill>
                  <a:srgbClr val="92D050"/>
                </a:solidFill>
              </a:rPr>
              <a:t>behaviors</a:t>
            </a:r>
            <a:r>
              <a:rPr lang="en-US"/>
              <a:t>	What it DOES</a:t>
            </a:r>
          </a:p>
        </p:txBody>
      </p:sp>
    </p:spTree>
    <p:extLst>
      <p:ext uri="{BB962C8B-B14F-4D97-AF65-F5344CB8AC3E}">
        <p14:creationId xmlns:p14="http://schemas.microsoft.com/office/powerpoint/2010/main" val="111049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B5509-B0EB-7D16-DA09-32817395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13718"/>
            <a:ext cx="9905998" cy="829282"/>
          </a:xfrm>
        </p:spPr>
        <p:txBody>
          <a:bodyPr>
            <a:normAutofit/>
          </a:bodyPr>
          <a:lstStyle/>
          <a:p>
            <a:r>
              <a:rPr lang="en-US" sz="4400"/>
              <a:t>Reference Variables &amp;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69976-92C9-E7AD-F5E4-4DABF4679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410" y="1447800"/>
            <a:ext cx="4878389" cy="4648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/>
              <a:t>You can assign objects to variables</a:t>
            </a:r>
          </a:p>
          <a:p>
            <a:pPr>
              <a:lnSpc>
                <a:spcPct val="100000"/>
              </a:lnSpc>
            </a:pPr>
            <a:r>
              <a:rPr lang="en-US"/>
              <a:t>However, the variable doesn't contain the object (like it would for primitive values)</a:t>
            </a:r>
          </a:p>
          <a:p>
            <a:pPr>
              <a:lnSpc>
                <a:spcPct val="100000"/>
              </a:lnSpc>
            </a:pPr>
            <a:r>
              <a:rPr lang="en-US"/>
              <a:t>Rather, the variable holds a reference to the object (it's identity)</a:t>
            </a:r>
          </a:p>
          <a:p>
            <a:pPr>
              <a:lnSpc>
                <a:spcPct val="100000"/>
              </a:lnSpc>
            </a:pPr>
            <a:r>
              <a:rPr lang="en-US"/>
              <a:t>So you can still think of the variable as a box, it just contains a different sort of value</a:t>
            </a:r>
          </a:p>
          <a:p>
            <a:pPr>
              <a:lnSpc>
                <a:spcPct val="100000"/>
              </a:lnSpc>
            </a:pPr>
            <a:r>
              <a:rPr lang="en-US"/>
              <a:t>Fun with References </a:t>
            </a:r>
            <a:br>
              <a:rPr lang="en-US"/>
            </a:br>
            <a:r>
              <a:rPr lang="en-US"/>
              <a:t>(Pointer Fun with Binky!)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113EA2E-BFC7-EA4B-705E-C2E47614FCF5}"/>
              </a:ext>
            </a:extLst>
          </p:cNvPr>
          <p:cNvSpPr txBox="1">
            <a:spLocks/>
          </p:cNvSpPr>
          <p:nvPr/>
        </p:nvSpPr>
        <p:spPr>
          <a:xfrm>
            <a:off x="5943600" y="1371600"/>
            <a:ext cx="6019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"345"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value = Integer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.parseInt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(number);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A5E780-7A67-5001-9AC4-9DE2412FE67A}"/>
              </a:ext>
            </a:extLst>
          </p:cNvPr>
          <p:cNvSpPr/>
          <p:nvPr/>
        </p:nvSpPr>
        <p:spPr>
          <a:xfrm>
            <a:off x="7947949" y="3237121"/>
            <a:ext cx="11430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2E18CC-66DE-5179-FA5E-562564C8C562}"/>
              </a:ext>
            </a:extLst>
          </p:cNvPr>
          <p:cNvSpPr txBox="1"/>
          <p:nvPr/>
        </p:nvSpPr>
        <p:spPr>
          <a:xfrm>
            <a:off x="6172200" y="3516233"/>
            <a:ext cx="166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endParaRPr lang="en-US" sz="3200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8E6578-3DB9-AE78-5DC7-690C6302B1C6}"/>
              </a:ext>
            </a:extLst>
          </p:cNvPr>
          <p:cNvSpPr txBox="1"/>
          <p:nvPr/>
        </p:nvSpPr>
        <p:spPr>
          <a:xfrm>
            <a:off x="7441634" y="2637692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3C795F-DA58-98A5-6370-3E32729C3BB5}"/>
              </a:ext>
            </a:extLst>
          </p:cNvPr>
          <p:cNvSpPr/>
          <p:nvPr/>
        </p:nvSpPr>
        <p:spPr>
          <a:xfrm>
            <a:off x="7947949" y="5247629"/>
            <a:ext cx="11430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345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04FC09-71F1-8CAA-5CFD-2FD6C17CD399}"/>
              </a:ext>
            </a:extLst>
          </p:cNvPr>
          <p:cNvSpPr txBox="1"/>
          <p:nvPr/>
        </p:nvSpPr>
        <p:spPr>
          <a:xfrm>
            <a:off x="6419063" y="5526741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endParaRPr lang="en-US" sz="3200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D66C90-7492-656C-3315-DF02CA22C5E5}"/>
              </a:ext>
            </a:extLst>
          </p:cNvPr>
          <p:cNvSpPr txBox="1"/>
          <p:nvPr/>
        </p:nvSpPr>
        <p:spPr>
          <a:xfrm>
            <a:off x="7837746" y="4648200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D6471C24-0AED-A176-1619-E728DDE689EB}"/>
              </a:ext>
            </a:extLst>
          </p:cNvPr>
          <p:cNvSpPr/>
          <p:nvPr/>
        </p:nvSpPr>
        <p:spPr>
          <a:xfrm>
            <a:off x="9906000" y="3171092"/>
            <a:ext cx="1885763" cy="14478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accent3"/>
                </a:solidFill>
              </a:rPr>
              <a:t>"345"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0D720F4-E7E3-94F1-DA53-4F46D781A9A4}"/>
              </a:ext>
            </a:extLst>
          </p:cNvPr>
          <p:cNvCxnSpPr>
            <a:cxnSpLocks/>
            <a:endCxn id="12" idx="2"/>
          </p:cNvCxnSpPr>
          <p:nvPr/>
        </p:nvCxnSpPr>
        <p:spPr>
          <a:xfrm>
            <a:off x="8534400" y="3886200"/>
            <a:ext cx="1377449" cy="8792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13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/>
      <p:bldP spid="8" grpId="0"/>
      <p:bldP spid="9" grpId="0" animBg="1"/>
      <p:bldP spid="10" grpId="0"/>
      <p:bldP spid="11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and objects are useful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There are certain things that are difficult to do with the operations we've shown you</a:t>
            </a:r>
          </a:p>
          <a:p>
            <a:pPr>
              <a:lnSpc>
                <a:spcPct val="100000"/>
              </a:lnSpc>
            </a:pPr>
            <a:r>
              <a:rPr lang="en-US" dirty="0"/>
              <a:t>For example, how do you turn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representation of a number like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"847"</a:t>
            </a:r>
            <a:r>
              <a:rPr lang="en-US" b="1" dirty="0"/>
              <a:t> </a:t>
            </a:r>
            <a:r>
              <a:rPr lang="en-US" dirty="0"/>
              <a:t>into the actual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847</a:t>
            </a:r>
            <a:r>
              <a:rPr lang="en-US" dirty="0"/>
              <a:t>?</a:t>
            </a:r>
          </a:p>
          <a:p>
            <a:pPr>
              <a:lnSpc>
                <a:spcPct val="100000"/>
              </a:lnSpc>
            </a:pPr>
            <a:r>
              <a:rPr lang="en-US" dirty="0"/>
              <a:t>Wrapper classes!</a:t>
            </a:r>
          </a:p>
        </p:txBody>
      </p:sp>
    </p:spTree>
    <p:extLst>
      <p:ext uri="{BB962C8B-B14F-4D97-AF65-F5344CB8AC3E}">
        <p14:creationId xmlns:p14="http://schemas.microsoft.com/office/powerpoint/2010/main" val="176557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primitive data type in Java has a wrapper class</a:t>
            </a:r>
          </a:p>
          <a:p>
            <a:r>
              <a:rPr lang="en-US" dirty="0"/>
              <a:t>We will focus on three: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Integer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Character</a:t>
            </a:r>
          </a:p>
        </p:txBody>
      </p:sp>
    </p:spTree>
    <p:extLst>
      <p:ext uri="{BB962C8B-B14F-4D97-AF65-F5344CB8AC3E}">
        <p14:creationId xmlns:p14="http://schemas.microsoft.com/office/powerpoint/2010/main" val="294132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RIVETS">
  <a:themeElements>
    <a:clrScheme name="RIVET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IVE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IVET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VET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VET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VET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VE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VE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VE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3132</TotalTime>
  <Words>858</Words>
  <Application>Microsoft Office PowerPoint</Application>
  <PresentationFormat>Widescreen</PresentationFormat>
  <Paragraphs>123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Bradley Hand ITC</vt:lpstr>
      <vt:lpstr>Courier New</vt:lpstr>
      <vt:lpstr>Times New Roman</vt:lpstr>
      <vt:lpstr>Tw Cen MT</vt:lpstr>
      <vt:lpstr>Circuit</vt:lpstr>
      <vt:lpstr>RIVETS</vt:lpstr>
      <vt:lpstr>COMP 1600 Introduction to Programming</vt:lpstr>
      <vt:lpstr>There does not now, nor will there ever exist, a programming language in which it is the least bit hard to write bad programs. </vt:lpstr>
      <vt:lpstr>Alerts</vt:lpstr>
      <vt:lpstr>Review</vt:lpstr>
      <vt:lpstr>Classes</vt:lpstr>
      <vt:lpstr>Objects</vt:lpstr>
      <vt:lpstr>Reference Variables &amp; Objects</vt:lpstr>
      <vt:lpstr>Classes and objects are useful</vt:lpstr>
      <vt:lpstr>Wrapper classes</vt:lpstr>
      <vt:lpstr>Integer class</vt:lpstr>
      <vt:lpstr>Double class</vt:lpstr>
      <vt:lpstr>Character class</vt:lpstr>
      <vt:lpstr>Examples</vt:lpstr>
      <vt:lpstr>Conditional execution</vt:lpstr>
      <vt:lpstr>Behold!</vt:lpstr>
      <vt:lpstr>Anatomy of an if</vt:lpstr>
      <vt:lpstr>The idea of an if</vt:lpstr>
      <vt:lpstr>Example using if</vt:lpstr>
      <vt:lpstr>POP Quiz 2</vt:lpstr>
      <vt:lpstr>Next time…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59</cp:revision>
  <dcterms:created xsi:type="dcterms:W3CDTF">2001-05-01T04:07:56Z</dcterms:created>
  <dcterms:modified xsi:type="dcterms:W3CDTF">2025-09-06T22:49:18Z</dcterms:modified>
</cp:coreProperties>
</file>