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0" r:id="rId1"/>
    <p:sldMasterId id="2147483708" r:id="rId2"/>
  </p:sldMasterIdLst>
  <p:notesMasterIdLst>
    <p:notesMasterId r:id="rId22"/>
  </p:notesMasterIdLst>
  <p:sldIdLst>
    <p:sldId id="258" r:id="rId3"/>
    <p:sldId id="256" r:id="rId4"/>
    <p:sldId id="260" r:id="rId5"/>
    <p:sldId id="395" r:id="rId6"/>
    <p:sldId id="415" r:id="rId7"/>
    <p:sldId id="416" r:id="rId8"/>
    <p:sldId id="417" r:id="rId9"/>
    <p:sldId id="418" r:id="rId10"/>
    <p:sldId id="419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406" r:id="rId20"/>
    <p:sldId id="34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0974" autoAdjust="0"/>
  </p:normalViewPr>
  <p:slideViewPr>
    <p:cSldViewPr>
      <p:cViewPr varScale="1">
        <p:scale>
          <a:sx n="109" d="100"/>
          <a:sy n="109" d="100"/>
        </p:scale>
        <p:origin x="82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755" name="Group 915">
            <a:extLst>
              <a:ext uri="{FF2B5EF4-FFF2-40B4-BE49-F238E27FC236}">
                <a16:creationId xmlns:a16="http://schemas.microsoft.com/office/drawing/2014/main" id="{3A27C761-3883-9808-2EC1-B92A353426F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36754" name="Group 914">
              <a:extLst>
                <a:ext uri="{FF2B5EF4-FFF2-40B4-BE49-F238E27FC236}">
                  <a16:creationId xmlns:a16="http://schemas.microsoft.com/office/drawing/2014/main" id="{43AEF837-150B-4C0B-EA3F-A0F830D51A3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35842" name="Rectangle 2">
                <a:extLst>
                  <a:ext uri="{FF2B5EF4-FFF2-40B4-BE49-F238E27FC236}">
                    <a16:creationId xmlns:a16="http://schemas.microsoft.com/office/drawing/2014/main" id="{F93CD5C2-3EE8-3B07-C7E7-B4372DEEC6A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5844" name="Rectangle 4">
                <a:extLst>
                  <a:ext uri="{FF2B5EF4-FFF2-40B4-BE49-F238E27FC236}">
                    <a16:creationId xmlns:a16="http://schemas.microsoft.com/office/drawing/2014/main" id="{D86827D1-12E0-B662-561C-1444745F99F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sp>
          <p:nvSpPr>
            <p:cNvPr id="36744" name="Rectangle 904">
              <a:extLst>
                <a:ext uri="{FF2B5EF4-FFF2-40B4-BE49-F238E27FC236}">
                  <a16:creationId xmlns:a16="http://schemas.microsoft.com/office/drawing/2014/main" id="{815894B8-35D3-9B0C-2653-C3DA17200B13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grpSp>
        <p:nvGrpSpPr>
          <p:cNvPr id="36752" name="Group 912">
            <a:extLst>
              <a:ext uri="{FF2B5EF4-FFF2-40B4-BE49-F238E27FC236}">
                <a16:creationId xmlns:a16="http://schemas.microsoft.com/office/drawing/2014/main" id="{AB275D72-163A-F9CA-6F28-C81E60977BB0}"/>
              </a:ext>
            </a:extLst>
          </p:cNvPr>
          <p:cNvGrpSpPr>
            <a:grpSpLocks/>
          </p:cNvGrpSpPr>
          <p:nvPr/>
        </p:nvGrpSpPr>
        <p:grpSpPr bwMode="auto">
          <a:xfrm>
            <a:off x="1" y="1371600"/>
            <a:ext cx="11207751" cy="1246188"/>
            <a:chOff x="0" y="864"/>
            <a:chExt cx="5295" cy="785"/>
          </a:xfrm>
        </p:grpSpPr>
        <p:sp>
          <p:nvSpPr>
            <p:cNvPr id="36732" name="Freeform 892">
              <a:extLst>
                <a:ext uri="{FF2B5EF4-FFF2-40B4-BE49-F238E27FC236}">
                  <a16:creationId xmlns:a16="http://schemas.microsoft.com/office/drawing/2014/main" id="{5D8C1244-5F97-8D6A-C56F-54291DBA9C6C}"/>
                </a:ext>
              </a:extLst>
            </p:cNvPr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6733" name="Freeform 893">
              <a:extLst>
                <a:ext uri="{FF2B5EF4-FFF2-40B4-BE49-F238E27FC236}">
                  <a16:creationId xmlns:a16="http://schemas.microsoft.com/office/drawing/2014/main" id="{AF69E251-9390-AF26-9AD1-D5FB229A918B}"/>
                </a:ext>
              </a:extLst>
            </p:cNvPr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6734" name="Group 894">
              <a:extLst>
                <a:ext uri="{FF2B5EF4-FFF2-40B4-BE49-F238E27FC236}">
                  <a16:creationId xmlns:a16="http://schemas.microsoft.com/office/drawing/2014/main" id="{BC41DCD3-9090-1776-E482-862B117642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36735" name="Oval 895">
                <a:extLst>
                  <a:ext uri="{FF2B5EF4-FFF2-40B4-BE49-F238E27FC236}">
                    <a16:creationId xmlns:a16="http://schemas.microsoft.com/office/drawing/2014/main" id="{C3F13C37-D820-A329-5338-BA1DF36DE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36" name="Oval 896">
                <a:extLst>
                  <a:ext uri="{FF2B5EF4-FFF2-40B4-BE49-F238E27FC236}">
                    <a16:creationId xmlns:a16="http://schemas.microsoft.com/office/drawing/2014/main" id="{D53431E0-1BBB-3693-5686-BF394426D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37" name="Oval 897">
                <a:extLst>
                  <a:ext uri="{FF2B5EF4-FFF2-40B4-BE49-F238E27FC236}">
                    <a16:creationId xmlns:a16="http://schemas.microsoft.com/office/drawing/2014/main" id="{B23CC6AF-EF62-612F-CD4A-6D0C65DD2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38" name="Oval 898">
                <a:extLst>
                  <a:ext uri="{FF2B5EF4-FFF2-40B4-BE49-F238E27FC236}">
                    <a16:creationId xmlns:a16="http://schemas.microsoft.com/office/drawing/2014/main" id="{A8B228B6-0743-CE71-25EB-98FE26109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39" name="Oval 899">
                <a:extLst>
                  <a:ext uri="{FF2B5EF4-FFF2-40B4-BE49-F238E27FC236}">
                    <a16:creationId xmlns:a16="http://schemas.microsoft.com/office/drawing/2014/main" id="{FB04625C-3DA9-BE24-F954-63F97C10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40" name="Oval 900">
                <a:extLst>
                  <a:ext uri="{FF2B5EF4-FFF2-40B4-BE49-F238E27FC236}">
                    <a16:creationId xmlns:a16="http://schemas.microsoft.com/office/drawing/2014/main" id="{CAF17AA9-677B-E615-4E94-001A7D6AA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41" name="Oval 901">
                <a:extLst>
                  <a:ext uri="{FF2B5EF4-FFF2-40B4-BE49-F238E27FC236}">
                    <a16:creationId xmlns:a16="http://schemas.microsoft.com/office/drawing/2014/main" id="{FFE0E905-B48B-A920-6A2B-6A1182A9D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42" name="Oval 902">
                <a:extLst>
                  <a:ext uri="{FF2B5EF4-FFF2-40B4-BE49-F238E27FC236}">
                    <a16:creationId xmlns:a16="http://schemas.microsoft.com/office/drawing/2014/main" id="{D80F1C54-2487-A534-365F-D6291085B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6743" name="Oval 903">
                <a:extLst>
                  <a:ext uri="{FF2B5EF4-FFF2-40B4-BE49-F238E27FC236}">
                    <a16:creationId xmlns:a16="http://schemas.microsoft.com/office/drawing/2014/main" id="{60ED44F4-DB8F-772F-7AAA-D68FE8B36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36745" name="Rectangle 905">
            <a:extLst>
              <a:ext uri="{FF2B5EF4-FFF2-40B4-BE49-F238E27FC236}">
                <a16:creationId xmlns:a16="http://schemas.microsoft.com/office/drawing/2014/main" id="{59A382E9-74C9-AEB6-8A61-F7F9AE31EA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38400" y="2133600"/>
            <a:ext cx="9753600" cy="16002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6746" name="Rectangle 906">
            <a:extLst>
              <a:ext uri="{FF2B5EF4-FFF2-40B4-BE49-F238E27FC236}">
                <a16:creationId xmlns:a16="http://schemas.microsoft.com/office/drawing/2014/main" id="{C7FD8EEE-C151-E89D-6EF4-47BD747056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4267200"/>
            <a:ext cx="8534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6747" name="Rectangle 907">
            <a:extLst>
              <a:ext uri="{FF2B5EF4-FFF2-40B4-BE49-F238E27FC236}">
                <a16:creationId xmlns:a16="http://schemas.microsoft.com/office/drawing/2014/main" id="{7AE5219C-916B-D4AE-F480-E6B3D14A17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6748" name="Rectangle 908">
            <a:extLst>
              <a:ext uri="{FF2B5EF4-FFF2-40B4-BE49-F238E27FC236}">
                <a16:creationId xmlns:a16="http://schemas.microsoft.com/office/drawing/2014/main" id="{658443A8-4685-E22C-01DC-BD76B78EFE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49784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6749" name="Rectangle 909">
            <a:extLst>
              <a:ext uri="{FF2B5EF4-FFF2-40B4-BE49-F238E27FC236}">
                <a16:creationId xmlns:a16="http://schemas.microsoft.com/office/drawing/2014/main" id="{36FFD2B9-21E8-1480-70A7-F69A72E7CB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944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2D67C53-D187-4641-939C-0F75293AB1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30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B6BF-378D-600C-FD4C-C4552544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A59DE-B714-DDB0-83DD-314202E35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CA3C1-8D12-BC19-7524-0AF6C370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8403E-4E83-C19E-40F4-8FD7C9355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204A7-7EB1-9C7F-CF60-E6033DAAA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D57C1-2DA6-4217-A0D5-E62F93864E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98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0894-80CD-D54A-65DD-A05DE0C0D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79357-BBD9-F105-5495-95828E098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F7CB7-B695-883D-73CA-FFFBAC717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5B7E3-261B-4596-B86E-9588809FF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02460-2DEA-861B-34CD-7D65293B1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162EA-E872-41FC-A0D9-B9BA38C2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389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80FA-89EF-5DC6-4140-AC6F157E8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C01DC-ED33-A7AF-F803-CC5819CF0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54E13-BE53-3C17-71E6-A12FB6FB5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7499A-73F8-B718-9E0A-081F7847A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C20CF-AA08-0D36-AA19-41A89377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CF639-3F6B-7800-8F66-23ADDD7B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EB1B3-80E7-4735-BB08-40638D3C40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730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AF049-D8B2-CB71-F035-C6275C17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C36BC-A37C-13B4-4B65-7797EC855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394F4-3E03-5989-0D40-FD8187F3F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9E0081-1EC4-9DA1-7C37-8779998F0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F6E85-823F-0B0E-2ED2-638FABB79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6E9E07-195B-380B-B95C-D2B91533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CD1D03-8655-2E71-D185-5DD4B3C2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163D17-65CF-E7C8-2508-34D0601B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146B3-98A2-400A-B25A-7AADAE02D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567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F137E-6B16-FFCE-7F63-A4F278F44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08001-7D95-58CA-1430-217E2F1A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F7E75-0D99-F2E9-8816-88A20D3C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C1468-2550-4BE3-82BC-E8478B03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09052-36B9-45C3-BD45-0599EE337C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907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340C5D-A143-E02F-890B-7BCF9BF9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537CB5-21FE-ABE8-417D-E46762D6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7AD34-AB99-7E83-B9E2-F427274D3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97244-66A7-498D-8700-B82C42E16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1489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C648-0B7B-493A-3DA5-0CFC13DED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CE505-5054-4BF0-9FED-D4EAF874E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ED489-5334-B324-54FB-97B2BE73F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0DF97-B5F1-94B1-8706-9F212C32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432D0-E8A8-BD48-67AD-5B5A23EF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B3815-4D60-D9A8-531D-38B2E2F5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DA4F6-AE75-4FDD-99E0-5A9649F63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5738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3E18-B004-26E8-8528-0C073DE55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EB8A50-D720-4AB0-C899-55D74D5E9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9B337-4092-3DFA-1CA3-CF608A9E2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2112E-D2C4-75B1-DFBF-B2E95F4F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8CE80-BE45-E9EA-9620-7255D51D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A083D-BA11-974A-58AB-78427D04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B0C08-562C-4837-B480-1EA56BE9F6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4492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F7BB-FA7F-4B14-1BD8-E9028B990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7EAFD-AEA5-D24A-D1D4-C4788F6A5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2EA15-E90C-0729-73CF-E776047B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5CD77-890F-5BBE-F445-75F3534C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F1A60-CAD6-BBB9-1D21-39AA04975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ACCEA-4591-42C7-9D28-418C5EFEFD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7137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164301-66FC-8A4C-759A-AF348425ED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56700" y="457200"/>
            <a:ext cx="2745317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C9131-B57E-10BC-7861-06E713D46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1" y="457200"/>
            <a:ext cx="80391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96181-2850-491E-460B-BAE4295C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67BD7-09CE-3C96-3722-88D76CFF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25217-D3FA-53D8-B92E-1ED73B84F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315B8-10F0-4A18-9D35-A7AE30B237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449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44" name="Group 916">
            <a:extLst>
              <a:ext uri="{FF2B5EF4-FFF2-40B4-BE49-F238E27FC236}">
                <a16:creationId xmlns:a16="http://schemas.microsoft.com/office/drawing/2014/main" id="{D0454DAB-106D-9D1C-56FA-404CE85E8025}"/>
              </a:ext>
            </a:extLst>
          </p:cNvPr>
          <p:cNvGrpSpPr>
            <a:grpSpLocks/>
          </p:cNvGrpSpPr>
          <p:nvPr/>
        </p:nvGrpSpPr>
        <p:grpSpPr bwMode="auto">
          <a:xfrm>
            <a:off x="-31750" y="-141288"/>
            <a:ext cx="12223751" cy="6999288"/>
            <a:chOff x="-15" y="-89"/>
            <a:chExt cx="5775" cy="4409"/>
          </a:xfrm>
        </p:grpSpPr>
        <p:sp>
          <p:nvSpPr>
            <p:cNvPr id="22530" name="Rectangle 2">
              <a:extLst>
                <a:ext uri="{FF2B5EF4-FFF2-40B4-BE49-F238E27FC236}">
                  <a16:creationId xmlns:a16="http://schemas.microsoft.com/office/drawing/2014/main" id="{C87AEA5F-1A9B-57C0-76DA-4BE05DB6F28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2532" name="Rectangle 4">
              <a:extLst>
                <a:ext uri="{FF2B5EF4-FFF2-40B4-BE49-F238E27FC236}">
                  <a16:creationId xmlns:a16="http://schemas.microsoft.com/office/drawing/2014/main" id="{77650FFB-CCBE-9EBF-A7B4-30A03E5D9B2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23443" name="Group 915">
              <a:extLst>
                <a:ext uri="{FF2B5EF4-FFF2-40B4-BE49-F238E27FC236}">
                  <a16:creationId xmlns:a16="http://schemas.microsoft.com/office/drawing/2014/main" id="{46EA2140-A14C-BFB2-2231-C90935BF292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23420" name="Freeform 892">
                <a:extLst>
                  <a:ext uri="{FF2B5EF4-FFF2-40B4-BE49-F238E27FC236}">
                    <a16:creationId xmlns:a16="http://schemas.microsoft.com/office/drawing/2014/main" id="{B0ECD297-71FD-7E11-E4BF-78FB4E2C672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3421" name="Freeform 893">
                <a:extLst>
                  <a:ext uri="{FF2B5EF4-FFF2-40B4-BE49-F238E27FC236}">
                    <a16:creationId xmlns:a16="http://schemas.microsoft.com/office/drawing/2014/main" id="{092CA459-C272-17BD-EA5E-93AFDCBA713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23422" name="Group 894">
                <a:extLst>
                  <a:ext uri="{FF2B5EF4-FFF2-40B4-BE49-F238E27FC236}">
                    <a16:creationId xmlns:a16="http://schemas.microsoft.com/office/drawing/2014/main" id="{2B30CE1F-2578-7310-07F7-DCA0884662F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23423" name="Oval 895">
                  <a:extLst>
                    <a:ext uri="{FF2B5EF4-FFF2-40B4-BE49-F238E27FC236}">
                      <a16:creationId xmlns:a16="http://schemas.microsoft.com/office/drawing/2014/main" id="{348023BB-9EA6-8D2E-5BD3-DE5927A3A7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24" name="Oval 896">
                  <a:extLst>
                    <a:ext uri="{FF2B5EF4-FFF2-40B4-BE49-F238E27FC236}">
                      <a16:creationId xmlns:a16="http://schemas.microsoft.com/office/drawing/2014/main" id="{67CA3C3F-AB8E-55DD-BDA2-8C7F0748CA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25" name="Oval 897">
                  <a:extLst>
                    <a:ext uri="{FF2B5EF4-FFF2-40B4-BE49-F238E27FC236}">
                      <a16:creationId xmlns:a16="http://schemas.microsoft.com/office/drawing/2014/main" id="{A2E29741-0F4A-5CA5-56A3-1C9AC55C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26" name="Oval 898">
                  <a:extLst>
                    <a:ext uri="{FF2B5EF4-FFF2-40B4-BE49-F238E27FC236}">
                      <a16:creationId xmlns:a16="http://schemas.microsoft.com/office/drawing/2014/main" id="{76D55934-2C6A-703C-708B-449951202A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27" name="Oval 899">
                  <a:extLst>
                    <a:ext uri="{FF2B5EF4-FFF2-40B4-BE49-F238E27FC236}">
                      <a16:creationId xmlns:a16="http://schemas.microsoft.com/office/drawing/2014/main" id="{923E682C-7262-E9CE-6784-3EFA63A9A3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28" name="Oval 900">
                  <a:extLst>
                    <a:ext uri="{FF2B5EF4-FFF2-40B4-BE49-F238E27FC236}">
                      <a16:creationId xmlns:a16="http://schemas.microsoft.com/office/drawing/2014/main" id="{41273DA0-1935-101F-745A-0E4C5C370A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29" name="Oval 901">
                  <a:extLst>
                    <a:ext uri="{FF2B5EF4-FFF2-40B4-BE49-F238E27FC236}">
                      <a16:creationId xmlns:a16="http://schemas.microsoft.com/office/drawing/2014/main" id="{3B474663-58AC-7FFF-86A4-134A00AC4D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30" name="Oval 902">
                  <a:extLst>
                    <a:ext uri="{FF2B5EF4-FFF2-40B4-BE49-F238E27FC236}">
                      <a16:creationId xmlns:a16="http://schemas.microsoft.com/office/drawing/2014/main" id="{A1B3639F-2728-F97D-932A-BE877A4BB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431" name="Oval 903">
                  <a:extLst>
                    <a:ext uri="{FF2B5EF4-FFF2-40B4-BE49-F238E27FC236}">
                      <a16:creationId xmlns:a16="http://schemas.microsoft.com/office/drawing/2014/main" id="{8924EE86-A241-F2D6-A24C-9CCDC8BF6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sp>
          <p:nvSpPr>
            <p:cNvPr id="23432" name="Rectangle 904">
              <a:extLst>
                <a:ext uri="{FF2B5EF4-FFF2-40B4-BE49-F238E27FC236}">
                  <a16:creationId xmlns:a16="http://schemas.microsoft.com/office/drawing/2014/main" id="{046F835C-ACCF-C6E1-61E2-8B51B8AE14A2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3433" name="Rectangle 905">
            <a:extLst>
              <a:ext uri="{FF2B5EF4-FFF2-40B4-BE49-F238E27FC236}">
                <a16:creationId xmlns:a16="http://schemas.microsoft.com/office/drawing/2014/main" id="{42F09096-8CBE-8BA0-901D-9D30BFEAD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38817" y="4572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434" name="Rectangle 906">
            <a:extLst>
              <a:ext uri="{FF2B5EF4-FFF2-40B4-BE49-F238E27FC236}">
                <a16:creationId xmlns:a16="http://schemas.microsoft.com/office/drawing/2014/main" id="{37632406-7FCD-85EC-93BD-E4907F96F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435" name="Rectangle 907">
            <a:extLst>
              <a:ext uri="{FF2B5EF4-FFF2-40B4-BE49-F238E27FC236}">
                <a16:creationId xmlns:a16="http://schemas.microsoft.com/office/drawing/2014/main" id="{C0CD1F0B-F0ED-0A85-CE2B-440E7C7AB7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3436" name="Rectangle 908">
            <a:extLst>
              <a:ext uri="{FF2B5EF4-FFF2-40B4-BE49-F238E27FC236}">
                <a16:creationId xmlns:a16="http://schemas.microsoft.com/office/drawing/2014/main" id="{7FC67D58-B392-43C8-AEFB-0A696969AB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3437" name="Rectangle 909">
            <a:extLst>
              <a:ext uri="{FF2B5EF4-FFF2-40B4-BE49-F238E27FC236}">
                <a16:creationId xmlns:a16="http://schemas.microsoft.com/office/drawing/2014/main" id="{00D22CAA-7DE4-DDB8-A8BE-5A5B40933E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088DF0E-9BD1-4C5C-806B-AA759BDFD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38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operator we will use directly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values is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(concatenation) operator</a:t>
            </a:r>
          </a:p>
          <a:p>
            <a:r>
              <a:rPr lang="en-US" dirty="0"/>
              <a:t>This operator creates a </a:t>
            </a:r>
            <a:r>
              <a:rPr lang="en-US" i="1" dirty="0"/>
              <a:t>new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that's the concatenation of the two source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s</a:t>
            </a:r>
          </a:p>
          <a:p>
            <a:r>
              <a:rPr lang="en-US" dirty="0"/>
              <a:t>As with numerical types,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operator does </a:t>
            </a:r>
            <a:r>
              <a:rPr lang="en-US" b="1" dirty="0"/>
              <a:t>not</a:t>
            </a:r>
            <a:r>
              <a:rPr lang="en-US" dirty="0"/>
              <a:t> change the two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s being concatenated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5334000"/>
            <a:ext cx="9905999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"tick"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"tock"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word is "</a:t>
            </a:r>
            <a:r>
              <a:rPr lang="en-US" sz="2700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ticktock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Concatenation with other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Concatenation is a great tool for merging lots of different types into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/>
              <a:t>But </a:t>
            </a:r>
            <a:r>
              <a:rPr lang="en-US" dirty="0"/>
              <a:t>confusion can </a:t>
            </a:r>
            <a:r>
              <a:rPr lang="en-US"/>
              <a:t>arise: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667000"/>
            <a:ext cx="9905999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5 +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fingers"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word is "5 fingers"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876800"/>
            <a:ext cx="9905999" cy="1752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"love potion #"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+ 4 + 5;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word is "love potion #45"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"love potion #"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+ (4 + 5);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word is "love potion #9"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cap="none" dirty="0"/>
              <a:t>s</a:t>
            </a:r>
            <a:r>
              <a:rPr lang="en-US" dirty="0"/>
              <a:t> are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Objects have data inside of them but also have the ability to </a:t>
            </a:r>
            <a:r>
              <a:rPr lang="en-US" b="1" dirty="0"/>
              <a:t>do</a:t>
            </a:r>
            <a:r>
              <a:rPr lang="en-US" dirty="0"/>
              <a:t> things with methods</a:t>
            </a:r>
          </a:p>
          <a:p>
            <a:r>
              <a:rPr lang="en-US" dirty="0"/>
              <a:t>Among other things,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can:</a:t>
            </a:r>
          </a:p>
          <a:p>
            <a:pPr lvl="1"/>
            <a:r>
              <a:rPr lang="en-US" dirty="0"/>
              <a:t>Compare itself with other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s</a:t>
            </a:r>
          </a:p>
          <a:p>
            <a:pPr lvl="1"/>
            <a:r>
              <a:rPr lang="en-US" dirty="0"/>
              <a:t>Find its length</a:t>
            </a:r>
          </a:p>
          <a:p>
            <a:pPr lvl="1"/>
            <a:r>
              <a:rPr lang="en-US" dirty="0"/>
              <a:t>Say which character is located at position </a:t>
            </a:r>
            <a:r>
              <a:rPr lang="en-US" i="1" dirty="0" err="1"/>
              <a:t>i</a:t>
            </a:r>
            <a:endParaRPr lang="en-US" i="1" dirty="0"/>
          </a:p>
          <a:p>
            <a:pPr lvl="1"/>
            <a:r>
              <a:rPr lang="en-US" dirty="0"/>
              <a:t>Generate a substring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see if two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s are identical,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/>
              <a:t> method: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/>
              <a:t>If </a:t>
            </a:r>
            <a:r>
              <a:rPr lang="en-US" dirty="0"/>
              <a:t>they are the same (including case), the method will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/>
              <a:t>If they are not, the method will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667000"/>
            <a:ext cx="9905999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word1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"lettuce"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word2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"let us"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same = word1.equals(word2);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see which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goes first in the dictionary, use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method: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word1</a:t>
            </a:r>
            <a:r>
              <a:rPr lang="en-US" dirty="0"/>
              <a:t> comes first,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 will be a negative number</a:t>
            </a:r>
          </a:p>
          <a:p>
            <a:r>
              <a:rPr lang="en-US" dirty="0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word2</a:t>
            </a:r>
            <a:r>
              <a:rPr lang="en-US" dirty="0"/>
              <a:t> comes first,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 will be a positive number</a:t>
            </a:r>
          </a:p>
          <a:p>
            <a:r>
              <a:rPr lang="en-US" dirty="0"/>
              <a:t>If they are the same,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 will be 0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2667000"/>
            <a:ext cx="9905999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word1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"hard work"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word2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"success"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value = word1.compareTo(word2);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&lt; 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the length of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,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length()</a:t>
            </a:r>
            <a:r>
              <a:rPr lang="en-US" dirty="0"/>
              <a:t> method: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/>
              <a:t>It </a:t>
            </a:r>
            <a:r>
              <a:rPr lang="en-US" dirty="0"/>
              <a:t>is possible to have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of length 0: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590800"/>
            <a:ext cx="9905999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 mile long"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length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word.length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length = 11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800600"/>
            <a:ext cx="9905999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nothing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length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nothing.length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length = 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at position </a:t>
            </a:r>
            <a:r>
              <a:rPr lang="en-US" i="1" cap="none" dirty="0" err="1"/>
              <a:t>i</a:t>
            </a:r>
            <a:endParaRPr lang="en-US" i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at position </a:t>
            </a:r>
            <a:r>
              <a:rPr lang="en-US" i="1" dirty="0" err="1"/>
              <a:t>i</a:t>
            </a:r>
            <a:r>
              <a:rPr lang="en-US" dirty="0"/>
              <a:t> in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, use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method: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/>
              <a:t>Woe </a:t>
            </a:r>
            <a:r>
              <a:rPr lang="en-US" dirty="0"/>
              <a:t>betide the man (or woman) who asks for a character out of range: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743200"/>
            <a:ext cx="9905999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"walnut"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word.charAt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(3);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 = 'n'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5410200"/>
            <a:ext cx="9905999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"short"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word.charAt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(10);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ouch!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  <a:cs typeface="Courier New" pitchFamily="49" charset="0"/>
              </a:rPr>
              <a:t>Getting a substring</a:t>
            </a:r>
            <a:endParaRPr lang="en-US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get a substring of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,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substring()</a:t>
            </a:r>
            <a:r>
              <a:rPr lang="en-US" dirty="0"/>
              <a:t> method: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/>
              <a:t>The </a:t>
            </a:r>
            <a:r>
              <a:rPr lang="en-US" dirty="0"/>
              <a:t>first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tells which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to start on, the second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says which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to stop before</a:t>
            </a:r>
          </a:p>
          <a:p>
            <a:r>
              <a:rPr lang="en-US" dirty="0"/>
              <a:t>Both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substring()</a:t>
            </a:r>
            <a:r>
              <a:rPr lang="en-US" dirty="0"/>
              <a:t> used </a:t>
            </a:r>
            <a:r>
              <a:rPr lang="en-US" b="1" dirty="0"/>
              <a:t>zero-based indexing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438400"/>
            <a:ext cx="9905999" cy="1371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word1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"disco fever"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word2 = word1.substring(3,7);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word2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 "co f"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reads a first and a last name</a:t>
            </a:r>
          </a:p>
          <a:p>
            <a:r>
              <a:rPr lang="en-US" dirty="0"/>
              <a:t>Then, output only the person's initials</a:t>
            </a:r>
          </a:p>
        </p:txBody>
      </p:sp>
    </p:spTree>
    <p:extLst>
      <p:ext uri="{BB962C8B-B14F-4D97-AF65-F5344CB8AC3E}">
        <p14:creationId xmlns:p14="http://schemas.microsoft.com/office/powerpoint/2010/main" val="147271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Monday, we'll talk about</a:t>
            </a:r>
          </a:p>
          <a:p>
            <a:pPr lvl="1"/>
            <a:r>
              <a:rPr lang="en-US"/>
              <a:t>Wrapper classes</a:t>
            </a:r>
          </a:p>
          <a:p>
            <a:pPr lvl="1"/>
            <a:r>
              <a:rPr lang="en-US"/>
              <a:t>Conditional statements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4D7B2271-37EB-1212-188E-BB141F4699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352800" y="1676400"/>
            <a:ext cx="7315200" cy="2286000"/>
          </a:xfrm>
        </p:spPr>
        <p:txBody>
          <a:bodyPr/>
          <a:lstStyle/>
          <a:p>
            <a:pPr algn="ctr"/>
            <a:r>
              <a:rPr lang="en-US" altLang="en-US" sz="4000">
                <a:latin typeface="AmeriGarmnd BT" panose="0202060206050B020903" pitchFamily="18" charset="0"/>
              </a:rPr>
              <a:t>Computers are good at</a:t>
            </a:r>
            <a:br>
              <a:rPr lang="en-US" altLang="en-US" sz="4000">
                <a:latin typeface="AmeriGarmnd BT" panose="0202060206050B020903" pitchFamily="18" charset="0"/>
              </a:rPr>
            </a:br>
            <a:r>
              <a:rPr lang="en-US" altLang="en-US" sz="4000">
                <a:latin typeface="AmeriGarmnd BT" panose="0202060206050B020903" pitchFamily="18" charset="0"/>
              </a:rPr>
              <a:t>following instructions, but not at reading your mind.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356CA935-18EA-11FE-614D-64538722D6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latin typeface="AmeriGarmnd BT" panose="0202060206050B020903" pitchFamily="18" charset="0"/>
              </a:rPr>
              <a:t>—Donald Knuth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Read chapter 4 for next week</a:t>
            </a:r>
          </a:p>
          <a:p>
            <a:r>
              <a:rPr lang="en-US"/>
              <a:t>Project 1 questions?</a:t>
            </a:r>
          </a:p>
          <a:p>
            <a:pPr lvl="1"/>
            <a:r>
              <a:rPr lang="en-US"/>
              <a:t>Due next Friday!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Last time we looked at the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/>
              <a:t> class &amp; boolean operators</a:t>
            </a:r>
          </a:p>
          <a:p>
            <a:pPr>
              <a:tabLst>
                <a:tab pos="457200" algn="l"/>
              </a:tabLst>
            </a:pPr>
            <a:r>
              <a:rPr lang="en-US"/>
              <a:t>Today we will continue to look at operators for</a:t>
            </a:r>
          </a:p>
          <a:p>
            <a:pPr lvl="1">
              <a:tabLst>
                <a:tab pos="457200" algn="l"/>
              </a:tabLst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pPr lvl="1">
              <a:tabLst>
                <a:tab pos="457200" algn="l"/>
              </a:tabLst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10482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412" y="304800"/>
            <a:ext cx="10593387" cy="877888"/>
          </a:xfrm>
        </p:spPr>
        <p:txBody>
          <a:bodyPr>
            <a:normAutofit fontScale="90000"/>
          </a:bodyPr>
          <a:lstStyle/>
          <a:p>
            <a:r>
              <a:rPr lang="en-US"/>
              <a:t>What operations DO </a:t>
            </a:r>
            <a:r>
              <a:rPr lang="en-US" dirty="0"/>
              <a:t>you expect on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cap="none" dirty="0"/>
              <a:t>s</a:t>
            </a:r>
            <a:r>
              <a:rPr lang="en-US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Multiplication and division don't seem to make sense</a:t>
            </a:r>
          </a:p>
          <a:p>
            <a:r>
              <a:rPr lang="en-US" dirty="0"/>
              <a:t>We can increment and decrement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3200400"/>
            <a:ext cx="9905999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letter;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letter contains 'x'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letter++;	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letter contains 'y'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etter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++; 	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letter contains 'z'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letter++; 	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letter contains?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30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04800"/>
            <a:ext cx="10212387" cy="877888"/>
          </a:xfrm>
        </p:spPr>
        <p:txBody>
          <a:bodyPr>
            <a:normAutofit fontScale="90000"/>
          </a:bodyPr>
          <a:lstStyle/>
          <a:p>
            <a:r>
              <a:rPr lang="en-US"/>
              <a:t>Sometimes knowing the number 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/>
          <a:lstStyle/>
          <a:p>
            <a:r>
              <a:rPr lang="en-US" dirty="0"/>
              <a:t>It is possible to convert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into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>
                <a:cs typeface="Courier New" pitchFamily="49" charset="0"/>
              </a:rPr>
              <a:t>It </a:t>
            </a:r>
            <a:r>
              <a:rPr lang="en-US" dirty="0">
                <a:cs typeface="Courier New" pitchFamily="49" charset="0"/>
              </a:rPr>
              <a:t>can be more useful to get the offset from a starting point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133600"/>
            <a:ext cx="10212387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letter contains 97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572000"/>
            <a:ext cx="10136188" cy="192661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5891213" algn="l"/>
              </a:tabLst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 = letter –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1;	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 18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5891213" algn="l"/>
              </a:tabLst>
              <a:defRPr/>
            </a:pP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// why?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312256"/>
            <a:ext cx="6402387" cy="5056794"/>
          </a:xfrm>
        </p:spPr>
        <p:txBody>
          <a:bodyPr>
            <a:normAutofit/>
          </a:bodyPr>
          <a:lstStyle/>
          <a:p>
            <a:r>
              <a:rPr lang="en-US" sz="2800" dirty="0"/>
              <a:t>Everything in the computer is 1's and 0's</a:t>
            </a:r>
          </a:p>
          <a:p>
            <a:r>
              <a:rPr lang="en-US" sz="2800" dirty="0"/>
              <a:t>Each character has a number associated with it</a:t>
            </a:r>
          </a:p>
          <a:p>
            <a:r>
              <a:rPr lang="en-US" sz="2800" dirty="0"/>
              <a:t>These numbers can be </a:t>
            </a:r>
            <a:r>
              <a:rPr lang="en-US" sz="2800"/>
              <a:t>listed in </a:t>
            </a:r>
            <a:r>
              <a:rPr lang="en-US" sz="2800" dirty="0"/>
              <a:t>tables</a:t>
            </a:r>
          </a:p>
          <a:p>
            <a:r>
              <a:rPr lang="en-US" sz="2800" dirty="0"/>
              <a:t>The ASCII table only covers 7 bits of information (0-127)</a:t>
            </a:r>
          </a:p>
          <a:p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NEVER EVER TYPE THESE NUMBERS IN CODE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4417" y="609600"/>
            <a:ext cx="4601357" cy="586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23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Remember that we use single quotes to designate a char literal: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'z'</a:t>
            </a:r>
          </a:p>
          <a:p>
            <a:r>
              <a:rPr lang="en-US" dirty="0"/>
              <a:t>What if you want to use the apostrophe character ( ' )?</a:t>
            </a:r>
          </a:p>
          <a:p>
            <a:pPr lvl="1"/>
            <a:r>
              <a:rPr lang="en-US" dirty="0">
                <a:cs typeface="Courier New" pitchFamily="49" charset="0"/>
              </a:rPr>
              <a:t>apostrophe: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'\''</a:t>
            </a:r>
          </a:p>
          <a:p>
            <a:r>
              <a:rPr lang="en-US" dirty="0">
                <a:cs typeface="Courier New" pitchFamily="49" charset="0"/>
              </a:rPr>
              <a:t>What if you want to use characters that can't be printed, like tab or newline?</a:t>
            </a:r>
          </a:p>
          <a:p>
            <a:pPr lvl="1"/>
            <a:r>
              <a:rPr lang="en-US" dirty="0">
                <a:cs typeface="Courier New" pitchFamily="49" charset="0"/>
              </a:rPr>
              <a:t>tab: 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'\t'</a:t>
            </a:r>
          </a:p>
          <a:p>
            <a:pPr lvl="1"/>
            <a:r>
              <a:rPr lang="en-US" dirty="0">
                <a:cs typeface="Courier New" pitchFamily="49" charset="0"/>
              </a:rPr>
              <a:t>newline:</a:t>
            </a:r>
            <a:r>
              <a:rPr lang="en-US">
                <a:cs typeface="Courier New" pitchFamily="49" charset="0"/>
              </a:rPr>
              <a:t>		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'\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n'</a:t>
            </a:r>
          </a:p>
          <a:p>
            <a:r>
              <a:rPr lang="en-US" dirty="0">
                <a:cs typeface="Courier New" pitchFamily="49" charset="0"/>
              </a:rPr>
              <a:t>The backslash is a message that a special command called an escape sequence is coming</a:t>
            </a:r>
          </a:p>
        </p:txBody>
      </p:sp>
    </p:spTree>
    <p:extLst>
      <p:ext uri="{BB962C8B-B14F-4D97-AF65-F5344CB8AC3E}">
        <p14:creationId xmlns:p14="http://schemas.microsoft.com/office/powerpoint/2010/main" val="158722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Escape sequences in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put escape sequences into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literals as well</a:t>
            </a:r>
          </a:p>
          <a:p>
            <a:r>
              <a:rPr lang="en-US" dirty="0"/>
              <a:t>You do </a:t>
            </a:r>
            <a:r>
              <a:rPr lang="en-US" b="1" dirty="0"/>
              <a:t>not</a:t>
            </a:r>
            <a:r>
              <a:rPr lang="en-US" dirty="0"/>
              <a:t> have to escape apostrophes in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</a:p>
          <a:p>
            <a:r>
              <a:rPr lang="en-US" dirty="0"/>
              <a:t>But you </a:t>
            </a:r>
            <a:r>
              <a:rPr lang="en-US" b="1" dirty="0"/>
              <a:t>do</a:t>
            </a:r>
            <a:r>
              <a:rPr lang="en-US" dirty="0"/>
              <a:t> have to escape quotation marks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4343400"/>
            <a:ext cx="9905999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 blanks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"\t\t\t\t\n"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 quote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 said, \"Attack!\""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23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Cactus">
  <a:themeElements>
    <a:clrScheme name="Cactus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Cactu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1977</TotalTime>
  <Words>953</Words>
  <Application>Microsoft Office PowerPoint</Application>
  <PresentationFormat>Widescreen</PresentationFormat>
  <Paragraphs>138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AmeriGarmnd BT</vt:lpstr>
      <vt:lpstr>Arial</vt:lpstr>
      <vt:lpstr>Arial Narrow</vt:lpstr>
      <vt:lpstr>Courier New</vt:lpstr>
      <vt:lpstr>Tw Cen MT</vt:lpstr>
      <vt:lpstr>Circuit</vt:lpstr>
      <vt:lpstr>Cactus</vt:lpstr>
      <vt:lpstr>COMP 1600 Introduction to Programming</vt:lpstr>
      <vt:lpstr>Computers are good at following instructions, but not at reading your mind.</vt:lpstr>
      <vt:lpstr>Alerts</vt:lpstr>
      <vt:lpstr>Review</vt:lpstr>
      <vt:lpstr>What operations DO you expect on chars?</vt:lpstr>
      <vt:lpstr>Sometimes knowing the number is useful</vt:lpstr>
      <vt:lpstr>ASCII Table</vt:lpstr>
      <vt:lpstr>Escape sequences</vt:lpstr>
      <vt:lpstr>Escape sequences in String literals</vt:lpstr>
      <vt:lpstr>Concatenation</vt:lpstr>
      <vt:lpstr>Concatenation with other types</vt:lpstr>
      <vt:lpstr>Strings are objects</vt:lpstr>
      <vt:lpstr>String comparison</vt:lpstr>
      <vt:lpstr>String comparison</vt:lpstr>
      <vt:lpstr>String length</vt:lpstr>
      <vt:lpstr>char at position i</vt:lpstr>
      <vt:lpstr>Getting a substring</vt:lpstr>
      <vt:lpstr>Example</vt:lpstr>
      <vt:lpstr>Next time…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52</cp:revision>
  <dcterms:created xsi:type="dcterms:W3CDTF">2001-05-01T04:07:56Z</dcterms:created>
  <dcterms:modified xsi:type="dcterms:W3CDTF">2025-09-05T01:12:24Z</dcterms:modified>
</cp:coreProperties>
</file>