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0" r:id="rId1"/>
  </p:sldMasterIdLst>
  <p:notesMasterIdLst>
    <p:notesMasterId r:id="rId26"/>
  </p:notesMasterIdLst>
  <p:sldIdLst>
    <p:sldId id="258" r:id="rId2"/>
    <p:sldId id="435" r:id="rId3"/>
    <p:sldId id="260" r:id="rId4"/>
    <p:sldId id="395" r:id="rId5"/>
    <p:sldId id="413" r:id="rId6"/>
    <p:sldId id="414" r:id="rId7"/>
    <p:sldId id="415" r:id="rId8"/>
    <p:sldId id="386" r:id="rId9"/>
    <p:sldId id="387" r:id="rId10"/>
    <p:sldId id="388" r:id="rId11"/>
    <p:sldId id="389" r:id="rId12"/>
    <p:sldId id="431" r:id="rId13"/>
    <p:sldId id="432" r:id="rId14"/>
    <p:sldId id="433" r:id="rId15"/>
    <p:sldId id="343" r:id="rId16"/>
    <p:sldId id="417" r:id="rId17"/>
    <p:sldId id="418" r:id="rId18"/>
    <p:sldId id="419" r:id="rId19"/>
    <p:sldId id="420" r:id="rId20"/>
    <p:sldId id="421" r:id="rId21"/>
    <p:sldId id="422" r:id="rId22"/>
    <p:sldId id="423" r:id="rId23"/>
    <p:sldId id="424" r:id="rId24"/>
    <p:sldId id="34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0974" autoAdjust="0"/>
  </p:normalViewPr>
  <p:slideViewPr>
    <p:cSldViewPr>
      <p:cViewPr varScale="1">
        <p:scale>
          <a:sx n="109" d="100"/>
          <a:sy n="109" d="100"/>
        </p:scale>
        <p:origin x="82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</p:spPr>
        <p:txBody>
          <a:bodyPr/>
          <a:lstStyle/>
          <a:p>
            <a:fld id="{6444479B-705B-4489-957E-7E8A228BDFA0}" type="datetime1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0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1475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1069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104672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0920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921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7556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C07B66AD-7C08-490A-ADA4-B47E10FB2407}" type="datetime1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75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05B95027-4255-49E7-9841-CD21BCC99996}" type="datetime1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5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04800"/>
            <a:ext cx="9905998" cy="877888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9F89F774-3FA6-43B8-9241-99959C8FD463}" type="datetime1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F9504452-5DCC-4FE2-A5C9-8A5EF6714D65}" type="datetime1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8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E579ABC2-0180-4F3A-A895-A85BC724D472}" type="datetime1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8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6AEEA9BA-4E8F-439E-BEA4-91FBA01E3F5F}" type="datetime1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2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BE15BF18-0007-481C-AA29-413124BC3EE7}" type="datetime1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7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09BE9870-3748-43AD-B547-02A075CB4A1D}" type="datetime1">
              <a:rPr lang="en-US" smtClean="0"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35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558E7897-33C5-4F1A-9307-D068E37F3DC7}" type="datetime1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5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82E171BA-CC09-47C8-A6DF-F5C5CB59CEEC}" type="datetime1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1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64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1312256"/>
            <a:ext cx="9905999" cy="5056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342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A494F-2895-818F-A5BA-833ED5359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9477376" cy="2387600"/>
          </a:xfrm>
        </p:spPr>
        <p:txBody>
          <a:bodyPr/>
          <a:lstStyle/>
          <a:p>
            <a:r>
              <a:rPr lang="en-US"/>
              <a:t>COMP 1600</a:t>
            </a:r>
            <a:br>
              <a:rPr lang="en-US"/>
            </a:br>
            <a:r>
              <a:rPr lang="en-US"/>
              <a:t>Introduction to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54CF19-68BD-3962-780F-6DDE9D565C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David J Stucki</a:t>
            </a:r>
          </a:p>
          <a:p>
            <a:r>
              <a:rPr lang="en-US"/>
              <a:t>Fall 2025</a:t>
            </a:r>
          </a:p>
        </p:txBody>
      </p:sp>
    </p:spTree>
    <p:extLst>
      <p:ext uri="{BB962C8B-B14F-4D97-AF65-F5344CB8AC3E}">
        <p14:creationId xmlns:p14="http://schemas.microsoft.com/office/powerpoint/2010/main" val="3855045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example with </a:t>
            </a:r>
            <a:r>
              <a:rPr lang="en-US" cap="none" dirty="0">
                <a:latin typeface="Courier New" pitchFamily="49" charset="0"/>
                <a:cs typeface="Courier New" pitchFamily="49" charset="0"/>
              </a:rPr>
              <a:t>sin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The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sin()</a:t>
            </a:r>
            <a:r>
              <a:rPr lang="en-US" b="1" dirty="0"/>
              <a:t> </a:t>
            </a:r>
            <a:r>
              <a:rPr lang="en-US" dirty="0"/>
              <a:t>method allows you to find the sine of an angle (in radians)</a:t>
            </a:r>
          </a:p>
          <a:p>
            <a:pPr>
              <a:lnSpc>
                <a:spcPct val="100000"/>
              </a:lnSpc>
            </a:pPr>
            <a:r>
              <a:rPr lang="en-US" dirty="0"/>
              <a:t>This method is inside the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Math</a:t>
            </a:r>
            <a:r>
              <a:rPr lang="en-US" dirty="0"/>
              <a:t> class</a:t>
            </a:r>
          </a:p>
          <a:p>
            <a:pPr>
              <a:lnSpc>
                <a:spcPct val="100000"/>
              </a:lnSpc>
            </a:pPr>
            <a:r>
              <a:rPr lang="en-US" dirty="0"/>
              <a:t>The answer that it gives back is of type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double</a:t>
            </a:r>
          </a:p>
          <a:p>
            <a:pPr>
              <a:lnSpc>
                <a:spcPct val="100000"/>
              </a:lnSpc>
            </a:pPr>
            <a:r>
              <a:rPr lang="en-US" dirty="0">
                <a:cs typeface="Courier New" pitchFamily="49" charset="0"/>
              </a:rPr>
              <a:t>To use it, you might type the following:</a:t>
            </a:r>
          </a:p>
          <a:p>
            <a:pPr>
              <a:lnSpc>
                <a:spcPct val="100000"/>
              </a:lnSpc>
            </a:pPr>
            <a:endParaRPr lang="en-US" dirty="0">
              <a:cs typeface="Courier New" pitchFamily="49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value = Math.sin( 2.4 );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32"/>
          <p:cNvGrpSpPr/>
          <p:nvPr/>
        </p:nvGrpSpPr>
        <p:grpSpPr>
          <a:xfrm>
            <a:off x="6934200" y="1371600"/>
            <a:ext cx="3200400" cy="2057400"/>
            <a:chOff x="5410200" y="1676400"/>
            <a:chExt cx="3200400" cy="2057400"/>
          </a:xfrm>
        </p:grpSpPr>
        <p:cxnSp>
          <p:nvCxnSpPr>
            <p:cNvPr id="26" name="Straight Connector 25"/>
            <p:cNvCxnSpPr>
              <a:stCxn id="11" idx="2"/>
              <a:endCxn id="7" idx="0"/>
            </p:cNvCxnSpPr>
            <p:nvPr/>
          </p:nvCxnSpPr>
          <p:spPr>
            <a:xfrm>
              <a:off x="7010400" y="3246060"/>
              <a:ext cx="0" cy="487740"/>
            </a:xfrm>
            <a:prstGeom prst="line">
              <a:avLst/>
            </a:prstGeom>
            <a:ln w="508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410200" y="1676400"/>
              <a:ext cx="3200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If your method takes input, you put it inside the parentheses, if not, you leave them empty</a:t>
              </a:r>
            </a:p>
          </p:txBody>
        </p:sp>
      </p:grpSp>
      <p:grpSp>
        <p:nvGrpSpPr>
          <p:cNvPr id="13" name="Group 31"/>
          <p:cNvGrpSpPr/>
          <p:nvPr/>
        </p:nvGrpSpPr>
        <p:grpSpPr>
          <a:xfrm>
            <a:off x="5334000" y="4038600"/>
            <a:ext cx="2743200" cy="1733730"/>
            <a:chOff x="3810000" y="4343399"/>
            <a:chExt cx="2743200" cy="1733730"/>
          </a:xfrm>
        </p:grpSpPr>
        <p:cxnSp>
          <p:nvCxnSpPr>
            <p:cNvPr id="21" name="Straight Connector 20"/>
            <p:cNvCxnSpPr>
              <a:stCxn id="10" idx="0"/>
              <a:endCxn id="6" idx="2"/>
            </p:cNvCxnSpPr>
            <p:nvPr/>
          </p:nvCxnSpPr>
          <p:spPr>
            <a:xfrm flipV="1">
              <a:off x="5181600" y="4343399"/>
              <a:ext cx="0" cy="533401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810000" y="4876800"/>
              <a:ext cx="2743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Next, you must give the method name that you are calling</a:t>
              </a:r>
            </a:p>
          </p:txBody>
        </p:sp>
      </p:grpSp>
      <p:grpSp>
        <p:nvGrpSpPr>
          <p:cNvPr id="14" name="Group 30"/>
          <p:cNvGrpSpPr/>
          <p:nvPr/>
        </p:nvGrpSpPr>
        <p:grpSpPr>
          <a:xfrm>
            <a:off x="3733800" y="1371600"/>
            <a:ext cx="2819400" cy="2057400"/>
            <a:chOff x="2209800" y="1676400"/>
            <a:chExt cx="2819400" cy="2057400"/>
          </a:xfrm>
        </p:grpSpPr>
        <p:cxnSp>
          <p:nvCxnSpPr>
            <p:cNvPr id="15" name="Straight Connector 14"/>
            <p:cNvCxnSpPr>
              <a:stCxn id="9" idx="2"/>
              <a:endCxn id="5" idx="0"/>
            </p:cNvCxnSpPr>
            <p:nvPr/>
          </p:nvCxnSpPr>
          <p:spPr>
            <a:xfrm>
              <a:off x="3619500" y="3246060"/>
              <a:ext cx="0" cy="487740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209800" y="1676400"/>
              <a:ext cx="2819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Unless the method is inside your class, you must supply a class name and a dot</a:t>
              </a:r>
            </a:p>
          </p:txBody>
        </p:sp>
      </p:grpSp>
      <p:grpSp>
        <p:nvGrpSpPr>
          <p:cNvPr id="16" name="Group 29"/>
          <p:cNvGrpSpPr/>
          <p:nvPr/>
        </p:nvGrpSpPr>
        <p:grpSpPr>
          <a:xfrm>
            <a:off x="1828800" y="3773488"/>
            <a:ext cx="3048000" cy="2661304"/>
            <a:chOff x="304800" y="4078288"/>
            <a:chExt cx="3048000" cy="2661304"/>
          </a:xfrm>
        </p:grpSpPr>
        <p:cxnSp>
          <p:nvCxnSpPr>
            <p:cNvPr id="18" name="Straight Connector 17"/>
            <p:cNvCxnSpPr>
              <a:stCxn id="8" idx="0"/>
            </p:cNvCxnSpPr>
            <p:nvPr/>
          </p:nvCxnSpPr>
          <p:spPr>
            <a:xfrm rot="5400000" flipH="1" flipV="1">
              <a:off x="1467247" y="4439047"/>
              <a:ext cx="723106" cy="1588"/>
            </a:xfrm>
            <a:prstGeom prst="line">
              <a:avLst/>
            </a:prstGeom>
            <a:ln w="50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04800" y="4800600"/>
              <a:ext cx="3048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You can store the result of the method, as long as the variable matches the type that the method gives back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syntax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9800" y="3429000"/>
            <a:ext cx="2209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95800" y="3429000"/>
            <a:ext cx="12954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43600" y="3429000"/>
            <a:ext cx="1524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48600" y="3429000"/>
            <a:ext cx="13716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429000"/>
            <a:ext cx="8229600" cy="76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result 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class.method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 input 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In </a:t>
            </a:r>
            <a:r>
              <a:rPr lang="en-US" b="1" dirty="0"/>
              <a:t>Java</a:t>
            </a:r>
            <a:r>
              <a:rPr lang="en-US" dirty="0"/>
              <a:t>, the conversion of a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dirty="0"/>
              <a:t> into an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/>
              <a:t> does not use rounding</a:t>
            </a:r>
          </a:p>
          <a:p>
            <a:pPr>
              <a:lnSpc>
                <a:spcPct val="100000"/>
              </a:lnSpc>
            </a:pPr>
            <a:r>
              <a:rPr lang="en-US" dirty="0"/>
              <a:t>As in the case of integer division, the fractional part is dropped</a:t>
            </a:r>
          </a:p>
          <a:p>
            <a:pPr>
              <a:lnSpc>
                <a:spcPct val="100000"/>
              </a:lnSpc>
            </a:pPr>
            <a:r>
              <a:rPr lang="en-US" dirty="0"/>
              <a:t>For positive numbers, that's like using </a:t>
            </a:r>
            <a:r>
              <a:rPr lang="en-US" b="1" dirty="0"/>
              <a:t>floor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For negative numbers, that's like using </a:t>
            </a:r>
            <a:r>
              <a:rPr lang="en-US" b="1" dirty="0"/>
              <a:t>ceiling</a:t>
            </a:r>
          </a:p>
          <a:p>
            <a:pPr>
              <a:lnSpc>
                <a:spcPct val="100000"/>
              </a:lnSpc>
            </a:pPr>
            <a:r>
              <a:rPr lang="en-US" dirty="0"/>
              <a:t>The right way to do rounding is to call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Math.round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1412" y="5410200"/>
            <a:ext cx="9905999" cy="1143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32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x = 2.6;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32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a = (</a:t>
            </a:r>
            <a:r>
              <a:rPr lang="en-US" sz="32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Math.round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(x);	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// rounds</a:t>
            </a:r>
          </a:p>
        </p:txBody>
      </p:sp>
    </p:spTree>
    <p:extLst>
      <p:ext uri="{BB962C8B-B14F-4D97-AF65-F5344CB8AC3E}">
        <p14:creationId xmlns:p14="http://schemas.microsoft.com/office/powerpoint/2010/main" val="395824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Math methods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242502"/>
              </p:ext>
            </p:extLst>
          </p:nvPr>
        </p:nvGraphicFramePr>
        <p:xfrm>
          <a:off x="0" y="1408176"/>
          <a:ext cx="12192000" cy="5449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8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4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415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Return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Job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15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double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sin( double theta 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Find the sine of angle theta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15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double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latin typeface="Courier New" pitchFamily="49" charset="0"/>
                          <a:cs typeface="Courier New" pitchFamily="49" charset="0"/>
                        </a:rPr>
                        <a:t>cos</a:t>
                      </a: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( double theta 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Find the cosine of angle theta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15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double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tan( double theta 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Find the tangent of angle theta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15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double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exp( double a 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Raise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="1" i="1" baseline="0" dirty="0"/>
                        <a:t>e</a:t>
                      </a:r>
                      <a:r>
                        <a:rPr lang="en-US" sz="2000" baseline="0" dirty="0"/>
                        <a:t> to the power of </a:t>
                      </a:r>
                      <a:r>
                        <a:rPr lang="en-US" sz="2000" b="1" i="1" baseline="0"/>
                        <a:t>a</a:t>
                      </a:r>
                      <a:r>
                        <a:rPr lang="en-US" sz="2000" baseline="0"/>
                        <a:t> (result = </a:t>
                      </a:r>
                      <a:r>
                        <a:rPr lang="en-US" sz="2000" b="1" i="1" baseline="0"/>
                        <a:t>e</a:t>
                      </a:r>
                      <a:r>
                        <a:rPr lang="en-US" sz="2000" b="1" baseline="30000"/>
                        <a:t>a</a:t>
                      </a:r>
                      <a:r>
                        <a:rPr lang="en-US" sz="2000" dirty="0"/>
                        <a:t>)</a:t>
                      </a:r>
                      <a:endParaRPr lang="en-US" sz="20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15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double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log( double a 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Find the natural log of </a:t>
                      </a:r>
                      <a:r>
                        <a:rPr lang="en-US" sz="2000" b="1" i="1" dirty="0"/>
                        <a:t>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15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double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>
                          <a:latin typeface="Courier New" pitchFamily="49" charset="0"/>
                          <a:cs typeface="Courier New" pitchFamily="49" charset="0"/>
                        </a:rPr>
                        <a:t>pow</a:t>
                      </a: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( double a, double b 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Raise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="1" i="1" baseline="0" dirty="0"/>
                        <a:t>a</a:t>
                      </a:r>
                      <a:r>
                        <a:rPr lang="en-US" sz="2000" baseline="0" dirty="0"/>
                        <a:t> to the power of </a:t>
                      </a:r>
                      <a:r>
                        <a:rPr lang="en-US" sz="2000" b="1" i="1" baseline="0"/>
                        <a:t>b</a:t>
                      </a:r>
                      <a:r>
                        <a:rPr lang="en-US" sz="2000" baseline="0"/>
                        <a:t> (result = </a:t>
                      </a:r>
                      <a:r>
                        <a:rPr lang="en-US" sz="2000" b="1" i="1" baseline="0"/>
                        <a:t>a</a:t>
                      </a:r>
                      <a:r>
                        <a:rPr lang="en-US" sz="2000" b="1" i="1" baseline="30000"/>
                        <a:t>b</a:t>
                      </a:r>
                      <a:r>
                        <a:rPr lang="en-US" sz="2000" baseline="0" dirty="0"/>
                        <a:t>)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15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long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round( double a 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Round </a:t>
                      </a:r>
                      <a:r>
                        <a:rPr lang="en-US" sz="2000" b="1" i="1" dirty="0"/>
                        <a:t>a</a:t>
                      </a:r>
                      <a:r>
                        <a:rPr lang="en-US" sz="2000" dirty="0"/>
                        <a:t> to the nearest integer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15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double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random()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Create a random</a:t>
                      </a:r>
                      <a:r>
                        <a:rPr lang="en-US" sz="2000" baseline="0" dirty="0"/>
                        <a:t> number in [0, 1)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15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double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>
                          <a:latin typeface="Courier New" pitchFamily="49" charset="0"/>
                          <a:cs typeface="Courier New" pitchFamily="49" charset="0"/>
                        </a:rPr>
                        <a:t>sqrt</a:t>
                      </a: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( double a 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Find the square root of </a:t>
                      </a:r>
                      <a:r>
                        <a:rPr lang="en-US" sz="2000" b="1" i="1" dirty="0"/>
                        <a:t>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415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double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>
                          <a:latin typeface="Courier New" pitchFamily="49" charset="0"/>
                          <a:cs typeface="Courier New" pitchFamily="49" charset="0"/>
                        </a:rPr>
                        <a:t>toDegrees</a:t>
                      </a: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(</a:t>
                      </a:r>
                      <a:r>
                        <a:rPr lang="en-US" sz="2000" b="1" baseline="0" dirty="0">
                          <a:latin typeface="Courier New" pitchFamily="49" charset="0"/>
                          <a:cs typeface="Courier New" pitchFamily="49" charset="0"/>
                        </a:rPr>
                        <a:t> double radians )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Convert radians to degrees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415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double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>
                          <a:latin typeface="Courier New" pitchFamily="49" charset="0"/>
                          <a:cs typeface="Courier New" pitchFamily="49" charset="0"/>
                        </a:rPr>
                        <a:t>toRadians</a:t>
                      </a: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(</a:t>
                      </a:r>
                      <a:r>
                        <a:rPr lang="en-US" sz="2000" b="1" baseline="0" dirty="0">
                          <a:latin typeface="Courier New" pitchFamily="49" charset="0"/>
                          <a:cs typeface="Courier New" pitchFamily="49" charset="0"/>
                        </a:rPr>
                        <a:t> double degrees )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Convert degrees to radians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735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Pythagorean theorem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the hypotenuse of a triangle</a:t>
            </a:r>
          </a:p>
          <a:p>
            <a:pPr lvl="1"/>
            <a:r>
              <a:rPr lang="en-US" i="1" dirty="0"/>
              <a:t>a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i="1" dirty="0"/>
              <a:t>b</a:t>
            </a:r>
            <a:r>
              <a:rPr lang="en-US" baseline="30000" dirty="0"/>
              <a:t>2 </a:t>
            </a:r>
            <a:r>
              <a:rPr lang="en-US" dirty="0"/>
              <a:t>= </a:t>
            </a:r>
            <a:r>
              <a:rPr lang="en-US" i="1" dirty="0"/>
              <a:t>c</a:t>
            </a:r>
            <a:r>
              <a:rPr lang="en-US" baseline="30000" dirty="0"/>
              <a:t>2</a:t>
            </a:r>
            <a:endParaRPr lang="en-US" b="1" i="1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5181601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8800" y="3974526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a</a:t>
            </a:r>
          </a:p>
        </p:txBody>
      </p:sp>
      <p:sp>
        <p:nvSpPr>
          <p:cNvPr id="10" name="Right Triangle 9"/>
          <p:cNvSpPr/>
          <p:nvPr/>
        </p:nvSpPr>
        <p:spPr>
          <a:xfrm>
            <a:off x="4267200" y="3429000"/>
            <a:ext cx="3657600" cy="1524000"/>
          </a:xfrm>
          <a:prstGeom prst="rt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86400" y="3377626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77713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Shooting a cannon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you're shooting a cannon at velocity </a:t>
            </a:r>
            <a:r>
              <a:rPr lang="en-US" b="1" i="1" dirty="0"/>
              <a:t>v</a:t>
            </a:r>
            <a:r>
              <a:rPr lang="en-US" dirty="0"/>
              <a:t> m/s at an angle of </a:t>
            </a:r>
            <a:r>
              <a:rPr lang="el-GR" dirty="0"/>
              <a:t>θ</a:t>
            </a:r>
            <a:r>
              <a:rPr lang="en-US" dirty="0"/>
              <a:t> above the horizon, what are the </a:t>
            </a:r>
            <a:r>
              <a:rPr lang="en-US" b="1" i="1" dirty="0"/>
              <a:t>x</a:t>
            </a:r>
            <a:r>
              <a:rPr lang="en-US" dirty="0"/>
              <a:t> and </a:t>
            </a:r>
            <a:r>
              <a:rPr lang="en-US" b="1" i="1" dirty="0"/>
              <a:t>y</a:t>
            </a:r>
            <a:r>
              <a:rPr lang="en-US" dirty="0"/>
              <a:t> components of the cannon ball speed?</a:t>
            </a:r>
            <a:endParaRPr lang="en-US" b="1" i="1" baseline="300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1676400" y="3057634"/>
            <a:ext cx="4533900" cy="3647966"/>
            <a:chOff x="495300" y="3657600"/>
            <a:chExt cx="3314700" cy="2667000"/>
          </a:xfrm>
        </p:grpSpPr>
        <p:pic>
          <p:nvPicPr>
            <p:cNvPr id="1026" name="Picture 2" descr="Cannon With Cannon Ball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58" b="81250" l="3125" r="968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" y="3657600"/>
              <a:ext cx="2667000" cy="2667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Straight Arrow Connector 11"/>
            <p:cNvCxnSpPr/>
            <p:nvPr/>
          </p:nvCxnSpPr>
          <p:spPr>
            <a:xfrm flipV="1">
              <a:off x="3810000" y="4038927"/>
              <a:ext cx="0" cy="1143000"/>
            </a:xfrm>
            <a:prstGeom prst="straightConnector1">
              <a:avLst/>
            </a:prstGeom>
            <a:ln w="635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500833" y="4748736"/>
              <a:ext cx="304800" cy="427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3200" dirty="0"/>
                <a:t>θ</a:t>
              </a:r>
              <a:endParaRPr lang="en-US" sz="320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495300" y="4012746"/>
              <a:ext cx="3314700" cy="1169181"/>
            </a:xfrm>
            <a:prstGeom prst="straightConnector1">
              <a:avLst/>
            </a:prstGeom>
            <a:ln w="635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33400" y="5257800"/>
              <a:ext cx="3276600" cy="0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5220425" y="3110882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/>
              <a:t>v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79559" y="4101372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/>
              <a:t>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19566" y="5251995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096234" y="3921103"/>
                <a:ext cx="2971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360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234" y="3921103"/>
                <a:ext cx="2971800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829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</a:t>
            </a:r>
            <a:r>
              <a:rPr lang="en-US"/>
              <a:t>on </a:t>
            </a:r>
            <a:r>
              <a:rPr lang="en-US" cap="none">
                <a:latin typeface="Courier New" pitchFamily="49" charset="0"/>
                <a:cs typeface="Courier New" pitchFamily="49" charset="0"/>
              </a:rPr>
              <a:t>boolean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The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dirty="0"/>
              <a:t> type seems so simple</a:t>
            </a:r>
          </a:p>
          <a:p>
            <a:pPr>
              <a:lnSpc>
                <a:spcPct val="100000"/>
              </a:lnSpc>
            </a:pPr>
            <a:r>
              <a:rPr lang="en-US" dirty="0"/>
              <a:t>What on earth would we want to do with it?</a:t>
            </a:r>
          </a:p>
          <a:p>
            <a:pPr>
              <a:lnSpc>
                <a:spcPct val="100000"/>
              </a:lnSpc>
            </a:pPr>
            <a:r>
              <a:rPr lang="en-US" dirty="0"/>
              <a:t>Just like numerical types, we can combine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dirty="0" err="1"/>
              <a:t>s</a:t>
            </a:r>
            <a:r>
              <a:rPr lang="en-US" dirty="0"/>
              <a:t> in various ways</a:t>
            </a:r>
          </a:p>
          <a:p>
            <a:pPr>
              <a:lnSpc>
                <a:spcPct val="100000"/>
              </a:lnSpc>
            </a:pPr>
            <a:r>
              <a:rPr lang="en-US" dirty="0"/>
              <a:t>You might be familiar with these operations if you've taken a course in logic</a:t>
            </a:r>
          </a:p>
        </p:txBody>
      </p:sp>
    </p:spTree>
    <p:extLst>
      <p:ext uri="{BB962C8B-B14F-4D97-AF65-F5344CB8AC3E}">
        <p14:creationId xmlns:p14="http://schemas.microsoft.com/office/powerpoint/2010/main" val="399627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!</a:t>
            </a:r>
            <a:r>
              <a:rPr lang="en-US" dirty="0"/>
              <a:t> operator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NOT</a:t>
            </a:r>
            <a:r>
              <a:rPr lang="en-US" dirty="0"/>
              <a:t> operator</a:t>
            </a:r>
          </a:p>
          <a:p>
            <a:r>
              <a:rPr lang="en-US" dirty="0"/>
              <a:t>Changes a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dirty="0"/>
              <a:t> into a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false</a:t>
            </a:r>
            <a:r>
              <a:rPr lang="en-US" dirty="0"/>
              <a:t> or a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false</a:t>
            </a:r>
            <a:r>
              <a:rPr lang="en-US" dirty="0"/>
              <a:t> into a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true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657600" y="3657600"/>
          <a:ext cx="48006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itchFamily="49" charset="0"/>
                          <a:cs typeface="Courier New" pitchFamily="49" charset="0"/>
                        </a:rPr>
                        <a:t>!x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itchFamily="49" charset="0"/>
                          <a:cs typeface="Courier New" pitchFamily="49" charset="0"/>
                        </a:rPr>
                        <a:t>true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itchFamily="49" charset="0"/>
                          <a:cs typeface="Courier New" pitchFamily="49" charset="0"/>
                        </a:rPr>
                        <a:t>false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itchFamily="49" charset="0"/>
                          <a:cs typeface="Courier New" pitchFamily="49" charset="0"/>
                        </a:rPr>
                        <a:t>false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itchFamily="49" charset="0"/>
                          <a:cs typeface="Courier New" pitchFamily="49" charset="0"/>
                        </a:rPr>
                        <a:t>true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444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</a:t>
            </a:r>
            <a:r>
              <a:rPr lang="en-US" cap="none" dirty="0" err="1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dirty="0"/>
              <a:t>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combine statements in logic together to make other interesting statements</a:t>
            </a:r>
          </a:p>
          <a:p>
            <a:r>
              <a:rPr lang="en-US" dirty="0"/>
              <a:t>The way we combine them makes a difference, e.g.</a:t>
            </a:r>
          </a:p>
          <a:p>
            <a:pPr lvl="1"/>
            <a:r>
              <a:rPr lang="en-US" dirty="0"/>
              <a:t>Politicians lie.			</a:t>
            </a:r>
            <a:r>
              <a:rPr lang="en-US"/>
              <a:t>	</a:t>
            </a:r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True)</a:t>
            </a:r>
          </a:p>
          <a:p>
            <a:pPr lvl="1"/>
            <a:r>
              <a:rPr lang="en-US" dirty="0"/>
              <a:t>Cast iron sinks.				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(True)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Politicians lie in cast iron sinks.		</a:t>
            </a:r>
            <a:r>
              <a:rPr lang="en-US" b="1" dirty="0">
                <a:solidFill>
                  <a:srgbClr val="FF0000"/>
                </a:solidFill>
              </a:rPr>
              <a:t>(Absurd)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35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&amp;&amp;</a:t>
            </a:r>
            <a:r>
              <a:rPr lang="en-US" dirty="0"/>
              <a:t> operator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The </a:t>
            </a:r>
            <a:r>
              <a:rPr lang="en-US" b="1" dirty="0"/>
              <a:t>AND</a:t>
            </a:r>
            <a:r>
              <a:rPr lang="en-US" dirty="0"/>
              <a:t> operator</a:t>
            </a:r>
          </a:p>
          <a:p>
            <a:pPr>
              <a:lnSpc>
                <a:spcPct val="100000"/>
              </a:lnSpc>
            </a:pPr>
            <a:r>
              <a:rPr lang="en-US" dirty="0"/>
              <a:t>It gives back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dirty="0"/>
              <a:t> only if both things being combined are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true</a:t>
            </a:r>
          </a:p>
          <a:p>
            <a:pPr>
              <a:lnSpc>
                <a:spcPct val="100000"/>
              </a:lnSpc>
            </a:pPr>
            <a:r>
              <a:rPr lang="en-US" dirty="0"/>
              <a:t>If I can swim </a:t>
            </a:r>
            <a:r>
              <a:rPr lang="en-US" b="1" dirty="0"/>
              <a:t>AND</a:t>
            </a:r>
            <a:r>
              <a:rPr lang="en-US" dirty="0"/>
              <a:t> the pool is not filled with acid, then I will survive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795308"/>
              </p:ext>
            </p:extLst>
          </p:nvPr>
        </p:nvGraphicFramePr>
        <p:xfrm>
          <a:off x="3810000" y="3962400"/>
          <a:ext cx="60960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x &amp;&amp; y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true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true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true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true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false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false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false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true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false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false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false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false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50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yellow text&#10;&#10;AI-generated content may be incorrect.">
            <a:extLst>
              <a:ext uri="{FF2B5EF4-FFF2-40B4-BE49-F238E27FC236}">
                <a16:creationId xmlns:a16="http://schemas.microsoft.com/office/drawing/2014/main" id="{677D7A5D-838C-D8F3-D7C2-2771752236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494" b="16506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53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||</a:t>
            </a:r>
            <a:r>
              <a:rPr lang="en-US" dirty="0"/>
              <a:t> operator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The </a:t>
            </a:r>
            <a:r>
              <a:rPr lang="en-US" b="1" dirty="0"/>
              <a:t>OR </a:t>
            </a:r>
            <a:r>
              <a:rPr lang="en-US" dirty="0"/>
              <a:t>operator</a:t>
            </a:r>
          </a:p>
          <a:p>
            <a:pPr>
              <a:lnSpc>
                <a:spcPct val="100000"/>
              </a:lnSpc>
            </a:pPr>
            <a:r>
              <a:rPr lang="en-US" dirty="0"/>
              <a:t>It gives back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dirty="0"/>
              <a:t> if either or both things being combined are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true</a:t>
            </a:r>
          </a:p>
          <a:p>
            <a:pPr>
              <a:lnSpc>
                <a:spcPct val="100000"/>
              </a:lnSpc>
            </a:pPr>
            <a:r>
              <a:rPr lang="en-US" dirty="0"/>
              <a:t>If I get punched in the face </a:t>
            </a:r>
            <a:r>
              <a:rPr lang="en-US" b="1" dirty="0"/>
              <a:t>OR</a:t>
            </a:r>
            <a:r>
              <a:rPr lang="en-US" dirty="0"/>
              <a:t> kicked in the stomach, then I will be </a:t>
            </a:r>
            <a:r>
              <a:rPr lang="en-US"/>
              <a:t>in pain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88821"/>
              </p:ext>
            </p:extLst>
          </p:nvPr>
        </p:nvGraphicFramePr>
        <p:xfrm>
          <a:off x="4419600" y="3962400"/>
          <a:ext cx="60960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x || y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true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true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true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true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false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true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false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true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true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false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false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false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39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^</a:t>
            </a:r>
            <a:r>
              <a:rPr lang="en-US" dirty="0"/>
              <a:t> operator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The </a:t>
            </a:r>
            <a:r>
              <a:rPr lang="en-US" b="1" dirty="0"/>
              <a:t>XOR</a:t>
            </a:r>
            <a:r>
              <a:rPr lang="en-US" dirty="0"/>
              <a:t> operator, sort of like what people often mean when they say "or" in English</a:t>
            </a:r>
          </a:p>
          <a:p>
            <a:pPr>
              <a:lnSpc>
                <a:spcPct val="100000"/>
              </a:lnSpc>
            </a:pPr>
            <a:r>
              <a:rPr lang="en-US" dirty="0"/>
              <a:t>It gives back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dirty="0"/>
              <a:t> if one </a:t>
            </a:r>
            <a:r>
              <a:rPr lang="en-US" b="1" dirty="0"/>
              <a:t>but not both</a:t>
            </a:r>
            <a:r>
              <a:rPr lang="en-US" dirty="0"/>
              <a:t> things are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true</a:t>
            </a:r>
          </a:p>
          <a:p>
            <a:pPr>
              <a:lnSpc>
                <a:spcPct val="100000"/>
              </a:lnSpc>
            </a:pPr>
            <a:r>
              <a:rPr lang="en-US" dirty="0">
                <a:cs typeface="Courier New" pitchFamily="49" charset="0"/>
              </a:rPr>
              <a:t>If I get 1 apple </a:t>
            </a:r>
            <a:r>
              <a:rPr lang="en-US" b="1" dirty="0">
                <a:cs typeface="Courier New" pitchFamily="49" charset="0"/>
              </a:rPr>
              <a:t>XOR</a:t>
            </a:r>
            <a:r>
              <a:rPr lang="en-US" dirty="0">
                <a:cs typeface="Courier New" pitchFamily="49" charset="0"/>
              </a:rPr>
              <a:t> 3 oranges, then I will have an odd number of fruit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808616"/>
              </p:ext>
            </p:extLst>
          </p:nvPr>
        </p:nvGraphicFramePr>
        <p:xfrm>
          <a:off x="4419600" y="4038600"/>
          <a:ext cx="60960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x ^ y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true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true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false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true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false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true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false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true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true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false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false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false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39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how you're following…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(!true &amp;&amp; (false^(false||true)))</a:t>
            </a:r>
          </a:p>
          <a:p>
            <a:pPr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cs typeface="Courier New" pitchFamily="49" charset="0"/>
              </a:rPr>
              <a:t>Is this expression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dirty="0">
                <a:cs typeface="Courier New" pitchFamily="49" charset="0"/>
              </a:rPr>
              <a:t> or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false</a:t>
            </a:r>
            <a:r>
              <a:rPr lang="en-US" dirty="0">
                <a:cs typeface="Courier New" pitchFamily="49" charset="0"/>
              </a:rPr>
              <a:t>?</a:t>
            </a:r>
          </a:p>
          <a:p>
            <a:pPr>
              <a:buNone/>
            </a:pPr>
            <a:endParaRPr lang="en-US" dirty="0">
              <a:cs typeface="Courier New" pitchFamily="49" charset="0"/>
            </a:endParaRPr>
          </a:p>
          <a:p>
            <a:r>
              <a:rPr lang="en-US" dirty="0">
                <a:cs typeface="Courier New" pitchFamily="49" charset="0"/>
              </a:rPr>
              <a:t>It's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32501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 circuit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some circumstances, Java doesn't check the whole expression:</a:t>
            </a:r>
          </a:p>
          <a:p>
            <a:endParaRPr lang="en-US" dirty="0"/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(true || </a:t>
            </a:r>
            <a:r>
              <a:rPr lang="en-US" dirty="0"/>
              <a:t>(some complicated expression)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r>
              <a:rPr lang="en-US" dirty="0"/>
              <a:t>Ignores everything after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||</a:t>
            </a:r>
            <a:r>
              <a:rPr lang="en-US" dirty="0"/>
              <a:t> and gives back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true</a:t>
            </a:r>
          </a:p>
          <a:p>
            <a:pPr lvl="1"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(false &amp;&amp;</a:t>
            </a:r>
            <a:r>
              <a:rPr lang="en-US" dirty="0"/>
              <a:t>  (some complicated expression)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r>
              <a:rPr lang="en-US" dirty="0"/>
              <a:t>Ignores everything after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&amp;&amp;</a:t>
            </a:r>
            <a:r>
              <a:rPr lang="en-US" dirty="0"/>
              <a:t> and gives back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false</a:t>
            </a:r>
          </a:p>
          <a:p>
            <a:pPr lvl="1"/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9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On Friday, we'll talk about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/>
              <a:t> and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/>
              <a:t> expressions</a:t>
            </a:r>
          </a:p>
        </p:txBody>
      </p:sp>
    </p:spTree>
    <p:extLst>
      <p:ext uri="{BB962C8B-B14F-4D97-AF65-F5344CB8AC3E}">
        <p14:creationId xmlns:p14="http://schemas.microsoft.com/office/powerpoint/2010/main" val="34131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2B561-E3DC-F72F-B616-F9785B741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342DB-E5E5-88CE-CC69-4C92571A8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12256"/>
            <a:ext cx="10136188" cy="5056794"/>
          </a:xfrm>
        </p:spPr>
        <p:txBody>
          <a:bodyPr>
            <a:normAutofit/>
          </a:bodyPr>
          <a:lstStyle/>
          <a:p>
            <a:r>
              <a:rPr lang="en-US"/>
              <a:t>Keep reading Chapters 3</a:t>
            </a:r>
          </a:p>
          <a:p>
            <a:r>
              <a:rPr lang="en-US"/>
              <a:t>Lab 3 Tomorrow</a:t>
            </a:r>
          </a:p>
        </p:txBody>
      </p:sp>
    </p:spTree>
    <p:extLst>
      <p:ext uri="{BB962C8B-B14F-4D97-AF65-F5344CB8AC3E}">
        <p14:creationId xmlns:p14="http://schemas.microsoft.com/office/powerpoint/2010/main" val="367282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80B7F-5E13-07C3-8309-C0C7ECFDA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66B48-39E6-913D-8C1D-A1962BDAD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4F379-43EA-2015-49C9-53A0B4D12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Last time we started to look at numeric operators</a:t>
            </a:r>
          </a:p>
          <a:p>
            <a:pPr lvl="1"/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int &amp; double</a:t>
            </a:r>
          </a:p>
          <a:p>
            <a:pPr lvl="1"/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+ - * / %</a:t>
            </a:r>
          </a:p>
          <a:p>
            <a:pPr>
              <a:tabLst>
                <a:tab pos="457200" algn="l"/>
              </a:tabLst>
            </a:pPr>
            <a:r>
              <a:rPr lang="en-US"/>
              <a:t>Today we will continue to look at operators for the other types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23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How complex can expressions get?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/>
          </a:p>
          <a:p>
            <a:r>
              <a:rPr lang="en-US" sz="2800"/>
              <a:t>What's </a:t>
            </a:r>
            <a:r>
              <a:rPr lang="en-US" sz="2800" dirty="0"/>
              <a:t>the value of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800" dirty="0"/>
              <a:t>?</a:t>
            </a:r>
          </a:p>
          <a:p>
            <a:r>
              <a:rPr lang="en-US" sz="2800"/>
              <a:t>18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1412" y="1981200"/>
            <a:ext cx="9905999" cy="2743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a = 31;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b = 16;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c = 1;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d = 2;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a = b + c * d – a / b / d;</a:t>
            </a:r>
          </a:p>
        </p:txBody>
      </p:sp>
    </p:spTree>
    <p:extLst>
      <p:ext uri="{BB962C8B-B14F-4D97-AF65-F5344CB8AC3E}">
        <p14:creationId xmlns:p14="http://schemas.microsoft.com/office/powerpoint/2010/main" val="184768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Order of operations holds like in math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You can use parentheses to clarify or change the precedence</a:t>
            </a:r>
          </a:p>
          <a:p>
            <a:r>
              <a:rPr lang="en-US" sz="2800" dirty="0"/>
              <a:t>Now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800" dirty="0"/>
              <a:t> is 16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1412" y="1981200"/>
            <a:ext cx="9905999" cy="2743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a = 31;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b = 16;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c = 1;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d = 2;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a = (((b + c) * d) – a / b) / d;</a:t>
            </a:r>
          </a:p>
        </p:txBody>
      </p:sp>
    </p:spTree>
    <p:extLst>
      <p:ext uri="{BB962C8B-B14F-4D97-AF65-F5344CB8AC3E}">
        <p14:creationId xmlns:p14="http://schemas.microsoft.com/office/powerpoint/2010/main" val="238083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You cannot directly store a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800" dirty="0"/>
              <a:t> value into an 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dirty="0"/>
              <a:t> variable</a:t>
            </a:r>
          </a:p>
          <a:p>
            <a:endParaRPr lang="en-US" sz="2800"/>
          </a:p>
          <a:p>
            <a:r>
              <a:rPr lang="en-US" sz="2800"/>
              <a:t>However</a:t>
            </a:r>
            <a:r>
              <a:rPr lang="en-US" sz="2800" dirty="0"/>
              <a:t>, you can cast the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800" dirty="0"/>
              <a:t> value to convert it into an 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int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  <a:p>
            <a:endParaRPr lang="en-US" sz="28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800">
                <a:cs typeface="Courier New" pitchFamily="49" charset="0"/>
              </a:rPr>
              <a:t>Casting </a:t>
            </a:r>
            <a:r>
              <a:rPr lang="en-US" sz="2800" dirty="0">
                <a:cs typeface="Courier New" pitchFamily="49" charset="0"/>
              </a:rPr>
              <a:t>tells the compiler that you want the loss of precision to happen</a:t>
            </a:r>
          </a:p>
          <a:p>
            <a:r>
              <a:rPr lang="en-US" sz="2800" dirty="0">
                <a:cs typeface="Courier New" pitchFamily="49" charset="0"/>
              </a:rPr>
              <a:t>You can always store an 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dirty="0">
                <a:cs typeface="Courier New" pitchFamily="49" charset="0"/>
              </a:rPr>
              <a:t> into a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double</a:t>
            </a:r>
          </a:p>
          <a:p>
            <a:endParaRPr lang="en-US" sz="2800" b="1" dirty="0">
              <a:latin typeface="Courier New" pitchFamily="49" charset="0"/>
              <a:cs typeface="Courier New" pitchFamily="49" charset="0"/>
            </a:endParaRPr>
          </a:p>
          <a:p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1412" y="1981200"/>
            <a:ext cx="9905999" cy="533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lnSpcReduction="1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a = 2.6;	</a:t>
            </a:r>
            <a:r>
              <a:rPr lang="en-US" sz="27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// fails!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1412" y="3200400"/>
            <a:ext cx="9905999" cy="533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lnSpcReduction="1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a = (</a:t>
            </a:r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)2.6;	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// succeeds! (a = 2)</a:t>
            </a:r>
          </a:p>
        </p:txBody>
      </p:sp>
    </p:spTree>
    <p:extLst>
      <p:ext uri="{BB962C8B-B14F-4D97-AF65-F5344CB8AC3E}">
        <p14:creationId xmlns:p14="http://schemas.microsoft.com/office/powerpoint/2010/main" val="253880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is great, but 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/>
              <a:t>Java</a:t>
            </a:r>
            <a:r>
              <a:rPr lang="en-US" dirty="0"/>
              <a:t> has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+</a:t>
            </a:r>
            <a:r>
              <a:rPr lang="en-US" dirty="0"/>
              <a:t>,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dirty="0"/>
              <a:t>,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dirty="0"/>
              <a:t>,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dirty="0"/>
              <a:t>, and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/>
              <a:t> built-in because the computer can do those directly</a:t>
            </a:r>
          </a:p>
          <a:p>
            <a:pPr>
              <a:lnSpc>
                <a:spcPct val="100000"/>
              </a:lnSpc>
            </a:pPr>
            <a:r>
              <a:rPr lang="en-US" dirty="0"/>
              <a:t>There are operations beyond those you probably want to do with numbers</a:t>
            </a:r>
          </a:p>
          <a:p>
            <a:pPr>
              <a:lnSpc>
                <a:spcPct val="100000"/>
              </a:lnSpc>
            </a:pPr>
            <a:r>
              <a:rPr lang="en-US" dirty="0"/>
              <a:t>A number of other operations can be done by calling </a:t>
            </a:r>
            <a:r>
              <a:rPr lang="en-US" b="1" dirty="0"/>
              <a:t>methods</a:t>
            </a:r>
          </a:p>
          <a:p>
            <a:pPr>
              <a:lnSpc>
                <a:spcPct val="100000"/>
              </a:lnSpc>
            </a:pPr>
            <a:r>
              <a:rPr lang="en-US" dirty="0"/>
              <a:t>Methods will end up being very important to </a:t>
            </a:r>
            <a:r>
              <a:rPr lang="en-US"/>
              <a:t>us later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 method is a piece of </a:t>
            </a:r>
            <a:r>
              <a:rPr lang="en-US" b="1" dirty="0"/>
              <a:t>Java</a:t>
            </a:r>
            <a:r>
              <a:rPr lang="en-US" dirty="0"/>
              <a:t> code that has been packaged up so that you can use it over and over</a:t>
            </a:r>
          </a:p>
          <a:p>
            <a:pPr>
              <a:lnSpc>
                <a:spcPct val="100000"/>
              </a:lnSpc>
            </a:pPr>
            <a:r>
              <a:rPr lang="en-US" dirty="0"/>
              <a:t>Usually, a method will take some input and give some output</a:t>
            </a:r>
          </a:p>
          <a:p>
            <a:pPr>
              <a:lnSpc>
                <a:spcPct val="100000"/>
              </a:lnSpc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/>
              <a:t> is an example of a method</a:t>
            </a:r>
          </a:p>
          <a:p>
            <a:pPr>
              <a:lnSpc>
                <a:spcPct val="100000"/>
              </a:lnSpc>
            </a:pPr>
            <a:r>
              <a:rPr lang="en-US" dirty="0"/>
              <a:t>Using a method (calling a method) always requires parentheses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1951</TotalTime>
  <Words>1172</Words>
  <Application>Microsoft Office PowerPoint</Application>
  <PresentationFormat>Widescreen</PresentationFormat>
  <Paragraphs>227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Cambria Math</vt:lpstr>
      <vt:lpstr>Courier New</vt:lpstr>
      <vt:lpstr>Tw Cen MT</vt:lpstr>
      <vt:lpstr>Circuit</vt:lpstr>
      <vt:lpstr>COMP 1600 Introduction to Programming</vt:lpstr>
      <vt:lpstr>PowerPoint Presentation</vt:lpstr>
      <vt:lpstr>Alerts</vt:lpstr>
      <vt:lpstr>Review</vt:lpstr>
      <vt:lpstr>Complex expressions</vt:lpstr>
      <vt:lpstr>Complex expressions</vt:lpstr>
      <vt:lpstr>Casting</vt:lpstr>
      <vt:lpstr>Adding is great, but …</vt:lpstr>
      <vt:lpstr>Methods</vt:lpstr>
      <vt:lpstr>Method example with sin()</vt:lpstr>
      <vt:lpstr>Method syntax</vt:lpstr>
      <vt:lpstr>Rounding</vt:lpstr>
      <vt:lpstr>Other Math methods</vt:lpstr>
      <vt:lpstr>Pythagorean theorem</vt:lpstr>
      <vt:lpstr>Shooting a cannon</vt:lpstr>
      <vt:lpstr>Operations on boolean</vt:lpstr>
      <vt:lpstr>The ! operator</vt:lpstr>
      <vt:lpstr>Combining boolean values</vt:lpstr>
      <vt:lpstr>The &amp;&amp; operator</vt:lpstr>
      <vt:lpstr>The || operator</vt:lpstr>
      <vt:lpstr>The ^ operator</vt:lpstr>
      <vt:lpstr>See how you're following…</vt:lpstr>
      <vt:lpstr>Short circuit evaluation</vt:lpstr>
      <vt:lpstr>Next time…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really hate this darn machine; I wish that they would sell it. It won’t do what I want it to, but only what I tell it.</dc:title>
  <dc:creator>David J. Stucki</dc:creator>
  <cp:lastModifiedBy>Stucki, David</cp:lastModifiedBy>
  <cp:revision>47</cp:revision>
  <dcterms:created xsi:type="dcterms:W3CDTF">2001-05-01T04:07:56Z</dcterms:created>
  <dcterms:modified xsi:type="dcterms:W3CDTF">2025-09-03T02:38:01Z</dcterms:modified>
</cp:coreProperties>
</file>