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0" r:id="rId1"/>
    <p:sldMasterId id="2147483708" r:id="rId2"/>
  </p:sldMasterIdLst>
  <p:notesMasterIdLst>
    <p:notesMasterId r:id="rId18"/>
  </p:notesMasterIdLst>
  <p:sldIdLst>
    <p:sldId id="258" r:id="rId3"/>
    <p:sldId id="389" r:id="rId4"/>
    <p:sldId id="260" r:id="rId5"/>
    <p:sldId id="362" r:id="rId6"/>
    <p:sldId id="339" r:id="rId7"/>
    <p:sldId id="396" r:id="rId8"/>
    <p:sldId id="343" r:id="rId9"/>
    <p:sldId id="344" r:id="rId10"/>
    <p:sldId id="390" r:id="rId11"/>
    <p:sldId id="391" r:id="rId12"/>
    <p:sldId id="392" r:id="rId13"/>
    <p:sldId id="393" r:id="rId14"/>
    <p:sldId id="394" r:id="rId15"/>
    <p:sldId id="395" r:id="rId16"/>
    <p:sldId id="346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72" autoAdjust="0"/>
    <p:restoredTop sz="90974" autoAdjust="0"/>
  </p:normalViewPr>
  <p:slideViewPr>
    <p:cSldViewPr>
      <p:cViewPr varScale="1">
        <p:scale>
          <a:sx n="109" d="100"/>
          <a:sy n="109" d="100"/>
        </p:scale>
        <p:origin x="822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C5BC7B-BB0E-4E50-BAD1-E4D0A67FBCAA}" type="doc">
      <dgm:prSet loTypeId="urn:microsoft.com/office/officeart/2005/8/layout/process1" loCatId="process" qsTypeId="urn:microsoft.com/office/officeart/2005/8/quickstyle/simple4" qsCatId="simple" csTypeId="urn:microsoft.com/office/officeart/2005/8/colors/colorful1#4" csCatId="colorful" phldr="1"/>
      <dgm:spPr/>
    </dgm:pt>
    <dgm:pt modelId="{4E560619-077A-4BAC-A499-62D0C89D8F92}">
      <dgm:prSet phldrT="[Text]"/>
      <dgm:spPr/>
      <dgm:t>
        <a:bodyPr/>
        <a:lstStyle/>
        <a:p>
          <a:pPr algn="l"/>
          <a:r>
            <a:rPr lang="en-US" b="1" dirty="0">
              <a:latin typeface="Courier New" pitchFamily="49" charset="0"/>
              <a:cs typeface="Courier New" pitchFamily="49" charset="0"/>
            </a:rPr>
            <a:t>Computer!</a:t>
          </a:r>
        </a:p>
        <a:p>
          <a:pPr algn="l"/>
          <a:r>
            <a:rPr lang="en-US" b="1" dirty="0">
              <a:latin typeface="Courier New" pitchFamily="49" charset="0"/>
              <a:cs typeface="Courier New" pitchFamily="49" charset="0"/>
            </a:rPr>
            <a:t>Solve a problem;</a:t>
          </a:r>
        </a:p>
      </dgm:t>
    </dgm:pt>
    <dgm:pt modelId="{1599318D-3623-4B0F-B294-D4D2B6250DE8}" type="parTrans" cxnId="{EEE38B4D-8B40-4F4D-87AC-69EF151E6D3C}">
      <dgm:prSet/>
      <dgm:spPr/>
      <dgm:t>
        <a:bodyPr/>
        <a:lstStyle/>
        <a:p>
          <a:endParaRPr lang="en-US"/>
        </a:p>
      </dgm:t>
    </dgm:pt>
    <dgm:pt modelId="{EAC53E44-0F80-4B5E-B34A-2693969834BC}" type="sibTrans" cxnId="{EEE38B4D-8B40-4F4D-87AC-69EF151E6D3C}">
      <dgm:prSet custT="1"/>
      <dgm:spPr/>
      <dgm:t>
        <a:bodyPr/>
        <a:lstStyle/>
        <a:p>
          <a:r>
            <a:rPr lang="en-US" sz="2400" b="1"/>
            <a:t>Compile</a:t>
          </a:r>
          <a:endParaRPr lang="en-US" sz="2400" b="1" dirty="0"/>
        </a:p>
      </dgm:t>
    </dgm:pt>
    <dgm:pt modelId="{CE25F2D5-7758-453C-844C-6B9C8D97641F}">
      <dgm:prSet phldrT="[Text]"/>
      <dgm:spPr/>
      <dgm:t>
        <a:bodyPr/>
        <a:lstStyle/>
        <a:p>
          <a:r>
            <a:rPr lang="en-US" b="1" dirty="0"/>
            <a:t>010101010</a:t>
          </a:r>
        </a:p>
        <a:p>
          <a:r>
            <a:rPr lang="en-US" b="1" dirty="0"/>
            <a:t>010100101</a:t>
          </a:r>
        </a:p>
        <a:p>
          <a:r>
            <a:rPr lang="en-US" b="1" dirty="0"/>
            <a:t>001110010</a:t>
          </a:r>
        </a:p>
      </dgm:t>
    </dgm:pt>
    <dgm:pt modelId="{3AE661C2-3003-4350-9C6C-6AD3226299FF}" type="parTrans" cxnId="{B2867205-AB19-4402-B97A-F1BD46922DBD}">
      <dgm:prSet/>
      <dgm:spPr/>
      <dgm:t>
        <a:bodyPr/>
        <a:lstStyle/>
        <a:p>
          <a:endParaRPr lang="en-US"/>
        </a:p>
      </dgm:t>
    </dgm:pt>
    <dgm:pt modelId="{6BC1CDD0-87F2-4EF0-B3F0-79D76D305CCA}" type="sibTrans" cxnId="{B2867205-AB19-4402-B97A-F1BD46922DBD}">
      <dgm:prSet custT="1"/>
      <dgm:spPr/>
      <dgm:t>
        <a:bodyPr/>
        <a:lstStyle/>
        <a:p>
          <a:r>
            <a:rPr lang="en-US" sz="2400" b="1"/>
            <a:t>Execute</a:t>
          </a:r>
          <a:endParaRPr lang="en-US" sz="2400" b="1" dirty="0"/>
        </a:p>
      </dgm:t>
    </dgm:pt>
    <dgm:pt modelId="{C2EE6D37-640B-4C2F-BC49-371F65BD8482}">
      <dgm:prSet phldrT="[Text]"/>
      <dgm:spPr/>
      <dgm:t>
        <a:bodyPr/>
        <a:lstStyle/>
        <a:p>
          <a:r>
            <a:rPr lang="en-US" dirty="0"/>
            <a:t> </a:t>
          </a:r>
        </a:p>
      </dgm:t>
    </dgm:pt>
    <dgm:pt modelId="{943574DD-FDE3-4B94-8E55-E5B2AD5C73AC}" type="sibTrans" cxnId="{FE9D8988-0562-44F5-B184-3265133BC79D}">
      <dgm:prSet/>
      <dgm:spPr/>
      <dgm:t>
        <a:bodyPr/>
        <a:lstStyle/>
        <a:p>
          <a:endParaRPr lang="en-US"/>
        </a:p>
      </dgm:t>
    </dgm:pt>
    <dgm:pt modelId="{995DC35F-6004-4C88-B840-30B31F53CD22}" type="parTrans" cxnId="{FE9D8988-0562-44F5-B184-3265133BC79D}">
      <dgm:prSet/>
      <dgm:spPr/>
      <dgm:t>
        <a:bodyPr/>
        <a:lstStyle/>
        <a:p>
          <a:endParaRPr lang="en-US"/>
        </a:p>
      </dgm:t>
    </dgm:pt>
    <dgm:pt modelId="{CBC83E54-DBBB-41C1-9DCC-560CF71E5960}" type="pres">
      <dgm:prSet presAssocID="{E8C5BC7B-BB0E-4E50-BAD1-E4D0A67FBCAA}" presName="Name0" presStyleCnt="0">
        <dgm:presLayoutVars>
          <dgm:dir/>
          <dgm:resizeHandles val="exact"/>
        </dgm:presLayoutVars>
      </dgm:prSet>
      <dgm:spPr/>
    </dgm:pt>
    <dgm:pt modelId="{A922727F-0627-4757-89A9-C09D72809815}" type="pres">
      <dgm:prSet presAssocID="{4E560619-077A-4BAC-A499-62D0C89D8F92}" presName="node" presStyleLbl="node1" presStyleIdx="0" presStyleCnt="3" custScaleX="31645" custScaleY="67593" custLinFactNeighborX="-836" custLinFactNeighborY="-790">
        <dgm:presLayoutVars>
          <dgm:bulletEnabled val="1"/>
        </dgm:presLayoutVars>
      </dgm:prSet>
      <dgm:spPr>
        <a:prstGeom prst="foldedCorner">
          <a:avLst/>
        </a:prstGeom>
      </dgm:spPr>
    </dgm:pt>
    <dgm:pt modelId="{D034ECD2-3384-4A57-A63F-F419E6F76D94}" type="pres">
      <dgm:prSet presAssocID="{EAC53E44-0F80-4B5E-B34A-2693969834BC}" presName="sibTrans" presStyleLbl="sibTrans2D1" presStyleIdx="0" presStyleCnt="2" custScaleX="156486"/>
      <dgm:spPr/>
    </dgm:pt>
    <dgm:pt modelId="{836EF825-4AA3-41C2-BFF2-691CFC13047C}" type="pres">
      <dgm:prSet presAssocID="{EAC53E44-0F80-4B5E-B34A-2693969834BC}" presName="connectorText" presStyleLbl="sibTrans2D1" presStyleIdx="0" presStyleCnt="2"/>
      <dgm:spPr/>
    </dgm:pt>
    <dgm:pt modelId="{99C14D06-AF25-41A8-A5C5-4087D5102704}" type="pres">
      <dgm:prSet presAssocID="{CE25F2D5-7758-453C-844C-6B9C8D97641F}" presName="node" presStyleLbl="node1" presStyleIdx="1" presStyleCnt="3" custScaleX="31645" custScaleY="67593">
        <dgm:presLayoutVars>
          <dgm:bulletEnabled val="1"/>
        </dgm:presLayoutVars>
      </dgm:prSet>
      <dgm:spPr>
        <a:prstGeom prst="foldedCorner">
          <a:avLst/>
        </a:prstGeom>
      </dgm:spPr>
    </dgm:pt>
    <dgm:pt modelId="{688A35B7-071E-4B63-9BED-8128753AF461}" type="pres">
      <dgm:prSet presAssocID="{6BC1CDD0-87F2-4EF0-B3F0-79D76D305CCA}" presName="sibTrans" presStyleLbl="sibTrans2D1" presStyleIdx="1" presStyleCnt="2" custScaleX="156486"/>
      <dgm:spPr/>
    </dgm:pt>
    <dgm:pt modelId="{B70D655E-018A-4BE1-AE78-CBC962DA2095}" type="pres">
      <dgm:prSet presAssocID="{6BC1CDD0-87F2-4EF0-B3F0-79D76D305CCA}" presName="connectorText" presStyleLbl="sibTrans2D1" presStyleIdx="1" presStyleCnt="2"/>
      <dgm:spPr/>
    </dgm:pt>
    <dgm:pt modelId="{F84BCF20-45AB-4777-9097-04339B56F95E}" type="pres">
      <dgm:prSet presAssocID="{C2EE6D37-640B-4C2F-BC49-371F65BD8482}" presName="node" presStyleLbl="node1" presStyleIdx="2" presStyleCnt="3" custScaleX="31645" custScaleY="52112">
        <dgm:presLayoutVars>
          <dgm:bulletEnabled val="1"/>
        </dgm:presLayoutVars>
      </dgm:prSet>
      <dgm:spPr>
        <a:prstGeom prst="rect">
          <a:avLst/>
        </a:prstGeom>
      </dgm:spPr>
    </dgm:pt>
  </dgm:ptLst>
  <dgm:cxnLst>
    <dgm:cxn modelId="{B2867205-AB19-4402-B97A-F1BD46922DBD}" srcId="{E8C5BC7B-BB0E-4E50-BAD1-E4D0A67FBCAA}" destId="{CE25F2D5-7758-453C-844C-6B9C8D97641F}" srcOrd="1" destOrd="0" parTransId="{3AE661C2-3003-4350-9C6C-6AD3226299FF}" sibTransId="{6BC1CDD0-87F2-4EF0-B3F0-79D76D305CCA}"/>
    <dgm:cxn modelId="{9A6E8324-5F42-4EAD-BC5D-D1ED85E51772}" type="presOf" srcId="{E8C5BC7B-BB0E-4E50-BAD1-E4D0A67FBCAA}" destId="{CBC83E54-DBBB-41C1-9DCC-560CF71E5960}" srcOrd="0" destOrd="0" presId="urn:microsoft.com/office/officeart/2005/8/layout/process1"/>
    <dgm:cxn modelId="{0446A66B-E409-488D-8A86-3123545696A7}" type="presOf" srcId="{6BC1CDD0-87F2-4EF0-B3F0-79D76D305CCA}" destId="{688A35B7-071E-4B63-9BED-8128753AF461}" srcOrd="0" destOrd="0" presId="urn:microsoft.com/office/officeart/2005/8/layout/process1"/>
    <dgm:cxn modelId="{EEE38B4D-8B40-4F4D-87AC-69EF151E6D3C}" srcId="{E8C5BC7B-BB0E-4E50-BAD1-E4D0A67FBCAA}" destId="{4E560619-077A-4BAC-A499-62D0C89D8F92}" srcOrd="0" destOrd="0" parTransId="{1599318D-3623-4B0F-B294-D4D2B6250DE8}" sibTransId="{EAC53E44-0F80-4B5E-B34A-2693969834BC}"/>
    <dgm:cxn modelId="{CEBC2D76-905B-4C25-9CE1-448F3CFC76C2}" type="presOf" srcId="{EAC53E44-0F80-4B5E-B34A-2693969834BC}" destId="{D034ECD2-3384-4A57-A63F-F419E6F76D94}" srcOrd="0" destOrd="0" presId="urn:microsoft.com/office/officeart/2005/8/layout/process1"/>
    <dgm:cxn modelId="{FE9D8988-0562-44F5-B184-3265133BC79D}" srcId="{E8C5BC7B-BB0E-4E50-BAD1-E4D0A67FBCAA}" destId="{C2EE6D37-640B-4C2F-BC49-371F65BD8482}" srcOrd="2" destOrd="0" parTransId="{995DC35F-6004-4C88-B840-30B31F53CD22}" sibTransId="{943574DD-FDE3-4B94-8E55-E5B2AD5C73AC}"/>
    <dgm:cxn modelId="{F5298E92-B545-41F2-A9B3-2EC5881E60ED}" type="presOf" srcId="{C2EE6D37-640B-4C2F-BC49-371F65BD8482}" destId="{F84BCF20-45AB-4777-9097-04339B56F95E}" srcOrd="0" destOrd="0" presId="urn:microsoft.com/office/officeart/2005/8/layout/process1"/>
    <dgm:cxn modelId="{58872C99-CE63-430E-B4C6-10EA5E9EC4D0}" type="presOf" srcId="{6BC1CDD0-87F2-4EF0-B3F0-79D76D305CCA}" destId="{B70D655E-018A-4BE1-AE78-CBC962DA2095}" srcOrd="1" destOrd="0" presId="urn:microsoft.com/office/officeart/2005/8/layout/process1"/>
    <dgm:cxn modelId="{613CAAB4-AB02-4422-971A-1CD94C8AF1D7}" type="presOf" srcId="{CE25F2D5-7758-453C-844C-6B9C8D97641F}" destId="{99C14D06-AF25-41A8-A5C5-4087D5102704}" srcOrd="0" destOrd="0" presId="urn:microsoft.com/office/officeart/2005/8/layout/process1"/>
    <dgm:cxn modelId="{03736ABE-5256-468D-896C-7AC209D506B5}" type="presOf" srcId="{EAC53E44-0F80-4B5E-B34A-2693969834BC}" destId="{836EF825-4AA3-41C2-BFF2-691CFC13047C}" srcOrd="1" destOrd="0" presId="urn:microsoft.com/office/officeart/2005/8/layout/process1"/>
    <dgm:cxn modelId="{D3B9B9FE-FA64-4F30-B58B-FDBB2365ACEB}" type="presOf" srcId="{4E560619-077A-4BAC-A499-62D0C89D8F92}" destId="{A922727F-0627-4757-89A9-C09D72809815}" srcOrd="0" destOrd="0" presId="urn:microsoft.com/office/officeart/2005/8/layout/process1"/>
    <dgm:cxn modelId="{A59F771C-4370-49A2-AD62-7AB74E7EF6BA}" type="presParOf" srcId="{CBC83E54-DBBB-41C1-9DCC-560CF71E5960}" destId="{A922727F-0627-4757-89A9-C09D72809815}" srcOrd="0" destOrd="0" presId="urn:microsoft.com/office/officeart/2005/8/layout/process1"/>
    <dgm:cxn modelId="{10330E26-4502-4C32-883D-1A936CB968B1}" type="presParOf" srcId="{CBC83E54-DBBB-41C1-9DCC-560CF71E5960}" destId="{D034ECD2-3384-4A57-A63F-F419E6F76D94}" srcOrd="1" destOrd="0" presId="urn:microsoft.com/office/officeart/2005/8/layout/process1"/>
    <dgm:cxn modelId="{FF494353-2B3C-4C0C-9185-F24BA2F12B74}" type="presParOf" srcId="{D034ECD2-3384-4A57-A63F-F419E6F76D94}" destId="{836EF825-4AA3-41C2-BFF2-691CFC13047C}" srcOrd="0" destOrd="0" presId="urn:microsoft.com/office/officeart/2005/8/layout/process1"/>
    <dgm:cxn modelId="{6EDE7086-A290-4D80-9E53-5125CC257A5D}" type="presParOf" srcId="{CBC83E54-DBBB-41C1-9DCC-560CF71E5960}" destId="{99C14D06-AF25-41A8-A5C5-4087D5102704}" srcOrd="2" destOrd="0" presId="urn:microsoft.com/office/officeart/2005/8/layout/process1"/>
    <dgm:cxn modelId="{EC7EF793-C956-4144-99EB-917DDCCECEF9}" type="presParOf" srcId="{CBC83E54-DBBB-41C1-9DCC-560CF71E5960}" destId="{688A35B7-071E-4B63-9BED-8128753AF461}" srcOrd="3" destOrd="0" presId="urn:microsoft.com/office/officeart/2005/8/layout/process1"/>
    <dgm:cxn modelId="{48FE64A5-0168-4E45-BADD-F75F93F9F295}" type="presParOf" srcId="{688A35B7-071E-4B63-9BED-8128753AF461}" destId="{B70D655E-018A-4BE1-AE78-CBC962DA2095}" srcOrd="0" destOrd="0" presId="urn:microsoft.com/office/officeart/2005/8/layout/process1"/>
    <dgm:cxn modelId="{785DFF68-43D7-4399-8BE0-4434DD29455E}" type="presParOf" srcId="{CBC83E54-DBBB-41C1-9DCC-560CF71E5960}" destId="{F84BCF20-45AB-4777-9097-04339B56F95E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C5BC7B-BB0E-4E50-BAD1-E4D0A67FBCAA}" type="doc">
      <dgm:prSet loTypeId="urn:microsoft.com/office/officeart/2005/8/layout/process1" loCatId="process" qsTypeId="urn:microsoft.com/office/officeart/2005/8/quickstyle/simple4" qsCatId="simple" csTypeId="urn:microsoft.com/office/officeart/2005/8/colors/colorful1#5" csCatId="colorful" phldr="1"/>
      <dgm:spPr/>
    </dgm:pt>
    <dgm:pt modelId="{4E560619-077A-4BAC-A499-62D0C89D8F92}">
      <dgm:prSet phldrT="[Text]"/>
      <dgm:spPr/>
      <dgm:t>
        <a:bodyPr/>
        <a:lstStyle/>
        <a:p>
          <a:pPr algn="l"/>
          <a:r>
            <a:rPr lang="en-US" b="1" dirty="0">
              <a:latin typeface="Courier New" pitchFamily="49" charset="0"/>
              <a:cs typeface="Courier New" pitchFamily="49" charset="0"/>
            </a:rPr>
            <a:t>class A</a:t>
          </a:r>
        </a:p>
        <a:p>
          <a:pPr algn="l"/>
          <a:r>
            <a:rPr lang="en-US" b="1" dirty="0">
              <a:latin typeface="Courier New" pitchFamily="49" charset="0"/>
              <a:cs typeface="Courier New" pitchFamily="49" charset="0"/>
            </a:rPr>
            <a:t>{</a:t>
          </a:r>
        </a:p>
        <a:p>
          <a:pPr algn="l"/>
          <a:r>
            <a:rPr lang="en-US" b="1" dirty="0">
              <a:latin typeface="Courier New" pitchFamily="49" charset="0"/>
              <a:cs typeface="Courier New" pitchFamily="49" charset="0"/>
            </a:rPr>
            <a:t>Problem p;</a:t>
          </a:r>
        </a:p>
        <a:p>
          <a:pPr algn="l"/>
          <a:r>
            <a:rPr lang="en-US" b="1" dirty="0" err="1">
              <a:latin typeface="Courier New" pitchFamily="49" charset="0"/>
              <a:cs typeface="Courier New" pitchFamily="49" charset="0"/>
            </a:rPr>
            <a:t>p.solve</a:t>
          </a:r>
          <a:r>
            <a:rPr lang="en-US" b="1" dirty="0">
              <a:latin typeface="Courier New" pitchFamily="49" charset="0"/>
              <a:cs typeface="Courier New" pitchFamily="49" charset="0"/>
            </a:rPr>
            <a:t>();</a:t>
          </a:r>
        </a:p>
        <a:p>
          <a:pPr algn="l"/>
          <a:r>
            <a:rPr lang="en-US" b="1" dirty="0">
              <a:latin typeface="Courier New" pitchFamily="49" charset="0"/>
              <a:cs typeface="Courier New" pitchFamily="49" charset="0"/>
            </a:rPr>
            <a:t>}</a:t>
          </a:r>
        </a:p>
      </dgm:t>
    </dgm:pt>
    <dgm:pt modelId="{1599318D-3623-4B0F-B294-D4D2B6250DE8}" type="parTrans" cxnId="{EEE38B4D-8B40-4F4D-87AC-69EF151E6D3C}">
      <dgm:prSet/>
      <dgm:spPr/>
      <dgm:t>
        <a:bodyPr/>
        <a:lstStyle/>
        <a:p>
          <a:endParaRPr lang="en-US"/>
        </a:p>
      </dgm:t>
    </dgm:pt>
    <dgm:pt modelId="{EAC53E44-0F80-4B5E-B34A-2693969834BC}" type="sibTrans" cxnId="{EEE38B4D-8B40-4F4D-87AC-69EF151E6D3C}">
      <dgm:prSet custT="1"/>
      <dgm:spPr/>
      <dgm:t>
        <a:bodyPr/>
        <a:lstStyle/>
        <a:p>
          <a:r>
            <a:rPr lang="en-US" sz="1800" b="1" dirty="0">
              <a:solidFill>
                <a:schemeClr val="tx1"/>
              </a:solidFill>
            </a:rPr>
            <a:t>Compile</a:t>
          </a:r>
        </a:p>
      </dgm:t>
    </dgm:pt>
    <dgm:pt modelId="{CE25F2D5-7758-453C-844C-6B9C8D97641F}">
      <dgm:prSet phldrT="[Text]"/>
      <dgm:spPr/>
      <dgm:t>
        <a:bodyPr/>
        <a:lstStyle/>
        <a:p>
          <a:r>
            <a:rPr lang="en-US" b="1" dirty="0"/>
            <a:t>101110101</a:t>
          </a:r>
        </a:p>
        <a:p>
          <a:r>
            <a:rPr lang="en-US" b="1" dirty="0"/>
            <a:t>101011010</a:t>
          </a:r>
        </a:p>
        <a:p>
          <a:r>
            <a:rPr lang="en-US" b="1" dirty="0"/>
            <a:t>110010011</a:t>
          </a:r>
        </a:p>
      </dgm:t>
    </dgm:pt>
    <dgm:pt modelId="{3AE661C2-3003-4350-9C6C-6AD3226299FF}" type="parTrans" cxnId="{B2867205-AB19-4402-B97A-F1BD46922DBD}">
      <dgm:prSet/>
      <dgm:spPr/>
      <dgm:t>
        <a:bodyPr/>
        <a:lstStyle/>
        <a:p>
          <a:endParaRPr lang="en-US"/>
        </a:p>
      </dgm:t>
    </dgm:pt>
    <dgm:pt modelId="{6BC1CDD0-87F2-4EF0-B3F0-79D76D305CCA}" type="sibTrans" cxnId="{B2867205-AB19-4402-B97A-F1BD46922DBD}">
      <dgm:prSet custT="1"/>
      <dgm:spPr/>
      <dgm:t>
        <a:bodyPr/>
        <a:lstStyle/>
        <a:p>
          <a:r>
            <a:rPr lang="en-US" sz="1800" b="1" dirty="0">
              <a:solidFill>
                <a:schemeClr val="tx1"/>
              </a:solidFill>
            </a:rPr>
            <a:t>JVM</a:t>
          </a:r>
        </a:p>
      </dgm:t>
    </dgm:pt>
    <dgm:pt modelId="{AE9A84DD-E113-4846-BC81-586CBAF79DE7}">
      <dgm:prSet phldrT="[Text]"/>
      <dgm:spPr/>
      <dgm:t>
        <a:bodyPr/>
        <a:lstStyle/>
        <a:p>
          <a:r>
            <a:rPr lang="en-US" b="1" dirty="0"/>
            <a:t>010101010</a:t>
          </a:r>
        </a:p>
        <a:p>
          <a:r>
            <a:rPr lang="en-US" b="1" dirty="0"/>
            <a:t>010100101</a:t>
          </a:r>
        </a:p>
        <a:p>
          <a:r>
            <a:rPr lang="en-US" b="1" dirty="0"/>
            <a:t>001110010</a:t>
          </a:r>
        </a:p>
      </dgm:t>
    </dgm:pt>
    <dgm:pt modelId="{5F038A86-3C56-4215-ABAD-C4DF8D9FDAA8}" type="parTrans" cxnId="{642453BA-30EA-4A8C-9D5D-C759D36937A1}">
      <dgm:prSet/>
      <dgm:spPr/>
      <dgm:t>
        <a:bodyPr/>
        <a:lstStyle/>
        <a:p>
          <a:endParaRPr lang="en-US"/>
        </a:p>
      </dgm:t>
    </dgm:pt>
    <dgm:pt modelId="{98EF29AE-1F1A-403D-B8BD-591CAD62ACCD}" type="sibTrans" cxnId="{642453BA-30EA-4A8C-9D5D-C759D36937A1}">
      <dgm:prSet custT="1"/>
      <dgm:spPr/>
      <dgm:t>
        <a:bodyPr/>
        <a:lstStyle/>
        <a:p>
          <a:r>
            <a:rPr lang="en-US" sz="1800" b="1" dirty="0">
              <a:solidFill>
                <a:schemeClr val="tx1"/>
              </a:solidFill>
            </a:rPr>
            <a:t>Execute</a:t>
          </a:r>
        </a:p>
      </dgm:t>
    </dgm:pt>
    <dgm:pt modelId="{C2EE6D37-640B-4C2F-BC49-371F65BD8482}">
      <dgm:prSet phldrT="[Text]"/>
      <dgm:spPr>
        <a:noFill/>
      </dgm:spPr>
      <dgm:t>
        <a:bodyPr/>
        <a:lstStyle/>
        <a:p>
          <a:r>
            <a:rPr lang="en-US" dirty="0"/>
            <a:t> </a:t>
          </a:r>
        </a:p>
      </dgm:t>
    </dgm:pt>
    <dgm:pt modelId="{943574DD-FDE3-4B94-8E55-E5B2AD5C73AC}" type="sibTrans" cxnId="{FE9D8988-0562-44F5-B184-3265133BC79D}">
      <dgm:prSet/>
      <dgm:spPr/>
      <dgm:t>
        <a:bodyPr/>
        <a:lstStyle/>
        <a:p>
          <a:endParaRPr lang="en-US"/>
        </a:p>
      </dgm:t>
    </dgm:pt>
    <dgm:pt modelId="{995DC35F-6004-4C88-B840-30B31F53CD22}" type="parTrans" cxnId="{FE9D8988-0562-44F5-B184-3265133BC79D}">
      <dgm:prSet/>
      <dgm:spPr/>
      <dgm:t>
        <a:bodyPr/>
        <a:lstStyle/>
        <a:p>
          <a:endParaRPr lang="en-US"/>
        </a:p>
      </dgm:t>
    </dgm:pt>
    <dgm:pt modelId="{CBC83E54-DBBB-41C1-9DCC-560CF71E5960}" type="pres">
      <dgm:prSet presAssocID="{E8C5BC7B-BB0E-4E50-BAD1-E4D0A67FBCAA}" presName="Name0" presStyleCnt="0">
        <dgm:presLayoutVars>
          <dgm:dir/>
          <dgm:resizeHandles val="exact"/>
        </dgm:presLayoutVars>
      </dgm:prSet>
      <dgm:spPr/>
    </dgm:pt>
    <dgm:pt modelId="{A922727F-0627-4757-89A9-C09D72809815}" type="pres">
      <dgm:prSet presAssocID="{4E560619-077A-4BAC-A499-62D0C89D8F92}" presName="node" presStyleLbl="node1" presStyleIdx="0" presStyleCnt="4" custScaleX="31645" custScaleY="67593" custLinFactNeighborX="-836" custLinFactNeighborY="-790">
        <dgm:presLayoutVars>
          <dgm:bulletEnabled val="1"/>
        </dgm:presLayoutVars>
      </dgm:prSet>
      <dgm:spPr>
        <a:prstGeom prst="foldedCorner">
          <a:avLst/>
        </a:prstGeom>
      </dgm:spPr>
    </dgm:pt>
    <dgm:pt modelId="{D034ECD2-3384-4A57-A63F-F419E6F76D94}" type="pres">
      <dgm:prSet presAssocID="{EAC53E44-0F80-4B5E-B34A-2693969834BC}" presName="sibTrans" presStyleLbl="sibTrans2D1" presStyleIdx="0" presStyleCnt="3" custScaleX="156486"/>
      <dgm:spPr/>
    </dgm:pt>
    <dgm:pt modelId="{836EF825-4AA3-41C2-BFF2-691CFC13047C}" type="pres">
      <dgm:prSet presAssocID="{EAC53E44-0F80-4B5E-B34A-2693969834BC}" presName="connectorText" presStyleLbl="sibTrans2D1" presStyleIdx="0" presStyleCnt="3"/>
      <dgm:spPr/>
    </dgm:pt>
    <dgm:pt modelId="{99C14D06-AF25-41A8-A5C5-4087D5102704}" type="pres">
      <dgm:prSet presAssocID="{CE25F2D5-7758-453C-844C-6B9C8D97641F}" presName="node" presStyleLbl="node1" presStyleIdx="1" presStyleCnt="4" custScaleX="31645" custScaleY="67593">
        <dgm:presLayoutVars>
          <dgm:bulletEnabled val="1"/>
        </dgm:presLayoutVars>
      </dgm:prSet>
      <dgm:spPr>
        <a:prstGeom prst="foldedCorner">
          <a:avLst/>
        </a:prstGeom>
      </dgm:spPr>
    </dgm:pt>
    <dgm:pt modelId="{688A35B7-071E-4B63-9BED-8128753AF461}" type="pres">
      <dgm:prSet presAssocID="{6BC1CDD0-87F2-4EF0-B3F0-79D76D305CCA}" presName="sibTrans" presStyleLbl="sibTrans2D1" presStyleIdx="1" presStyleCnt="3" custScaleX="156486"/>
      <dgm:spPr/>
    </dgm:pt>
    <dgm:pt modelId="{B70D655E-018A-4BE1-AE78-CBC962DA2095}" type="pres">
      <dgm:prSet presAssocID="{6BC1CDD0-87F2-4EF0-B3F0-79D76D305CCA}" presName="connectorText" presStyleLbl="sibTrans2D1" presStyleIdx="1" presStyleCnt="3"/>
      <dgm:spPr/>
    </dgm:pt>
    <dgm:pt modelId="{702EA4C5-37DA-4EF6-B2CC-86A0EDBA29A0}" type="pres">
      <dgm:prSet presAssocID="{AE9A84DD-E113-4846-BC81-586CBAF79DE7}" presName="node" presStyleLbl="node1" presStyleIdx="2" presStyleCnt="4" custScaleX="31645" custScaleY="67593">
        <dgm:presLayoutVars>
          <dgm:bulletEnabled val="1"/>
        </dgm:presLayoutVars>
      </dgm:prSet>
      <dgm:spPr>
        <a:prstGeom prst="foldedCorner">
          <a:avLst/>
        </a:prstGeom>
      </dgm:spPr>
    </dgm:pt>
    <dgm:pt modelId="{4D3B15F2-A937-47BF-A0B3-82F3572A566A}" type="pres">
      <dgm:prSet presAssocID="{98EF29AE-1F1A-403D-B8BD-591CAD62ACCD}" presName="sibTrans" presStyleLbl="sibTrans2D1" presStyleIdx="2" presStyleCnt="3" custScaleX="156677"/>
      <dgm:spPr/>
    </dgm:pt>
    <dgm:pt modelId="{C429F4D3-BCAA-4BA8-AE19-3C8AE29D4311}" type="pres">
      <dgm:prSet presAssocID="{98EF29AE-1F1A-403D-B8BD-591CAD62ACCD}" presName="connectorText" presStyleLbl="sibTrans2D1" presStyleIdx="2" presStyleCnt="3"/>
      <dgm:spPr/>
    </dgm:pt>
    <dgm:pt modelId="{F84BCF20-45AB-4777-9097-04339B56F95E}" type="pres">
      <dgm:prSet presAssocID="{C2EE6D37-640B-4C2F-BC49-371F65BD8482}" presName="node" presStyleLbl="node1" presStyleIdx="3" presStyleCnt="4" custScaleX="40928" custLinFactNeighborX="2254" custLinFactNeighborY="-1072">
        <dgm:presLayoutVars>
          <dgm:bulletEnabled val="1"/>
        </dgm:presLayoutVars>
      </dgm:prSet>
      <dgm:spPr>
        <a:prstGeom prst="rect">
          <a:avLst/>
        </a:prstGeom>
      </dgm:spPr>
    </dgm:pt>
  </dgm:ptLst>
  <dgm:cxnLst>
    <dgm:cxn modelId="{B2867205-AB19-4402-B97A-F1BD46922DBD}" srcId="{E8C5BC7B-BB0E-4E50-BAD1-E4D0A67FBCAA}" destId="{CE25F2D5-7758-453C-844C-6B9C8D97641F}" srcOrd="1" destOrd="0" parTransId="{3AE661C2-3003-4350-9C6C-6AD3226299FF}" sibTransId="{6BC1CDD0-87F2-4EF0-B3F0-79D76D305CCA}"/>
    <dgm:cxn modelId="{A183073C-9513-47F0-BF3B-DEFEB190BF18}" type="presOf" srcId="{AE9A84DD-E113-4846-BC81-586CBAF79DE7}" destId="{702EA4C5-37DA-4EF6-B2CC-86A0EDBA29A0}" srcOrd="0" destOrd="0" presId="urn:microsoft.com/office/officeart/2005/8/layout/process1"/>
    <dgm:cxn modelId="{CD407244-2B81-465D-B864-E42DFDDB4B1F}" type="presOf" srcId="{4E560619-077A-4BAC-A499-62D0C89D8F92}" destId="{A922727F-0627-4757-89A9-C09D72809815}" srcOrd="0" destOrd="0" presId="urn:microsoft.com/office/officeart/2005/8/layout/process1"/>
    <dgm:cxn modelId="{6A805B67-EFAC-446C-9ABD-04520F27C231}" type="presOf" srcId="{98EF29AE-1F1A-403D-B8BD-591CAD62ACCD}" destId="{C429F4D3-BCAA-4BA8-AE19-3C8AE29D4311}" srcOrd="1" destOrd="0" presId="urn:microsoft.com/office/officeart/2005/8/layout/process1"/>
    <dgm:cxn modelId="{EEE38B4D-8B40-4F4D-87AC-69EF151E6D3C}" srcId="{E8C5BC7B-BB0E-4E50-BAD1-E4D0A67FBCAA}" destId="{4E560619-077A-4BAC-A499-62D0C89D8F92}" srcOrd="0" destOrd="0" parTransId="{1599318D-3623-4B0F-B294-D4D2B6250DE8}" sibTransId="{EAC53E44-0F80-4B5E-B34A-2693969834BC}"/>
    <dgm:cxn modelId="{82996484-640A-48D6-9BD9-2DAEB79ED2BA}" type="presOf" srcId="{CE25F2D5-7758-453C-844C-6B9C8D97641F}" destId="{99C14D06-AF25-41A8-A5C5-4087D5102704}" srcOrd="0" destOrd="0" presId="urn:microsoft.com/office/officeart/2005/8/layout/process1"/>
    <dgm:cxn modelId="{FE9D8988-0562-44F5-B184-3265133BC79D}" srcId="{E8C5BC7B-BB0E-4E50-BAD1-E4D0A67FBCAA}" destId="{C2EE6D37-640B-4C2F-BC49-371F65BD8482}" srcOrd="3" destOrd="0" parTransId="{995DC35F-6004-4C88-B840-30B31F53CD22}" sibTransId="{943574DD-FDE3-4B94-8E55-E5B2AD5C73AC}"/>
    <dgm:cxn modelId="{7AB30D8A-2D9C-4A6B-8851-84E3C1EA76F7}" type="presOf" srcId="{6BC1CDD0-87F2-4EF0-B3F0-79D76D305CCA}" destId="{B70D655E-018A-4BE1-AE78-CBC962DA2095}" srcOrd="1" destOrd="0" presId="urn:microsoft.com/office/officeart/2005/8/layout/process1"/>
    <dgm:cxn modelId="{74892891-1EC1-4F4B-A011-E30DBB4BCF0B}" type="presOf" srcId="{C2EE6D37-640B-4C2F-BC49-371F65BD8482}" destId="{F84BCF20-45AB-4777-9097-04339B56F95E}" srcOrd="0" destOrd="0" presId="urn:microsoft.com/office/officeart/2005/8/layout/process1"/>
    <dgm:cxn modelId="{FD1DE8B5-3410-40EC-9301-0EB2330A4FBE}" type="presOf" srcId="{98EF29AE-1F1A-403D-B8BD-591CAD62ACCD}" destId="{4D3B15F2-A937-47BF-A0B3-82F3572A566A}" srcOrd="0" destOrd="0" presId="urn:microsoft.com/office/officeart/2005/8/layout/process1"/>
    <dgm:cxn modelId="{642453BA-30EA-4A8C-9D5D-C759D36937A1}" srcId="{E8C5BC7B-BB0E-4E50-BAD1-E4D0A67FBCAA}" destId="{AE9A84DD-E113-4846-BC81-586CBAF79DE7}" srcOrd="2" destOrd="0" parTransId="{5F038A86-3C56-4215-ABAD-C4DF8D9FDAA8}" sibTransId="{98EF29AE-1F1A-403D-B8BD-591CAD62ACCD}"/>
    <dgm:cxn modelId="{04A808D5-0047-4359-9BA1-8B33D89BFA46}" type="presOf" srcId="{EAC53E44-0F80-4B5E-B34A-2693969834BC}" destId="{836EF825-4AA3-41C2-BFF2-691CFC13047C}" srcOrd="1" destOrd="0" presId="urn:microsoft.com/office/officeart/2005/8/layout/process1"/>
    <dgm:cxn modelId="{8F9148D5-30C3-4402-84D6-C1F68032F363}" type="presOf" srcId="{E8C5BC7B-BB0E-4E50-BAD1-E4D0A67FBCAA}" destId="{CBC83E54-DBBB-41C1-9DCC-560CF71E5960}" srcOrd="0" destOrd="0" presId="urn:microsoft.com/office/officeart/2005/8/layout/process1"/>
    <dgm:cxn modelId="{4A3170DC-3C86-43F1-A515-6BFF7D96595C}" type="presOf" srcId="{6BC1CDD0-87F2-4EF0-B3F0-79D76D305CCA}" destId="{688A35B7-071E-4B63-9BED-8128753AF461}" srcOrd="0" destOrd="0" presId="urn:microsoft.com/office/officeart/2005/8/layout/process1"/>
    <dgm:cxn modelId="{9DC9CAEA-7785-4F67-8A5D-049F16E48DDC}" type="presOf" srcId="{EAC53E44-0F80-4B5E-B34A-2693969834BC}" destId="{D034ECD2-3384-4A57-A63F-F419E6F76D94}" srcOrd="0" destOrd="0" presId="urn:microsoft.com/office/officeart/2005/8/layout/process1"/>
    <dgm:cxn modelId="{8D29DD3D-205A-4A50-8BAC-6207ADC52061}" type="presParOf" srcId="{CBC83E54-DBBB-41C1-9DCC-560CF71E5960}" destId="{A922727F-0627-4757-89A9-C09D72809815}" srcOrd="0" destOrd="0" presId="urn:microsoft.com/office/officeart/2005/8/layout/process1"/>
    <dgm:cxn modelId="{0990C645-EBFE-4313-B1C2-3C1C15D4FB2F}" type="presParOf" srcId="{CBC83E54-DBBB-41C1-9DCC-560CF71E5960}" destId="{D034ECD2-3384-4A57-A63F-F419E6F76D94}" srcOrd="1" destOrd="0" presId="urn:microsoft.com/office/officeart/2005/8/layout/process1"/>
    <dgm:cxn modelId="{76E5A654-F8BE-4694-8265-26C05640EBC0}" type="presParOf" srcId="{D034ECD2-3384-4A57-A63F-F419E6F76D94}" destId="{836EF825-4AA3-41C2-BFF2-691CFC13047C}" srcOrd="0" destOrd="0" presId="urn:microsoft.com/office/officeart/2005/8/layout/process1"/>
    <dgm:cxn modelId="{A8B13C39-C89A-443C-9996-96E0D2045F66}" type="presParOf" srcId="{CBC83E54-DBBB-41C1-9DCC-560CF71E5960}" destId="{99C14D06-AF25-41A8-A5C5-4087D5102704}" srcOrd="2" destOrd="0" presId="urn:microsoft.com/office/officeart/2005/8/layout/process1"/>
    <dgm:cxn modelId="{D5B988C5-F186-40A6-90AF-5408B8F1C2E6}" type="presParOf" srcId="{CBC83E54-DBBB-41C1-9DCC-560CF71E5960}" destId="{688A35B7-071E-4B63-9BED-8128753AF461}" srcOrd="3" destOrd="0" presId="urn:microsoft.com/office/officeart/2005/8/layout/process1"/>
    <dgm:cxn modelId="{1D1BE35F-870A-4852-A54C-20487100D14E}" type="presParOf" srcId="{688A35B7-071E-4B63-9BED-8128753AF461}" destId="{B70D655E-018A-4BE1-AE78-CBC962DA2095}" srcOrd="0" destOrd="0" presId="urn:microsoft.com/office/officeart/2005/8/layout/process1"/>
    <dgm:cxn modelId="{22BF67E3-D6B4-43D8-8E16-1921276F46F0}" type="presParOf" srcId="{CBC83E54-DBBB-41C1-9DCC-560CF71E5960}" destId="{702EA4C5-37DA-4EF6-B2CC-86A0EDBA29A0}" srcOrd="4" destOrd="0" presId="urn:microsoft.com/office/officeart/2005/8/layout/process1"/>
    <dgm:cxn modelId="{81FA2E54-B06A-4B13-94A6-E7312CCCD880}" type="presParOf" srcId="{CBC83E54-DBBB-41C1-9DCC-560CF71E5960}" destId="{4D3B15F2-A937-47BF-A0B3-82F3572A566A}" srcOrd="5" destOrd="0" presId="urn:microsoft.com/office/officeart/2005/8/layout/process1"/>
    <dgm:cxn modelId="{F8892D3E-94AD-41EC-86B5-7F2A2708B27C}" type="presParOf" srcId="{4D3B15F2-A937-47BF-A0B3-82F3572A566A}" destId="{C429F4D3-BCAA-4BA8-AE19-3C8AE29D4311}" srcOrd="0" destOrd="0" presId="urn:microsoft.com/office/officeart/2005/8/layout/process1"/>
    <dgm:cxn modelId="{37267D08-0C64-47A0-ABD0-BF1EABD6FB58}" type="presParOf" srcId="{CBC83E54-DBBB-41C1-9DCC-560CF71E5960}" destId="{F84BCF20-45AB-4777-9097-04339B56F95E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22727F-0627-4757-89A9-C09D72809815}">
      <dsp:nvSpPr>
        <dsp:cNvPr id="0" name=""/>
        <dsp:cNvSpPr/>
      </dsp:nvSpPr>
      <dsp:spPr>
        <a:xfrm>
          <a:off x="0" y="1337340"/>
          <a:ext cx="1487783" cy="1906723"/>
        </a:xfrm>
        <a:prstGeom prst="foldedCorner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Courier New" pitchFamily="49" charset="0"/>
              <a:cs typeface="Courier New" pitchFamily="49" charset="0"/>
            </a:rPr>
            <a:t>Computer!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Courier New" pitchFamily="49" charset="0"/>
              <a:cs typeface="Courier New" pitchFamily="49" charset="0"/>
            </a:rPr>
            <a:t>Solve a problem;</a:t>
          </a:r>
        </a:p>
      </dsp:txBody>
      <dsp:txXfrm>
        <a:off x="0" y="1337340"/>
        <a:ext cx="1487783" cy="1658754"/>
      </dsp:txXfrm>
    </dsp:sp>
    <dsp:sp modelId="{D034ECD2-3384-4A57-A63F-F419E6F76D94}">
      <dsp:nvSpPr>
        <dsp:cNvPr id="0" name=""/>
        <dsp:cNvSpPr/>
      </dsp:nvSpPr>
      <dsp:spPr>
        <a:xfrm rot="22727">
          <a:off x="1676666" y="1719048"/>
          <a:ext cx="1561852" cy="116596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/>
            <a:t>Compile</a:t>
          </a:r>
          <a:endParaRPr lang="en-US" sz="2400" b="1" kern="1200" dirty="0"/>
        </a:p>
      </dsp:txBody>
      <dsp:txXfrm>
        <a:off x="1676670" y="1951085"/>
        <a:ext cx="1212062" cy="699581"/>
      </dsp:txXfrm>
    </dsp:sp>
    <dsp:sp modelId="{99C14D06-AF25-41A8-A5C5-4087D5102704}">
      <dsp:nvSpPr>
        <dsp:cNvPr id="0" name=""/>
        <dsp:cNvSpPr/>
      </dsp:nvSpPr>
      <dsp:spPr>
        <a:xfrm>
          <a:off x="3370908" y="1359625"/>
          <a:ext cx="1487783" cy="1906723"/>
        </a:xfrm>
        <a:prstGeom prst="foldedCorner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010101010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010100101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001110010</a:t>
          </a:r>
        </a:p>
      </dsp:txBody>
      <dsp:txXfrm>
        <a:off x="3370908" y="1359625"/>
        <a:ext cx="1487783" cy="1658754"/>
      </dsp:txXfrm>
    </dsp:sp>
    <dsp:sp modelId="{688A35B7-071E-4B63-9BED-8128753AF461}">
      <dsp:nvSpPr>
        <dsp:cNvPr id="0" name=""/>
        <dsp:cNvSpPr/>
      </dsp:nvSpPr>
      <dsp:spPr>
        <a:xfrm>
          <a:off x="5047337" y="1730003"/>
          <a:ext cx="1559717" cy="116596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/>
            <a:t>Execute</a:t>
          </a:r>
          <a:endParaRPr lang="en-US" sz="2400" b="1" kern="1200" dirty="0"/>
        </a:p>
      </dsp:txBody>
      <dsp:txXfrm>
        <a:off x="5047337" y="1963196"/>
        <a:ext cx="1209927" cy="699581"/>
      </dsp:txXfrm>
    </dsp:sp>
    <dsp:sp modelId="{F84BCF20-45AB-4777-9097-04339B56F95E}">
      <dsp:nvSpPr>
        <dsp:cNvPr id="0" name=""/>
        <dsp:cNvSpPr/>
      </dsp:nvSpPr>
      <dsp:spPr>
        <a:xfrm>
          <a:off x="6739283" y="1577976"/>
          <a:ext cx="1487783" cy="147002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 </a:t>
          </a:r>
        </a:p>
      </dsp:txBody>
      <dsp:txXfrm>
        <a:off x="6739283" y="1577976"/>
        <a:ext cx="1487783" cy="14700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22727F-0627-4757-89A9-C09D72809815}">
      <dsp:nvSpPr>
        <dsp:cNvPr id="0" name=""/>
        <dsp:cNvSpPr/>
      </dsp:nvSpPr>
      <dsp:spPr>
        <a:xfrm>
          <a:off x="0" y="1621201"/>
          <a:ext cx="1054918" cy="1351968"/>
        </a:xfrm>
        <a:prstGeom prst="foldedCorner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atin typeface="Courier New" pitchFamily="49" charset="0"/>
              <a:cs typeface="Courier New" pitchFamily="49" charset="0"/>
            </a:rPr>
            <a:t>class A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atin typeface="Courier New" pitchFamily="49" charset="0"/>
              <a:cs typeface="Courier New" pitchFamily="49" charset="0"/>
            </a:rPr>
            <a:t>{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atin typeface="Courier New" pitchFamily="49" charset="0"/>
              <a:cs typeface="Courier New" pitchFamily="49" charset="0"/>
            </a:rPr>
            <a:t>Problem p;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 err="1">
              <a:latin typeface="Courier New" pitchFamily="49" charset="0"/>
              <a:cs typeface="Courier New" pitchFamily="49" charset="0"/>
            </a:rPr>
            <a:t>p.solve</a:t>
          </a:r>
          <a:r>
            <a:rPr lang="en-US" sz="1200" b="1" kern="1200" dirty="0">
              <a:latin typeface="Courier New" pitchFamily="49" charset="0"/>
              <a:cs typeface="Courier New" pitchFamily="49" charset="0"/>
            </a:rPr>
            <a:t>();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atin typeface="Courier New" pitchFamily="49" charset="0"/>
              <a:cs typeface="Courier New" pitchFamily="49" charset="0"/>
            </a:rPr>
            <a:t>}</a:t>
          </a:r>
        </a:p>
      </dsp:txBody>
      <dsp:txXfrm>
        <a:off x="0" y="1621201"/>
        <a:ext cx="1054918" cy="1176145"/>
      </dsp:txXfrm>
    </dsp:sp>
    <dsp:sp modelId="{D034ECD2-3384-4A57-A63F-F419E6F76D94}">
      <dsp:nvSpPr>
        <dsp:cNvPr id="0" name=""/>
        <dsp:cNvSpPr/>
      </dsp:nvSpPr>
      <dsp:spPr>
        <a:xfrm rot="22722">
          <a:off x="1188895" y="1891852"/>
          <a:ext cx="1107841" cy="82673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tx1"/>
              </a:solidFill>
            </a:rPr>
            <a:t>Compile</a:t>
          </a:r>
        </a:p>
      </dsp:txBody>
      <dsp:txXfrm>
        <a:off x="1188898" y="2056379"/>
        <a:ext cx="859821" cy="496039"/>
      </dsp:txXfrm>
    </dsp:sp>
    <dsp:sp modelId="{99C14D06-AF25-41A8-A5C5-4087D5102704}">
      <dsp:nvSpPr>
        <dsp:cNvPr id="0" name=""/>
        <dsp:cNvSpPr/>
      </dsp:nvSpPr>
      <dsp:spPr>
        <a:xfrm>
          <a:off x="2390642" y="1637003"/>
          <a:ext cx="1054918" cy="1351968"/>
        </a:xfrm>
        <a:prstGeom prst="foldedCorner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101110101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101011010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110010011</a:t>
          </a:r>
        </a:p>
      </dsp:txBody>
      <dsp:txXfrm>
        <a:off x="2390642" y="1637003"/>
        <a:ext cx="1054918" cy="1176145"/>
      </dsp:txXfrm>
    </dsp:sp>
    <dsp:sp modelId="{688A35B7-071E-4B63-9BED-8128753AF461}">
      <dsp:nvSpPr>
        <dsp:cNvPr id="0" name=""/>
        <dsp:cNvSpPr/>
      </dsp:nvSpPr>
      <dsp:spPr>
        <a:xfrm>
          <a:off x="3579320" y="1899620"/>
          <a:ext cx="1105923" cy="82673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tx1"/>
              </a:solidFill>
            </a:rPr>
            <a:t>JVM</a:t>
          </a:r>
        </a:p>
      </dsp:txBody>
      <dsp:txXfrm>
        <a:off x="3579320" y="2064967"/>
        <a:ext cx="857903" cy="496039"/>
      </dsp:txXfrm>
    </dsp:sp>
    <dsp:sp modelId="{702EA4C5-37DA-4EF6-B2CC-86A0EDBA29A0}">
      <dsp:nvSpPr>
        <dsp:cNvPr id="0" name=""/>
        <dsp:cNvSpPr/>
      </dsp:nvSpPr>
      <dsp:spPr>
        <a:xfrm>
          <a:off x="4779001" y="1637003"/>
          <a:ext cx="1054918" cy="1351968"/>
        </a:xfrm>
        <a:prstGeom prst="foldedCorner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010101010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010100101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001110010</a:t>
          </a:r>
        </a:p>
      </dsp:txBody>
      <dsp:txXfrm>
        <a:off x="4779001" y="1637003"/>
        <a:ext cx="1054918" cy="1176145"/>
      </dsp:txXfrm>
    </dsp:sp>
    <dsp:sp modelId="{4D3B15F2-A937-47BF-A0B3-82F3572A566A}">
      <dsp:nvSpPr>
        <dsp:cNvPr id="0" name=""/>
        <dsp:cNvSpPr/>
      </dsp:nvSpPr>
      <dsp:spPr>
        <a:xfrm rot="21571042">
          <a:off x="5967212" y="1889382"/>
          <a:ext cx="1109208" cy="82673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tx1"/>
              </a:solidFill>
            </a:rPr>
            <a:t>Execute</a:t>
          </a:r>
        </a:p>
      </dsp:txBody>
      <dsp:txXfrm>
        <a:off x="5967216" y="2055774"/>
        <a:ext cx="861188" cy="496039"/>
      </dsp:txXfrm>
    </dsp:sp>
    <dsp:sp modelId="{F84BCF20-45AB-4777-9097-04339B56F95E}">
      <dsp:nvSpPr>
        <dsp:cNvPr id="0" name=""/>
        <dsp:cNvSpPr/>
      </dsp:nvSpPr>
      <dsp:spPr>
        <a:xfrm>
          <a:off x="7169643" y="1291465"/>
          <a:ext cx="1364376" cy="2000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 </a:t>
          </a:r>
        </a:p>
      </dsp:txBody>
      <dsp:txXfrm>
        <a:off x="7169643" y="1291465"/>
        <a:ext cx="1364376" cy="2000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  <a:prstGeom prst="rect">
            <a:avLst/>
          </a:prstGeom>
        </p:spPr>
        <p:txBody>
          <a:bodyPr/>
          <a:lstStyle/>
          <a:p>
            <a:fld id="{6444479B-705B-4489-957E-7E8A228BDFA0}" type="datetime1">
              <a:rPr lang="en-US" smtClean="0"/>
              <a:t>8/24/2025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605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8/24/2025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81475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8/24/2025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41069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8/24/2025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5104672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8/24/2025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90920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8/24/2025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69212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8/24/2025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375562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C07B66AD-7C08-490A-ADA4-B47E10FB2407}" type="datetime1">
              <a:rPr lang="en-US" smtClean="0"/>
              <a:t>8/24/2025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2751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05B95027-4255-49E7-9841-CD21BCC99996}" type="datetime1">
              <a:rPr lang="en-US" smtClean="0"/>
              <a:t>8/24/2025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516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D104786-84F5-464C-4B9B-E2B87B098C72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0" y="0"/>
            <a:ext cx="1100667" cy="6858000"/>
          </a:xfrm>
          <a:prstGeom prst="rect">
            <a:avLst/>
          </a:prstGeom>
          <a:solidFill>
            <a:schemeClr val="tx2">
              <a:alpha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kumimoji="1" lang="en-US" altLang="en-US" sz="180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C2E6ED5-4884-A757-720D-6E3EE1188D2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20800" y="1171576"/>
            <a:ext cx="9956800" cy="210502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6600">
                <a:solidFill>
                  <a:srgbClr val="CCFFFF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ACC4A083-AC8B-CFC8-E088-AB1F4C2D34B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930400" y="3886200"/>
            <a:ext cx="85344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4000">
                <a:solidFill>
                  <a:srgbClr val="CCECFF"/>
                </a:solidFill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4FFB2009-1A95-B5D9-7E7C-DEEF30A8B89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1117600" y="6248400"/>
            <a:ext cx="2336800" cy="457200"/>
          </a:xfrm>
        </p:spPr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9A0B4850-0D38-35F8-B907-B178085BBCE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4368800" y="6248400"/>
            <a:ext cx="3860800" cy="457200"/>
          </a:xfrm>
        </p:spPr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08EC6E5C-3C6C-2958-B316-FE2EB6013AF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9245600" y="6248400"/>
            <a:ext cx="2540000" cy="457200"/>
          </a:xfrm>
        </p:spPr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fld id="{5C5AA63A-6CA5-4065-A307-B5093300E40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80" name="Rectangle 8">
            <a:extLst>
              <a:ext uri="{FF2B5EF4-FFF2-40B4-BE49-F238E27FC236}">
                <a16:creationId xmlns:a16="http://schemas.microsoft.com/office/drawing/2014/main" id="{0F6DD427-3C44-9923-44F1-D18C090564DC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" y="3543300"/>
            <a:ext cx="4457700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kumimoji="1"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29261204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0E04C-F327-7E35-465D-69AF69DC2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C87BB9-7841-550F-D6E7-3C784EF2EB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9EE5EE-1FD9-72B2-04A4-4A4BD48ED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B7AED6-FAF6-172D-34B2-447901604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8029A4-E4EC-F349-06A0-BF4F8F8BE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7AB82D-CFAA-4BE9-A270-5C3B2486FB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6391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304800"/>
            <a:ext cx="9905998" cy="877888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9F89F774-3FA6-43B8-9241-99959C8FD463}" type="datetime1">
              <a:rPr lang="en-US" smtClean="0"/>
              <a:t>8/24/2025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759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B1B63-A0D3-78DD-0ECF-7B50A8FD5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AF05E0-6E40-EE0D-4714-70BDFEC329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CD9A7D-3BDC-2478-06ED-434E40D2A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CAF01-4986-B0CE-1A16-BC96D2E39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32A5E-106C-0F9C-7F7F-A9B96C565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1E7CD-F5D0-4923-B353-614399B83D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9115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DAA38-B688-DE07-3689-2E3EE4DCA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2C772-B857-C1AE-5A9E-9AE5F67E61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6AB274-9F84-30EC-88BE-FC73BCAB5F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21C243-47B6-8B6B-A071-2CF30BB14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024144-6BFF-B84C-EE93-5FAE46374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39B300-E842-B1DC-B740-C8713F127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38A39E-7D4B-49D1-B2E0-09EBCDF981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53478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8E905-FDED-C74D-C2EC-125BA9D52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10573B-0EA8-D74A-E724-9093A97D5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F22C6B-7E3C-0353-092B-C76B95B6CB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570876-1E1A-FF87-F691-9ED2F20286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E180C9-775C-4C86-DF6A-89041366FA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EBD47D-FBBF-0648-BFCC-1E9422CE4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791C63-59FC-BD22-05CF-A44A17900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A839E8-AC19-4CE2-7B0B-503623E36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AF6D8-4C75-4991-91BB-8A11061102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69934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5AB76-F5E6-0708-4B62-DD11C0706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2DE7DC-65C3-7DBF-BF9C-A0972760B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FC936C-8D88-D7D2-53E7-2E696ADFD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D97464-486C-C32D-45AC-48ED3A44A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4C3CE7-9C00-4BA5-BEB7-4A169CDB8B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69364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E31C95-56B7-4287-3B44-B55021300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03CE0E-9940-9E5F-5431-90C6A0819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2D04CC-8EE3-627C-C780-8413F9398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C95619-E0E0-4FDA-8014-8F2F939285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27004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3FABB-4AB3-0304-926A-0C5ED7094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539EEA-D7B0-94F9-6509-02958AA75F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5E3208-98DC-96DE-9AC7-06A9B4FE70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63ACDD-FEE9-6B26-F6F1-6A463896D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077363-9AE8-CB1E-95AE-DFE8CDB40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91997B-8DEB-3BAE-C895-D313CBE0C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548A74-6837-4BB4-9BAA-F98F838466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92236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40F80-52CD-9707-F38A-508B4E060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FEA768-83A9-16C6-CDEF-393BE0CE32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12BE60-B4EF-B73D-8F2D-B144B4119C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4EC920-663B-78D3-17E7-2336BB454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2220BA-6522-7AD8-C1B7-5A4D34068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29880E-A808-19EA-E09E-B1CAB371D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16702-7550-49EE-8097-336EB30688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89434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13759-CA66-5D6A-91A8-F9897F728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D9CB71-1E92-0801-75DE-DE3D687F33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82A254-79B8-E785-82C5-3F0958849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2D4E41-B852-E31C-91E4-EDDD79443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DE7CC3-815A-F094-B62C-002546C1A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F5EA74-6D41-4B66-92A2-E02F7FDD92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30789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6B6BF5-B5B5-52E3-FB2D-19A2968D6B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534400" y="457200"/>
            <a:ext cx="27432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A1E60B-97AC-C642-EE2B-AD1D9E3A8F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04800" y="457200"/>
            <a:ext cx="80264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179F17-E735-F4D5-1412-7879E8FF9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8A2AD-C453-6716-3474-654C7965E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65C8D4-4F65-2ECE-39F8-40C950705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684E9-328D-4BF2-80DF-CBE38C60D0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8709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F9504452-5DCC-4FE2-A5C9-8A5EF6714D65}" type="datetime1">
              <a:rPr lang="en-US" smtClean="0"/>
              <a:t>8/24/2025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788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E579ABC2-0180-4F3A-A895-A85BC724D472}" type="datetime1">
              <a:rPr lang="en-US" smtClean="0"/>
              <a:t>8/24/2025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987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6AEEA9BA-4E8F-439E-BEA4-91FBA01E3F5F}" type="datetime1">
              <a:rPr lang="en-US" smtClean="0"/>
              <a:t>8/24/2025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023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BE15BF18-0007-481C-AA29-413124BC3EE7}" type="datetime1">
              <a:rPr lang="en-US" smtClean="0"/>
              <a:t>8/24/2025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878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09BE9870-3748-43AD-B547-02A075CB4A1D}" type="datetime1">
              <a:rPr lang="en-US" smtClean="0"/>
              <a:t>8/24/2025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235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558E7897-33C5-4F1A-9307-D068E37F3DC7}" type="datetime1">
              <a:rPr lang="en-US" smtClean="0"/>
              <a:t>8/24/2025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158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82E171BA-CC09-47C8-A6DF-F5C5CB59CEEC}" type="datetime1">
              <a:rPr lang="en-US" smtClean="0"/>
              <a:t>8/24/2025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018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5641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1312256"/>
            <a:ext cx="9905999" cy="50567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3423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EE8CAC1F-C908-28C7-9302-4151E098E3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4572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3BF2FF3E-3208-1E38-BD5B-21B3A91AAF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6987DE35-F7A5-8B36-BA8B-2D59EEA4CE3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endParaRPr lang="en-US" altLang="en-US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4F53F2EC-EC26-2321-124E-DEDC2C2490E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endParaRPr lang="en-US" altLang="en-US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A8D79CDA-A19D-D69F-886D-359D65F5D73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42639AC1-30C3-43E2-97E6-8C1ED3406D7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F2F56723-7A13-9FDB-F8D5-3EC06ECEEA9C}"/>
              </a:ext>
            </a:extLst>
          </p:cNvPr>
          <p:cNvSpPr>
            <a:spLocks noChangeArrowheads="1"/>
          </p:cNvSpPr>
          <p:nvPr/>
        </p:nvSpPr>
        <p:spPr bwMode="gray">
          <a:xfrm>
            <a:off x="1" y="1638300"/>
            <a:ext cx="4457700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kumimoji="1"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256457988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4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A494F-2895-818F-A5BA-833ED53597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9477376" cy="2387600"/>
          </a:xfrm>
        </p:spPr>
        <p:txBody>
          <a:bodyPr/>
          <a:lstStyle/>
          <a:p>
            <a:r>
              <a:rPr lang="en-US"/>
              <a:t>COMP 1600</a:t>
            </a:r>
            <a:br>
              <a:rPr lang="en-US"/>
            </a:br>
            <a:r>
              <a:rPr lang="en-US"/>
              <a:t>Introduction to Programming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54CF19-68BD-3962-780F-6DDE9D565C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David J Stucki</a:t>
            </a:r>
          </a:p>
          <a:p>
            <a:r>
              <a:rPr lang="en-US"/>
              <a:t>Fall 2025</a:t>
            </a:r>
          </a:p>
        </p:txBody>
      </p:sp>
    </p:spTree>
    <p:extLst>
      <p:ext uri="{BB962C8B-B14F-4D97-AF65-F5344CB8AC3E}">
        <p14:creationId xmlns:p14="http://schemas.microsoft.com/office/powerpoint/2010/main" val="3855045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50661B-0E2B-B25D-B877-27B5D968EF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EBE79-AC8D-C2B7-EB28-70F6B70FC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Tokenization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054310-2BCD-01FB-1B19-EF4C159737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/>
              <a:t>Identifiers (case-sensitive)</a:t>
            </a:r>
          </a:p>
          <a:p>
            <a:pPr lvl="1"/>
            <a:r>
              <a:rPr lang="en-US"/>
              <a:t>Consist of letters, digits, underscores</a:t>
            </a:r>
          </a:p>
          <a:p>
            <a:pPr lvl="1"/>
            <a:r>
              <a:rPr lang="en-US"/>
              <a:t>Must begin with a letter</a:t>
            </a:r>
          </a:p>
          <a:p>
            <a:pPr lvl="1"/>
            <a:r>
              <a:rPr lang="en-US"/>
              <a:t>Used to name classes, methods, variables, etc.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Reserved words/keywords</a:t>
            </a:r>
          </a:p>
          <a:p>
            <a:pPr lvl="1"/>
            <a:r>
              <a:rPr lang="en-US"/>
              <a:t>Can not be identifiers, since they either are reserved or have pre-defined meaning in the language</a:t>
            </a:r>
          </a:p>
        </p:txBody>
      </p:sp>
    </p:spTree>
    <p:extLst>
      <p:ext uri="{BB962C8B-B14F-4D97-AF65-F5344CB8AC3E}">
        <p14:creationId xmlns:p14="http://schemas.microsoft.com/office/powerpoint/2010/main" val="4083039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C2D75-7E79-4B27-C0A3-4B347F55E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Java Reserved words/Keywords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806CBCD-4827-7956-E8E4-ECCDB5DB1E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540241"/>
              </p:ext>
            </p:extLst>
          </p:nvPr>
        </p:nvGraphicFramePr>
        <p:xfrm>
          <a:off x="1141413" y="1312863"/>
          <a:ext cx="9906000" cy="40792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2341307189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1964843835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44826516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599970437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1974235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abstract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continue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for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new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switch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05133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assert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default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effectLst/>
                          <a:latin typeface="Segoe UI" panose="020B0502040204020203" pitchFamily="34" charset="0"/>
                        </a:rPr>
                        <a:t>goto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package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synchronized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2279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boolean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if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private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this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11860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break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double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implements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protected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throw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756842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byte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else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import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public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throws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2547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case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enum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instanceof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return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transient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817935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catch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extends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int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short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try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76333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char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final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interface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static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void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677034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class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finally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long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strictfp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volatile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50618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effectLst/>
                          <a:latin typeface="Segoe UI" panose="020B0502040204020203" pitchFamily="34" charset="0"/>
                        </a:rPr>
                        <a:t>const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float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native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super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while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46148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1" i="0" u="none" strike="noStrike">
                          <a:solidFill>
                            <a:srgbClr val="00B050"/>
                          </a:solidFill>
                          <a:effectLst/>
                          <a:latin typeface="Segoe UI" panose="020B0502040204020203" pitchFamily="34" charset="0"/>
                        </a:rPr>
                        <a:t>true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1" i="0" u="none" strike="noStrike">
                          <a:solidFill>
                            <a:srgbClr val="00B050"/>
                          </a:solidFill>
                          <a:effectLst/>
                          <a:latin typeface="Segoe UI" panose="020B0502040204020203" pitchFamily="34" charset="0"/>
                        </a:rPr>
                        <a:t>false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1" i="0" u="none" strike="noStrike">
                          <a:solidFill>
                            <a:srgbClr val="00B050"/>
                          </a:solidFill>
                          <a:effectLst/>
                          <a:latin typeface="Segoe UI" panose="020B0502040204020203" pitchFamily="34" charset="0"/>
                        </a:rPr>
                        <a:t>null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959061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BF8ABD2-107E-2D60-3D6E-8404BEB942D9}"/>
              </a:ext>
            </a:extLst>
          </p:cNvPr>
          <p:cNvSpPr txBox="1"/>
          <p:nvPr/>
        </p:nvSpPr>
        <p:spPr>
          <a:xfrm>
            <a:off x="3232876" y="5716341"/>
            <a:ext cx="57262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red</a:t>
            </a:r>
            <a:r>
              <a:rPr lang="en-US" sz="2400"/>
              <a:t> words are reserved but have no meaning</a:t>
            </a:r>
          </a:p>
          <a:p>
            <a:r>
              <a:rPr lang="en-US" sz="2400" b="1">
                <a:solidFill>
                  <a:srgbClr val="00B050"/>
                </a:solidFill>
              </a:rPr>
              <a:t>green</a:t>
            </a:r>
            <a:r>
              <a:rPr lang="en-US" sz="2400"/>
              <a:t> words are literal values not keywords</a:t>
            </a:r>
          </a:p>
        </p:txBody>
      </p:sp>
    </p:spTree>
    <p:extLst>
      <p:ext uri="{BB962C8B-B14F-4D97-AF65-F5344CB8AC3E}">
        <p14:creationId xmlns:p14="http://schemas.microsoft.com/office/powerpoint/2010/main" val="9475507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0FF111-EA8C-4AAB-583E-E659D3052D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D4746-3CC4-CA23-ACE6-1A1495932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Tokenization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B5689-3C6B-F7C7-BB42-0D004DAD6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312256"/>
            <a:ext cx="9905999" cy="5393344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/>
              <a:t>Identifiers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Reserved words/keywords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Literals: numeric, text, logical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Operators</a:t>
            </a:r>
          </a:p>
          <a:p>
            <a:pPr lvl="1"/>
            <a:r>
              <a:rPr lang="en-US"/>
              <a:t>arithmetic</a:t>
            </a:r>
          </a:p>
          <a:p>
            <a:pPr lvl="1"/>
            <a:r>
              <a:rPr lang="en-US"/>
              <a:t>logical</a:t>
            </a:r>
          </a:p>
          <a:p>
            <a:pPr lvl="1"/>
            <a:r>
              <a:rPr lang="en-US"/>
              <a:t>relational</a:t>
            </a:r>
          </a:p>
          <a:p>
            <a:pPr lvl="1"/>
            <a:r>
              <a:rPr lang="en-US"/>
              <a:t>bitwise</a:t>
            </a:r>
          </a:p>
          <a:p>
            <a:pPr lvl="1"/>
            <a:r>
              <a:rPr lang="en-US"/>
              <a:t>others...</a:t>
            </a:r>
          </a:p>
        </p:txBody>
      </p:sp>
    </p:spTree>
    <p:extLst>
      <p:ext uri="{BB962C8B-B14F-4D97-AF65-F5344CB8AC3E}">
        <p14:creationId xmlns:p14="http://schemas.microsoft.com/office/powerpoint/2010/main" val="429693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2BBE9-5AA3-62E8-2EA1-0BD223266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Java Operators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F1CA5B14-A5FA-C340-AE6A-A63C330B65EB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61008654"/>
              </p:ext>
            </p:extLst>
          </p:nvPr>
        </p:nvGraphicFramePr>
        <p:xfrm>
          <a:off x="1600200" y="1143000"/>
          <a:ext cx="3810000" cy="5644426"/>
        </p:xfrm>
        <a:graphic>
          <a:graphicData uri="http://schemas.openxmlformats.org/drawingml/2006/table">
            <a:tbl>
              <a:tblPr/>
              <a:tblGrid>
                <a:gridCol w="622655">
                  <a:extLst>
                    <a:ext uri="{9D8B030D-6E8A-4147-A177-3AD203B41FA5}">
                      <a16:colId xmlns:a16="http://schemas.microsoft.com/office/drawing/2014/main" val="3619468785"/>
                    </a:ext>
                  </a:extLst>
                </a:gridCol>
                <a:gridCol w="977545">
                  <a:extLst>
                    <a:ext uri="{9D8B030D-6E8A-4147-A177-3AD203B41FA5}">
                      <a16:colId xmlns:a16="http://schemas.microsoft.com/office/drawing/2014/main" val="2674211674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1979410549"/>
                    </a:ext>
                  </a:extLst>
                </a:gridCol>
              </a:tblGrid>
              <a:tr h="40456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effectLst/>
                          <a:latin typeface="Helvetica Neue"/>
                        </a:rPr>
                        <a:t>Level</a:t>
                      </a:r>
                    </a:p>
                  </a:txBody>
                  <a:tcPr marL="29922" marR="29922" marT="29922" marB="299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effectLst/>
                          <a:latin typeface="Helvetica Neue"/>
                        </a:rPr>
                        <a:t>Operator</a:t>
                      </a:r>
                    </a:p>
                  </a:txBody>
                  <a:tcPr marL="29922" marR="29922" marT="29922" marB="299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effectLst/>
                          <a:latin typeface="Helvetica Neue"/>
                        </a:rPr>
                        <a:t>Description</a:t>
                      </a:r>
                    </a:p>
                  </a:txBody>
                  <a:tcPr marL="29922" marR="29922" marT="29922" marB="299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66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39429"/>
                  </a:ext>
                </a:extLst>
              </a:tr>
              <a:tr h="1266350">
                <a:tc>
                  <a:txBody>
                    <a:bodyPr/>
                    <a:lstStyle/>
                    <a:p>
                      <a:pPr algn="ctr">
                        <a:spcBef>
                          <a:spcPts val="1500"/>
                        </a:spcBef>
                        <a:buNone/>
                      </a:pPr>
                      <a:r>
                        <a:rPr lang="en-US" sz="1100" b="1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16</a:t>
                      </a:r>
                      <a:endParaRPr lang="en-US" sz="1100" b="0">
                        <a:solidFill>
                          <a:schemeClr val="bg1"/>
                        </a:solidFill>
                        <a:effectLst/>
                        <a:latin typeface="Helvetica Neue"/>
                      </a:endParaRPr>
                    </a:p>
                  </a:txBody>
                  <a:tcPr marL="29922" marR="29922" marT="29922" marB="299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500"/>
                        </a:spcBef>
                        <a:buNone/>
                      </a:pP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()</a:t>
                      </a:r>
                      <a:b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</a:b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[]</a:t>
                      </a:r>
                      <a:b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</a:b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new</a:t>
                      </a:r>
                      <a:b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</a:b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.</a:t>
                      </a:r>
                      <a:b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</a:b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::</a:t>
                      </a:r>
                    </a:p>
                  </a:txBody>
                  <a:tcPr marL="29922" marR="29922" marT="29922" marB="299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500"/>
                        </a:spcBef>
                        <a:buNone/>
                      </a:pP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parentheses</a:t>
                      </a:r>
                      <a:b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</a:b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array access</a:t>
                      </a:r>
                      <a:b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</a:b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object creation</a:t>
                      </a:r>
                      <a:b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</a:b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member access</a:t>
                      </a:r>
                      <a:b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</a:b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method reference</a:t>
                      </a:r>
                    </a:p>
                  </a:txBody>
                  <a:tcPr marL="29922" marR="29922" marT="29922" marB="299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6416421"/>
                  </a:ext>
                </a:extLst>
              </a:tr>
              <a:tr h="749275">
                <a:tc>
                  <a:txBody>
                    <a:bodyPr/>
                    <a:lstStyle/>
                    <a:p>
                      <a:pPr algn="ctr">
                        <a:spcBef>
                          <a:spcPts val="1500"/>
                        </a:spcBef>
                        <a:buNone/>
                      </a:pPr>
                      <a:r>
                        <a:rPr lang="en-US" sz="1100" b="1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15</a:t>
                      </a:r>
                      <a:endParaRPr lang="en-US" sz="1100" b="0">
                        <a:solidFill>
                          <a:schemeClr val="bg1"/>
                        </a:solidFill>
                        <a:effectLst/>
                        <a:latin typeface="Helvetica Neue"/>
                      </a:endParaRPr>
                    </a:p>
                  </a:txBody>
                  <a:tcPr marL="29922" marR="29922" marT="29922" marB="299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500"/>
                        </a:spcBef>
                        <a:buNone/>
                      </a:pP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++</a:t>
                      </a:r>
                      <a:b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</a:b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--</a:t>
                      </a:r>
                    </a:p>
                  </a:txBody>
                  <a:tcPr marL="29922" marR="29922" marT="29922" marB="299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500"/>
                        </a:spcBef>
                        <a:buNone/>
                      </a:pP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unary post-increment</a:t>
                      </a:r>
                      <a:b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</a:b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unary post-decrement</a:t>
                      </a:r>
                    </a:p>
                  </a:txBody>
                  <a:tcPr marL="29922" marR="29922" marT="29922" marB="299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3884875"/>
                  </a:ext>
                </a:extLst>
              </a:tr>
              <a:tr h="1783421">
                <a:tc>
                  <a:txBody>
                    <a:bodyPr/>
                    <a:lstStyle/>
                    <a:p>
                      <a:pPr algn="ctr">
                        <a:spcBef>
                          <a:spcPts val="1500"/>
                        </a:spcBef>
                        <a:buNone/>
                      </a:pPr>
                      <a:r>
                        <a:rPr lang="en-US" sz="1100" b="1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14</a:t>
                      </a:r>
                      <a:endParaRPr lang="en-US" sz="1100" b="0">
                        <a:solidFill>
                          <a:schemeClr val="bg1"/>
                        </a:solidFill>
                        <a:effectLst/>
                        <a:latin typeface="Helvetica Neue"/>
                      </a:endParaRPr>
                    </a:p>
                  </a:txBody>
                  <a:tcPr marL="29922" marR="29922" marT="29922" marB="299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500"/>
                        </a:spcBef>
                        <a:buNone/>
                      </a:pP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+</a:t>
                      </a:r>
                      <a:b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</a:b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-</a:t>
                      </a:r>
                      <a:b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</a:b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!</a:t>
                      </a:r>
                      <a:b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</a:b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~</a:t>
                      </a:r>
                      <a:b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</a:b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++</a:t>
                      </a:r>
                      <a:b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</a:b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--</a:t>
                      </a:r>
                      <a:b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</a:br>
                      <a:endParaRPr lang="en-US" sz="1600" b="0">
                        <a:solidFill>
                          <a:schemeClr val="bg1"/>
                        </a:solidFill>
                        <a:effectLst/>
                        <a:latin typeface="Helvetica Neue"/>
                      </a:endParaRPr>
                    </a:p>
                  </a:txBody>
                  <a:tcPr marL="29922" marR="29922" marT="29922" marB="299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500"/>
                        </a:spcBef>
                        <a:buNone/>
                      </a:pP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unary plus</a:t>
                      </a:r>
                      <a:b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</a:b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unary minus</a:t>
                      </a:r>
                      <a:b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</a:b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unary logical NOT</a:t>
                      </a:r>
                      <a:b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</a:b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unary bitwise NOT</a:t>
                      </a:r>
                      <a:b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</a:b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unary pre-increment</a:t>
                      </a:r>
                      <a:b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</a:b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unary pre-decrement</a:t>
                      </a:r>
                    </a:p>
                  </a:txBody>
                  <a:tcPr marL="29922" marR="29922" marT="29922" marB="299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766201"/>
                  </a:ext>
                </a:extLst>
              </a:tr>
              <a:tr h="404560">
                <a:tc>
                  <a:txBody>
                    <a:bodyPr/>
                    <a:lstStyle/>
                    <a:p>
                      <a:pPr algn="ctr">
                        <a:spcBef>
                          <a:spcPts val="1500"/>
                        </a:spcBef>
                        <a:buNone/>
                      </a:pPr>
                      <a:r>
                        <a:rPr lang="en-US" sz="1100" b="1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13</a:t>
                      </a:r>
                      <a:endParaRPr lang="en-US" sz="1100" b="0">
                        <a:solidFill>
                          <a:schemeClr val="bg1"/>
                        </a:solidFill>
                        <a:effectLst/>
                        <a:latin typeface="Helvetica Neue"/>
                      </a:endParaRPr>
                    </a:p>
                  </a:txBody>
                  <a:tcPr marL="29922" marR="29922" marT="29922" marB="299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500"/>
                        </a:spcBef>
                        <a:buNone/>
                      </a:pP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()</a:t>
                      </a:r>
                      <a:b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</a:br>
                      <a:endParaRPr lang="en-US" sz="1600" b="0">
                        <a:solidFill>
                          <a:schemeClr val="bg1"/>
                        </a:solidFill>
                        <a:effectLst/>
                        <a:latin typeface="Helvetica Neue"/>
                      </a:endParaRPr>
                    </a:p>
                  </a:txBody>
                  <a:tcPr marL="29922" marR="29922" marT="29922" marB="299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500"/>
                        </a:spcBef>
                        <a:buNone/>
                      </a:pP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cast</a:t>
                      </a:r>
                      <a:b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</a:br>
                      <a:endParaRPr lang="en-US" sz="1600" b="0">
                        <a:solidFill>
                          <a:schemeClr val="bg1"/>
                        </a:solidFill>
                        <a:effectLst/>
                        <a:latin typeface="Helvetica Neue"/>
                      </a:endParaRPr>
                    </a:p>
                  </a:txBody>
                  <a:tcPr marL="29922" marR="29922" marT="29922" marB="299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3025"/>
                  </a:ext>
                </a:extLst>
              </a:tr>
              <a:tr h="232204">
                <a:tc>
                  <a:txBody>
                    <a:bodyPr/>
                    <a:lstStyle/>
                    <a:p>
                      <a:pPr algn="ctr">
                        <a:spcBef>
                          <a:spcPts val="1500"/>
                        </a:spcBef>
                        <a:buNone/>
                      </a:pPr>
                      <a:r>
                        <a:rPr lang="en-US" sz="1100" b="1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12</a:t>
                      </a:r>
                      <a:endParaRPr lang="en-US" sz="1100" b="0">
                        <a:solidFill>
                          <a:schemeClr val="bg1"/>
                        </a:solidFill>
                        <a:effectLst/>
                        <a:latin typeface="Helvetica Neue"/>
                      </a:endParaRPr>
                    </a:p>
                  </a:txBody>
                  <a:tcPr marL="29922" marR="29922" marT="29922" marB="299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500"/>
                        </a:spcBef>
                        <a:buNone/>
                      </a:pP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*   /   %</a:t>
                      </a:r>
                    </a:p>
                  </a:txBody>
                  <a:tcPr marL="29922" marR="29922" marT="29922" marB="299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500"/>
                        </a:spcBef>
                        <a:buNone/>
                      </a:pP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multiplicative</a:t>
                      </a:r>
                    </a:p>
                  </a:txBody>
                  <a:tcPr marL="29922" marR="29922" marT="29922" marB="299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081920"/>
                  </a:ext>
                </a:extLst>
              </a:tr>
              <a:tr h="576918">
                <a:tc>
                  <a:txBody>
                    <a:bodyPr/>
                    <a:lstStyle/>
                    <a:p>
                      <a:pPr algn="ctr">
                        <a:spcBef>
                          <a:spcPts val="1500"/>
                        </a:spcBef>
                        <a:buNone/>
                      </a:pPr>
                      <a:r>
                        <a:rPr lang="en-US" sz="1100" b="1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11</a:t>
                      </a:r>
                      <a:endParaRPr lang="en-US" sz="1100" b="0">
                        <a:solidFill>
                          <a:schemeClr val="bg1"/>
                        </a:solidFill>
                        <a:effectLst/>
                        <a:latin typeface="Helvetica Neue"/>
                      </a:endParaRPr>
                    </a:p>
                  </a:txBody>
                  <a:tcPr marL="29922" marR="29922" marT="29922" marB="299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500"/>
                        </a:spcBef>
                        <a:buNone/>
                      </a:pP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+   -</a:t>
                      </a:r>
                      <a:b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</a:b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+</a:t>
                      </a:r>
                    </a:p>
                  </a:txBody>
                  <a:tcPr marL="29922" marR="29922" marT="29922" marB="299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500"/>
                        </a:spcBef>
                        <a:buNone/>
                      </a:pP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additive</a:t>
                      </a:r>
                      <a:b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</a:b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string concatenation</a:t>
                      </a:r>
                    </a:p>
                  </a:txBody>
                  <a:tcPr marL="29922" marR="29922" marT="29922" marB="299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638750"/>
                  </a:ext>
                </a:extLst>
              </a:tr>
            </a:tbl>
          </a:graphicData>
        </a:graphic>
      </p:graphicFrame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2DE83562-2067-2066-BAF9-7B25346B4BD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42410738"/>
              </p:ext>
            </p:extLst>
          </p:nvPr>
        </p:nvGraphicFramePr>
        <p:xfrm>
          <a:off x="6096000" y="720968"/>
          <a:ext cx="4800600" cy="6070169"/>
        </p:xfrm>
        <a:graphic>
          <a:graphicData uri="http://schemas.openxmlformats.org/drawingml/2006/table">
            <a:tbl>
              <a:tblPr/>
              <a:tblGrid>
                <a:gridCol w="685799">
                  <a:extLst>
                    <a:ext uri="{9D8B030D-6E8A-4147-A177-3AD203B41FA5}">
                      <a16:colId xmlns:a16="http://schemas.microsoft.com/office/drawing/2014/main" val="636623502"/>
                    </a:ext>
                  </a:extLst>
                </a:gridCol>
                <a:gridCol w="1752601">
                  <a:extLst>
                    <a:ext uri="{9D8B030D-6E8A-4147-A177-3AD203B41FA5}">
                      <a16:colId xmlns:a16="http://schemas.microsoft.com/office/drawing/2014/main" val="4035403501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754875067"/>
                    </a:ext>
                  </a:extLst>
                </a:gridCol>
              </a:tblGrid>
              <a:tr h="444411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  <a:latin typeface="Helvetica Neue"/>
                        </a:rPr>
                        <a:t>Level</a:t>
                      </a:r>
                    </a:p>
                  </a:txBody>
                  <a:tcPr marL="32870" marR="32870" marT="32870" marB="328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  <a:latin typeface="Helvetica Neue"/>
                        </a:rPr>
                        <a:t>Operator</a:t>
                      </a:r>
                    </a:p>
                  </a:txBody>
                  <a:tcPr marL="32870" marR="32870" marT="32870" marB="328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  <a:latin typeface="Helvetica Neue"/>
                        </a:rPr>
                        <a:t>Description</a:t>
                      </a:r>
                    </a:p>
                  </a:txBody>
                  <a:tcPr marL="32870" marR="32870" marT="32870" marB="328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66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586899"/>
                  </a:ext>
                </a:extLst>
              </a:tr>
              <a:tr h="444411">
                <a:tc>
                  <a:txBody>
                    <a:bodyPr/>
                    <a:lstStyle/>
                    <a:p>
                      <a:pPr algn="ctr">
                        <a:spcBef>
                          <a:spcPts val="1500"/>
                        </a:spcBef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10</a:t>
                      </a:r>
                      <a:endParaRPr lang="en-US" sz="1200" b="0">
                        <a:solidFill>
                          <a:schemeClr val="bg1"/>
                        </a:solidFill>
                        <a:effectLst/>
                        <a:latin typeface="Helvetica Neue"/>
                      </a:endParaRPr>
                    </a:p>
                  </a:txBody>
                  <a:tcPr marL="32870" marR="32870" marT="32870" marB="328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500"/>
                        </a:spcBef>
                        <a:buNone/>
                      </a:pP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&lt;&lt;   &gt;&gt;</a:t>
                      </a:r>
                      <a:b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</a:b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&gt;&gt;&gt;</a:t>
                      </a:r>
                    </a:p>
                  </a:txBody>
                  <a:tcPr marL="32870" marR="32870" marT="32870" marB="328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500"/>
                        </a:spcBef>
                        <a:buNone/>
                      </a:pP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shift</a:t>
                      </a:r>
                    </a:p>
                  </a:txBody>
                  <a:tcPr marL="32870" marR="32870" marT="32870" marB="328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2142106"/>
                  </a:ext>
                </a:extLst>
              </a:tr>
              <a:tr h="633743">
                <a:tc>
                  <a:txBody>
                    <a:bodyPr/>
                    <a:lstStyle/>
                    <a:p>
                      <a:pPr algn="ctr">
                        <a:spcBef>
                          <a:spcPts val="1500"/>
                        </a:spcBef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9</a:t>
                      </a:r>
                      <a:endParaRPr lang="en-US" sz="1200" b="0">
                        <a:solidFill>
                          <a:schemeClr val="bg1"/>
                        </a:solidFill>
                        <a:effectLst/>
                        <a:latin typeface="Helvetica Neue"/>
                      </a:endParaRPr>
                    </a:p>
                  </a:txBody>
                  <a:tcPr marL="32870" marR="32870" marT="32870" marB="328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500"/>
                        </a:spcBef>
                        <a:buNone/>
                      </a:pP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&lt;   &lt;=</a:t>
                      </a:r>
                      <a:b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</a:b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&gt;   &gt;=</a:t>
                      </a:r>
                      <a:b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</a:b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instanceof</a:t>
                      </a:r>
                    </a:p>
                  </a:txBody>
                  <a:tcPr marL="32870" marR="32870" marT="32870" marB="328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500"/>
                        </a:spcBef>
                        <a:buNone/>
                      </a:pP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relational</a:t>
                      </a:r>
                    </a:p>
                  </a:txBody>
                  <a:tcPr marL="32870" marR="32870" marT="32870" marB="328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784194"/>
                  </a:ext>
                </a:extLst>
              </a:tr>
              <a:tr h="444411">
                <a:tc>
                  <a:txBody>
                    <a:bodyPr/>
                    <a:lstStyle/>
                    <a:p>
                      <a:pPr algn="ctr">
                        <a:spcBef>
                          <a:spcPts val="1500"/>
                        </a:spcBef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8</a:t>
                      </a:r>
                      <a:endParaRPr lang="en-US" sz="1200" b="0">
                        <a:solidFill>
                          <a:schemeClr val="bg1"/>
                        </a:solidFill>
                        <a:effectLst/>
                        <a:latin typeface="Helvetica Neue"/>
                      </a:endParaRPr>
                    </a:p>
                  </a:txBody>
                  <a:tcPr marL="32870" marR="32870" marT="32870" marB="328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500"/>
                        </a:spcBef>
                        <a:buNone/>
                      </a:pP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==</a:t>
                      </a:r>
                      <a:b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</a:b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!=</a:t>
                      </a:r>
                    </a:p>
                  </a:txBody>
                  <a:tcPr marL="32870" marR="32870" marT="32870" marB="328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500"/>
                        </a:spcBef>
                        <a:buNone/>
                      </a:pP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equality</a:t>
                      </a:r>
                    </a:p>
                  </a:txBody>
                  <a:tcPr marL="32870" marR="32870" marT="32870" marB="328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40957"/>
                  </a:ext>
                </a:extLst>
              </a:tr>
              <a:tr h="255076">
                <a:tc>
                  <a:txBody>
                    <a:bodyPr/>
                    <a:lstStyle/>
                    <a:p>
                      <a:pPr algn="ctr">
                        <a:spcBef>
                          <a:spcPts val="1500"/>
                        </a:spcBef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7</a:t>
                      </a:r>
                      <a:endParaRPr lang="en-US" sz="1200" b="0">
                        <a:solidFill>
                          <a:schemeClr val="bg1"/>
                        </a:solidFill>
                        <a:effectLst/>
                        <a:latin typeface="Helvetica Neue"/>
                      </a:endParaRPr>
                    </a:p>
                  </a:txBody>
                  <a:tcPr marL="32870" marR="32870" marT="32870" marB="328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500"/>
                        </a:spcBef>
                        <a:buNone/>
                      </a:pP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&amp;</a:t>
                      </a:r>
                    </a:p>
                  </a:txBody>
                  <a:tcPr marL="32870" marR="32870" marT="32870" marB="328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500"/>
                        </a:spcBef>
                        <a:buNone/>
                      </a:pP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bitwise AND</a:t>
                      </a:r>
                    </a:p>
                  </a:txBody>
                  <a:tcPr marL="32870" marR="32870" marT="32870" marB="328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4416543"/>
                  </a:ext>
                </a:extLst>
              </a:tr>
              <a:tr h="255076">
                <a:tc>
                  <a:txBody>
                    <a:bodyPr/>
                    <a:lstStyle/>
                    <a:p>
                      <a:pPr algn="ctr">
                        <a:spcBef>
                          <a:spcPts val="1500"/>
                        </a:spcBef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6</a:t>
                      </a:r>
                      <a:endParaRPr lang="en-US" sz="1200" b="0">
                        <a:solidFill>
                          <a:schemeClr val="bg1"/>
                        </a:solidFill>
                        <a:effectLst/>
                        <a:latin typeface="Helvetica Neue"/>
                      </a:endParaRPr>
                    </a:p>
                  </a:txBody>
                  <a:tcPr marL="32870" marR="32870" marT="32870" marB="328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500"/>
                        </a:spcBef>
                        <a:buNone/>
                      </a:pP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^</a:t>
                      </a:r>
                    </a:p>
                  </a:txBody>
                  <a:tcPr marL="32870" marR="32870" marT="32870" marB="328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500"/>
                        </a:spcBef>
                        <a:buNone/>
                      </a:pP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bitwise XOR</a:t>
                      </a:r>
                    </a:p>
                  </a:txBody>
                  <a:tcPr marL="32870" marR="32870" marT="32870" marB="328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237736"/>
                  </a:ext>
                </a:extLst>
              </a:tr>
              <a:tr h="255076">
                <a:tc>
                  <a:txBody>
                    <a:bodyPr/>
                    <a:lstStyle/>
                    <a:p>
                      <a:pPr algn="ctr">
                        <a:spcBef>
                          <a:spcPts val="1500"/>
                        </a:spcBef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5</a:t>
                      </a:r>
                      <a:endParaRPr lang="en-US" sz="1200" b="0">
                        <a:solidFill>
                          <a:schemeClr val="bg1"/>
                        </a:solidFill>
                        <a:effectLst/>
                        <a:latin typeface="Helvetica Neue"/>
                      </a:endParaRPr>
                    </a:p>
                  </a:txBody>
                  <a:tcPr marL="32870" marR="32870" marT="32870" marB="328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500"/>
                        </a:spcBef>
                        <a:buNone/>
                      </a:pP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|</a:t>
                      </a:r>
                    </a:p>
                  </a:txBody>
                  <a:tcPr marL="32870" marR="32870" marT="32870" marB="328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500"/>
                        </a:spcBef>
                        <a:buNone/>
                      </a:pP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bitwise OR</a:t>
                      </a:r>
                    </a:p>
                  </a:txBody>
                  <a:tcPr marL="32870" marR="32870" marT="32870" marB="328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302815"/>
                  </a:ext>
                </a:extLst>
              </a:tr>
              <a:tr h="255076">
                <a:tc>
                  <a:txBody>
                    <a:bodyPr/>
                    <a:lstStyle/>
                    <a:p>
                      <a:pPr algn="ctr">
                        <a:spcBef>
                          <a:spcPts val="1500"/>
                        </a:spcBef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4</a:t>
                      </a:r>
                      <a:endParaRPr lang="en-US" sz="1200" b="0">
                        <a:solidFill>
                          <a:schemeClr val="bg1"/>
                        </a:solidFill>
                        <a:effectLst/>
                        <a:latin typeface="Helvetica Neue"/>
                      </a:endParaRPr>
                    </a:p>
                  </a:txBody>
                  <a:tcPr marL="32870" marR="32870" marT="32870" marB="328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500"/>
                        </a:spcBef>
                        <a:buNone/>
                      </a:pP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&amp;&amp;</a:t>
                      </a:r>
                    </a:p>
                  </a:txBody>
                  <a:tcPr marL="32870" marR="32870" marT="32870" marB="328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500"/>
                        </a:spcBef>
                        <a:buNone/>
                      </a:pP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logical AND</a:t>
                      </a:r>
                    </a:p>
                  </a:txBody>
                  <a:tcPr marL="32870" marR="32870" marT="32870" marB="328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3920291"/>
                  </a:ext>
                </a:extLst>
              </a:tr>
              <a:tr h="255076">
                <a:tc>
                  <a:txBody>
                    <a:bodyPr/>
                    <a:lstStyle/>
                    <a:p>
                      <a:pPr algn="ctr">
                        <a:spcBef>
                          <a:spcPts val="1500"/>
                        </a:spcBef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3</a:t>
                      </a:r>
                      <a:endParaRPr lang="en-US" sz="1200" b="0">
                        <a:solidFill>
                          <a:schemeClr val="bg1"/>
                        </a:solidFill>
                        <a:effectLst/>
                        <a:latin typeface="Helvetica Neue"/>
                      </a:endParaRPr>
                    </a:p>
                  </a:txBody>
                  <a:tcPr marL="32870" marR="32870" marT="32870" marB="328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500"/>
                        </a:spcBef>
                        <a:buNone/>
                      </a:pP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||</a:t>
                      </a:r>
                    </a:p>
                  </a:txBody>
                  <a:tcPr marL="32870" marR="32870" marT="32870" marB="328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500"/>
                        </a:spcBef>
                        <a:buNone/>
                      </a:pP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logical OR</a:t>
                      </a:r>
                    </a:p>
                  </a:txBody>
                  <a:tcPr marL="32870" marR="32870" marT="32870" marB="328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792237"/>
                  </a:ext>
                </a:extLst>
              </a:tr>
              <a:tr h="255076">
                <a:tc>
                  <a:txBody>
                    <a:bodyPr/>
                    <a:lstStyle/>
                    <a:p>
                      <a:pPr algn="ctr">
                        <a:spcBef>
                          <a:spcPts val="1500"/>
                        </a:spcBef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2</a:t>
                      </a:r>
                      <a:endParaRPr lang="en-US" sz="1200" b="0">
                        <a:solidFill>
                          <a:schemeClr val="bg1"/>
                        </a:solidFill>
                        <a:effectLst/>
                        <a:latin typeface="Helvetica Neue"/>
                      </a:endParaRPr>
                    </a:p>
                  </a:txBody>
                  <a:tcPr marL="32870" marR="32870" marT="32870" marB="328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500"/>
                        </a:spcBef>
                        <a:buNone/>
                      </a:pP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?:</a:t>
                      </a:r>
                    </a:p>
                  </a:txBody>
                  <a:tcPr marL="32870" marR="32870" marT="32870" marB="328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500"/>
                        </a:spcBef>
                        <a:buNone/>
                      </a:pP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ternary</a:t>
                      </a:r>
                    </a:p>
                  </a:txBody>
                  <a:tcPr marL="32870" marR="32870" marT="32870" marB="328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5822311"/>
                  </a:ext>
                </a:extLst>
              </a:tr>
              <a:tr h="1012414">
                <a:tc>
                  <a:txBody>
                    <a:bodyPr/>
                    <a:lstStyle/>
                    <a:p>
                      <a:pPr algn="ctr">
                        <a:spcBef>
                          <a:spcPts val="1500"/>
                        </a:spcBef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1</a:t>
                      </a:r>
                      <a:endParaRPr lang="en-US" sz="1200" b="0">
                        <a:solidFill>
                          <a:schemeClr val="bg1"/>
                        </a:solidFill>
                        <a:effectLst/>
                        <a:latin typeface="Helvetica Neue"/>
                      </a:endParaRPr>
                    </a:p>
                  </a:txBody>
                  <a:tcPr marL="32870" marR="32870" marT="32870" marB="328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500"/>
                        </a:spcBef>
                        <a:buNone/>
                      </a:pP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 =     +=     -=</a:t>
                      </a:r>
                      <a:b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</a:b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*=      /=    %=</a:t>
                      </a:r>
                      <a:b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</a:b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&amp;=     ^=     |=</a:t>
                      </a:r>
                      <a:b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</a:b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&lt;&lt;=    &gt;&gt;=   &gt;&gt;&gt;=</a:t>
                      </a:r>
                    </a:p>
                  </a:txBody>
                  <a:tcPr marL="32870" marR="32870" marT="32870" marB="328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500"/>
                        </a:spcBef>
                        <a:buNone/>
                      </a:pP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assignment</a:t>
                      </a:r>
                    </a:p>
                  </a:txBody>
                  <a:tcPr marL="32870" marR="32870" marT="32870" marB="328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560053"/>
                  </a:ext>
                </a:extLst>
              </a:tr>
              <a:tr h="823078">
                <a:tc>
                  <a:txBody>
                    <a:bodyPr/>
                    <a:lstStyle/>
                    <a:p>
                      <a:pPr algn="ctr">
                        <a:spcBef>
                          <a:spcPts val="1500"/>
                        </a:spcBef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0</a:t>
                      </a:r>
                      <a:endParaRPr lang="en-US" sz="1200" b="0">
                        <a:solidFill>
                          <a:schemeClr val="bg1"/>
                        </a:solidFill>
                        <a:effectLst/>
                        <a:latin typeface="Helvetica Neue"/>
                      </a:endParaRPr>
                    </a:p>
                  </a:txBody>
                  <a:tcPr marL="32870" marR="32870" marT="32870" marB="328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500"/>
                        </a:spcBef>
                        <a:buNone/>
                      </a:pP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-&gt;</a:t>
                      </a:r>
                      <a:b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</a:b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-&gt;</a:t>
                      </a:r>
                    </a:p>
                  </a:txBody>
                  <a:tcPr marL="32870" marR="32870" marT="32870" marB="328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500"/>
                        </a:spcBef>
                        <a:buNone/>
                      </a:pP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lambda expression</a:t>
                      </a:r>
                      <a:b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</a:b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switch expression</a:t>
                      </a:r>
                    </a:p>
                  </a:txBody>
                  <a:tcPr marL="32870" marR="32870" marT="32870" marB="328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80732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01523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B80B7F-5E13-07C3-8309-C0C7ECFDAF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66B48-39E6-913D-8C1D-A1962BDAD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Tokenization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4F379-43EA-2015-49C9-53A0B4D12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/>
              <a:t>Identifiers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Reserved words/keywords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Literals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Operators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Separators</a:t>
            </a:r>
          </a:p>
          <a:p>
            <a:pPr lvl="1"/>
            <a:r>
              <a:rPr lang="en-US"/>
              <a:t>Everything else that is part of the Java language</a:t>
            </a:r>
          </a:p>
          <a:p>
            <a:r>
              <a:rPr lang="en-US"/>
              <a:t>Whitespace &amp; Comments</a:t>
            </a:r>
          </a:p>
        </p:txBody>
      </p:sp>
    </p:spTree>
    <p:extLst>
      <p:ext uri="{BB962C8B-B14F-4D97-AF65-F5344CB8AC3E}">
        <p14:creationId xmlns:p14="http://schemas.microsoft.com/office/powerpoint/2010/main" val="1048236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On Wednesday, we'll talk about</a:t>
            </a:r>
          </a:p>
          <a:p>
            <a:pPr lvl="1"/>
            <a:r>
              <a:rPr lang="en-US"/>
              <a:t>Data representation</a:t>
            </a:r>
          </a:p>
          <a:p>
            <a:pPr lvl="1"/>
            <a:r>
              <a:rPr lang="en-US"/>
              <a:t>Variables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15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B8EA1249-1092-8C4C-AB84-445EC8445A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0" y="1905000"/>
            <a:ext cx="7239000" cy="3657600"/>
          </a:xfrm>
        </p:spPr>
        <p:txBody>
          <a:bodyPr/>
          <a:lstStyle/>
          <a:p>
            <a:pPr algn="ctr"/>
            <a:r>
              <a:rPr lang="en-US" altLang="en-US" sz="4800"/>
              <a:t>To understand a program, you must become both the computer and the program.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B3879E0F-438C-8B76-D257-F41193D012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05600" y="5638800"/>
            <a:ext cx="3276600" cy="685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/>
              <a:t>— A. Perlis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2B561-E3DC-F72F-B616-F9785B741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342DB-E5E5-88CE-CC69-4C92571A8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312256"/>
            <a:ext cx="9221788" cy="5056794"/>
          </a:xfrm>
        </p:spPr>
        <p:txBody>
          <a:bodyPr/>
          <a:lstStyle/>
          <a:p>
            <a:r>
              <a:rPr lang="en-US"/>
              <a:t>Read Chapters 2 &amp; 3</a:t>
            </a:r>
          </a:p>
          <a:p>
            <a:r>
              <a:rPr lang="en-US"/>
              <a:t>If you need help getting Java 21 or IntelliJ installed, let me know</a:t>
            </a:r>
          </a:p>
          <a:p>
            <a:endParaRPr lang="en-US"/>
          </a:p>
          <a:p>
            <a:r>
              <a:rPr lang="en-US"/>
              <a:t>Lab 1 tomorrow</a:t>
            </a:r>
          </a:p>
          <a:p>
            <a:r>
              <a:rPr lang="en-US"/>
              <a:t>Project 1 is available on the course web site</a:t>
            </a:r>
          </a:p>
          <a:p>
            <a:pPr lvl="1"/>
            <a:r>
              <a:rPr lang="en-US"/>
              <a:t>Let's look...</a:t>
            </a:r>
          </a:p>
        </p:txBody>
      </p:sp>
    </p:spTree>
    <p:extLst>
      <p:ext uri="{BB962C8B-B14F-4D97-AF65-F5344CB8AC3E}">
        <p14:creationId xmlns:p14="http://schemas.microsoft.com/office/powerpoint/2010/main" val="3672823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Understanding a Program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141412" y="1312256"/>
            <a:ext cx="10593388" cy="5056794"/>
          </a:xfrm>
        </p:spPr>
        <p:txBody>
          <a:bodyPr/>
          <a:lstStyle/>
          <a:p>
            <a:r>
              <a:rPr lang="en-US"/>
              <a:t>A program is a complex entity</a:t>
            </a:r>
            <a:endParaRPr lang="en-US" dirty="0"/>
          </a:p>
          <a:p>
            <a:pPr lvl="1"/>
            <a:r>
              <a:rPr lang="en-US"/>
              <a:t>It has to be written by a human in a language that humans can learn</a:t>
            </a:r>
          </a:p>
          <a:p>
            <a:pPr lvl="1"/>
            <a:r>
              <a:rPr lang="en-US"/>
              <a:t>It has to be written in a language that can be easily converted into a form that the computer understands (what?)</a:t>
            </a:r>
          </a:p>
          <a:p>
            <a:pPr lvl="1"/>
            <a:r>
              <a:rPr lang="en-US"/>
              <a:t>It generally is represented as text: a sequence of characters from some pre-defined set of symbols.</a:t>
            </a:r>
          </a:p>
          <a:p>
            <a:r>
              <a:rPr lang="en-US"/>
              <a:t>How does all of that work?</a:t>
            </a:r>
          </a:p>
          <a:p>
            <a:pPr lvl="1"/>
            <a:r>
              <a:rPr lang="en-US"/>
              <a:t>We need to talk about compilers and interpreters...</a:t>
            </a:r>
          </a:p>
        </p:txBody>
      </p:sp>
    </p:spTree>
    <p:extLst>
      <p:ext uri="{BB962C8B-B14F-4D97-AF65-F5344CB8AC3E}">
        <p14:creationId xmlns:p14="http://schemas.microsoft.com/office/powerpoint/2010/main" val="238950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Language Translation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09800" y="1774826"/>
          <a:ext cx="8229600" cy="4625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/>
          <a:srcRect l="13440" t="13631" r="13440" b="13631"/>
          <a:stretch>
            <a:fillRect/>
          </a:stretch>
        </p:blipFill>
        <p:spPr bwMode="auto">
          <a:xfrm>
            <a:off x="9067801" y="3496921"/>
            <a:ext cx="1218819" cy="119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" name="Group 14"/>
          <p:cNvGrpSpPr/>
          <p:nvPr/>
        </p:nvGrpSpPr>
        <p:grpSpPr>
          <a:xfrm>
            <a:off x="9122983" y="3581400"/>
            <a:ext cx="452436" cy="76200"/>
            <a:chOff x="7396164" y="3581400"/>
            <a:chExt cx="452436" cy="76200"/>
          </a:xfrm>
        </p:grpSpPr>
        <p:cxnSp>
          <p:nvCxnSpPr>
            <p:cNvPr id="11" name="Straight Connector 10"/>
            <p:cNvCxnSpPr>
              <a:stCxn id="7" idx="2"/>
            </p:cNvCxnSpPr>
            <p:nvPr/>
          </p:nvCxnSpPr>
          <p:spPr>
            <a:xfrm rot="10800000">
              <a:off x="7396164" y="3619500"/>
              <a:ext cx="376237" cy="1588"/>
            </a:xfrm>
            <a:prstGeom prst="line">
              <a:avLst/>
            </a:prstGeom>
            <a:ln w="25400">
              <a:gradFill flip="none" rotWithShape="1">
                <a:gsLst>
                  <a:gs pos="0">
                    <a:schemeClr val="accent3">
                      <a:lumMod val="20000"/>
                      <a:lumOff val="80000"/>
                    </a:schemeClr>
                  </a:gs>
                  <a:gs pos="100000">
                    <a:schemeClr val="accent3">
                      <a:lumMod val="20000"/>
                      <a:lumOff val="80000"/>
                      <a:alpha val="0"/>
                    </a:schemeClr>
                  </a:gs>
                </a:gsLst>
                <a:lin ang="0" scaled="1"/>
                <a:tileRect/>
              </a:gradFill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Oval 6"/>
            <p:cNvSpPr/>
            <p:nvPr/>
          </p:nvSpPr>
          <p:spPr>
            <a:xfrm>
              <a:off x="7772400" y="3581400"/>
              <a:ext cx="76200" cy="76200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glow rad="139700">
                <a:schemeClr val="accent4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15"/>
          <p:cNvGrpSpPr/>
          <p:nvPr/>
        </p:nvGrpSpPr>
        <p:grpSpPr>
          <a:xfrm flipH="1">
            <a:off x="9323008" y="4486275"/>
            <a:ext cx="452436" cy="76200"/>
            <a:chOff x="7396164" y="3581400"/>
            <a:chExt cx="452436" cy="76200"/>
          </a:xfrm>
        </p:grpSpPr>
        <p:cxnSp>
          <p:nvCxnSpPr>
            <p:cNvPr id="17" name="Straight Connector 16"/>
            <p:cNvCxnSpPr>
              <a:stCxn id="18" idx="2"/>
            </p:cNvCxnSpPr>
            <p:nvPr/>
          </p:nvCxnSpPr>
          <p:spPr>
            <a:xfrm rot="10800000">
              <a:off x="7396164" y="3619500"/>
              <a:ext cx="376237" cy="1588"/>
            </a:xfrm>
            <a:prstGeom prst="line">
              <a:avLst/>
            </a:prstGeom>
            <a:ln w="25400">
              <a:gradFill flip="none" rotWithShape="1">
                <a:gsLst>
                  <a:gs pos="0">
                    <a:schemeClr val="accent3">
                      <a:lumMod val="20000"/>
                      <a:lumOff val="80000"/>
                    </a:schemeClr>
                  </a:gs>
                  <a:gs pos="100000">
                    <a:schemeClr val="accent3">
                      <a:lumMod val="20000"/>
                      <a:lumOff val="80000"/>
                      <a:alpha val="0"/>
                    </a:schemeClr>
                  </a:gs>
                </a:gsLst>
                <a:lin ang="0" scaled="1"/>
                <a:tileRect/>
              </a:gradFill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7772400" y="3581400"/>
              <a:ext cx="76200" cy="76200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glow rad="139700">
                <a:schemeClr val="accent4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18"/>
          <p:cNvGrpSpPr/>
          <p:nvPr/>
        </p:nvGrpSpPr>
        <p:grpSpPr>
          <a:xfrm rot="16200000" flipH="1">
            <a:off x="9056308" y="4000500"/>
            <a:ext cx="452436" cy="76200"/>
            <a:chOff x="7396164" y="3581400"/>
            <a:chExt cx="452436" cy="76200"/>
          </a:xfrm>
        </p:grpSpPr>
        <p:cxnSp>
          <p:nvCxnSpPr>
            <p:cNvPr id="20" name="Straight Connector 19"/>
            <p:cNvCxnSpPr>
              <a:stCxn id="21" idx="2"/>
            </p:cNvCxnSpPr>
            <p:nvPr/>
          </p:nvCxnSpPr>
          <p:spPr>
            <a:xfrm rot="10800000">
              <a:off x="7396164" y="3619500"/>
              <a:ext cx="376237" cy="1588"/>
            </a:xfrm>
            <a:prstGeom prst="line">
              <a:avLst/>
            </a:prstGeom>
            <a:ln w="25400">
              <a:gradFill flip="none" rotWithShape="1">
                <a:gsLst>
                  <a:gs pos="0">
                    <a:schemeClr val="accent3">
                      <a:lumMod val="20000"/>
                      <a:lumOff val="80000"/>
                    </a:schemeClr>
                  </a:gs>
                  <a:gs pos="100000">
                    <a:schemeClr val="accent3">
                      <a:lumMod val="20000"/>
                      <a:lumOff val="80000"/>
                      <a:alpha val="0"/>
                    </a:schemeClr>
                  </a:gs>
                </a:gsLst>
                <a:lin ang="0" scaled="1"/>
                <a:tileRect/>
              </a:gradFill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Oval 20"/>
            <p:cNvSpPr/>
            <p:nvPr/>
          </p:nvSpPr>
          <p:spPr>
            <a:xfrm>
              <a:off x="7772400" y="3581400"/>
              <a:ext cx="76200" cy="76200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glow rad="139700">
                <a:schemeClr val="accent4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21"/>
          <p:cNvGrpSpPr/>
          <p:nvPr/>
        </p:nvGrpSpPr>
        <p:grpSpPr>
          <a:xfrm rot="16200000" flipH="1">
            <a:off x="9961183" y="3867150"/>
            <a:ext cx="452436" cy="76200"/>
            <a:chOff x="7396164" y="3581400"/>
            <a:chExt cx="452436" cy="76200"/>
          </a:xfrm>
        </p:grpSpPr>
        <p:cxnSp>
          <p:nvCxnSpPr>
            <p:cNvPr id="23" name="Straight Connector 22"/>
            <p:cNvCxnSpPr>
              <a:stCxn id="24" idx="2"/>
            </p:cNvCxnSpPr>
            <p:nvPr/>
          </p:nvCxnSpPr>
          <p:spPr>
            <a:xfrm rot="10800000">
              <a:off x="7396164" y="3619500"/>
              <a:ext cx="376237" cy="1588"/>
            </a:xfrm>
            <a:prstGeom prst="line">
              <a:avLst/>
            </a:prstGeom>
            <a:ln w="25400">
              <a:gradFill flip="none" rotWithShape="1">
                <a:gsLst>
                  <a:gs pos="0">
                    <a:schemeClr val="accent3">
                      <a:lumMod val="20000"/>
                      <a:lumOff val="80000"/>
                    </a:schemeClr>
                  </a:gs>
                  <a:gs pos="100000">
                    <a:schemeClr val="accent3">
                      <a:lumMod val="20000"/>
                      <a:lumOff val="80000"/>
                      <a:alpha val="0"/>
                    </a:schemeClr>
                  </a:gs>
                </a:gsLst>
                <a:lin ang="0" scaled="1"/>
                <a:tileRect/>
              </a:gradFill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Oval 23"/>
            <p:cNvSpPr/>
            <p:nvPr/>
          </p:nvSpPr>
          <p:spPr>
            <a:xfrm>
              <a:off x="7772400" y="3581400"/>
              <a:ext cx="76200" cy="76200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glow rad="139700">
                <a:schemeClr val="accent4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24"/>
          <p:cNvGrpSpPr/>
          <p:nvPr/>
        </p:nvGrpSpPr>
        <p:grpSpPr>
          <a:xfrm rot="5400000" flipH="1" flipV="1">
            <a:off x="9827833" y="4019550"/>
            <a:ext cx="452436" cy="76200"/>
            <a:chOff x="7396164" y="3581400"/>
            <a:chExt cx="452436" cy="76200"/>
          </a:xfrm>
        </p:grpSpPr>
        <p:cxnSp>
          <p:nvCxnSpPr>
            <p:cNvPr id="26" name="Straight Connector 25"/>
            <p:cNvCxnSpPr>
              <a:stCxn id="27" idx="2"/>
            </p:cNvCxnSpPr>
            <p:nvPr/>
          </p:nvCxnSpPr>
          <p:spPr>
            <a:xfrm rot="10800000">
              <a:off x="7396164" y="3619500"/>
              <a:ext cx="376237" cy="1588"/>
            </a:xfrm>
            <a:prstGeom prst="line">
              <a:avLst/>
            </a:prstGeom>
            <a:ln w="25400">
              <a:gradFill flip="none" rotWithShape="1">
                <a:gsLst>
                  <a:gs pos="0">
                    <a:schemeClr val="accent3">
                      <a:lumMod val="20000"/>
                      <a:lumOff val="80000"/>
                    </a:schemeClr>
                  </a:gs>
                  <a:gs pos="100000">
                    <a:schemeClr val="accent3">
                      <a:lumMod val="20000"/>
                      <a:lumOff val="80000"/>
                      <a:alpha val="0"/>
                    </a:schemeClr>
                  </a:gs>
                </a:gsLst>
                <a:lin ang="0" scaled="1"/>
                <a:tileRect/>
              </a:gradFill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Oval 26"/>
            <p:cNvSpPr/>
            <p:nvPr/>
          </p:nvSpPr>
          <p:spPr>
            <a:xfrm>
              <a:off x="7772400" y="3581400"/>
              <a:ext cx="76200" cy="76200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glow rad="139700">
                <a:schemeClr val="accent4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9" name="Straight Connector 28"/>
          <p:cNvCxnSpPr/>
          <p:nvPr/>
        </p:nvCxnSpPr>
        <p:spPr>
          <a:xfrm>
            <a:off x="9680194" y="3705225"/>
            <a:ext cx="361950" cy="1588"/>
          </a:xfrm>
          <a:prstGeom prst="line">
            <a:avLst/>
          </a:prstGeom>
          <a:ln>
            <a:solidFill>
              <a:schemeClr val="accent3">
                <a:lumMod val="20000"/>
                <a:lumOff val="80000"/>
                <a:alpha val="75000"/>
              </a:schemeClr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 flipH="1" flipV="1">
            <a:off x="10008808" y="4424363"/>
            <a:ext cx="295275" cy="1588"/>
          </a:xfrm>
          <a:prstGeom prst="line">
            <a:avLst/>
          </a:prstGeom>
          <a:ln>
            <a:solidFill>
              <a:schemeClr val="accent3">
                <a:lumMod val="20000"/>
                <a:lumOff val="80000"/>
                <a:alpha val="75000"/>
              </a:schemeClr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044700" y="1970783"/>
            <a:ext cx="17653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Source Code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410200" y="1981201"/>
            <a:ext cx="17653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Machine Code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610600" y="2463225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Hardware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30541-FAF2-976E-CC9B-7136FE093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Language Translation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01F57-1F31-A603-9D04-034BF56505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There are historically two varieties of how this happens:</a:t>
            </a:r>
          </a:p>
          <a:p>
            <a:r>
              <a:rPr lang="en-US"/>
              <a:t>Compilers</a:t>
            </a:r>
          </a:p>
          <a:p>
            <a:pPr lvl="1"/>
            <a:r>
              <a:rPr lang="en-US"/>
              <a:t>Translate an entire program to machine code and save the translation to an executable file (e.g., </a:t>
            </a:r>
            <a:r>
              <a:rPr lang="en-US">
                <a:solidFill>
                  <a:srgbClr val="C00000"/>
                </a:solidFill>
              </a:rPr>
              <a:t>Hello.exe</a:t>
            </a:r>
            <a:r>
              <a:rPr lang="en-US"/>
              <a:t>)</a:t>
            </a:r>
          </a:p>
          <a:p>
            <a:r>
              <a:rPr lang="en-US"/>
              <a:t>Interpreters</a:t>
            </a:r>
          </a:p>
          <a:p>
            <a:pPr lvl="1"/>
            <a:r>
              <a:rPr lang="en-US"/>
              <a:t>Translate a program to machine code (on the fly) as they execute the translation (no saved file)</a:t>
            </a:r>
          </a:p>
          <a:p>
            <a:r>
              <a:rPr lang="en-US"/>
              <a:t>Pros &amp; Cons?</a:t>
            </a:r>
          </a:p>
        </p:txBody>
      </p:sp>
    </p:spTree>
    <p:extLst>
      <p:ext uri="{BB962C8B-B14F-4D97-AF65-F5344CB8AC3E}">
        <p14:creationId xmlns:p14="http://schemas.microsoft.com/office/powerpoint/2010/main" val="2641153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What's Java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Java is more complicated</a:t>
            </a:r>
          </a:p>
          <a:p>
            <a:r>
              <a:rPr lang="en-US" dirty="0"/>
              <a:t>Java runs on a virtual machine, called the </a:t>
            </a:r>
            <a:r>
              <a:rPr lang="en-US" b="1" dirty="0"/>
              <a:t>JVM</a:t>
            </a:r>
          </a:p>
          <a:p>
            <a:r>
              <a:rPr lang="en-US" dirty="0"/>
              <a:t>Java is compiled to an intermediate stage called </a:t>
            </a:r>
            <a:r>
              <a:rPr lang="en-US" b="1" dirty="0" err="1"/>
              <a:t>bytecode</a:t>
            </a:r>
            <a:r>
              <a:rPr lang="en-US" dirty="0"/>
              <a:t>, which is </a:t>
            </a:r>
            <a:r>
              <a:rPr lang="en-US"/>
              <a:t>platform </a:t>
            </a:r>
            <a:r>
              <a:rPr lang="en-US" i="1"/>
              <a:t>independent</a:t>
            </a:r>
            <a:r>
              <a:rPr lang="en-US"/>
              <a:t> (e.g., </a:t>
            </a:r>
            <a:r>
              <a:rPr lang="en-US">
                <a:solidFill>
                  <a:srgbClr val="C00000"/>
                </a:solidFill>
              </a:rPr>
              <a:t>Hello.class</a:t>
            </a:r>
            <a:r>
              <a:rPr lang="en-US"/>
              <a:t>)</a:t>
            </a:r>
            <a:endParaRPr lang="en-US" dirty="0"/>
          </a:p>
          <a:p>
            <a:r>
              <a:rPr lang="en-US" dirty="0"/>
              <a:t>Then, the </a:t>
            </a:r>
            <a:r>
              <a:rPr lang="en-US" b="1" dirty="0"/>
              <a:t>JVM</a:t>
            </a:r>
            <a:r>
              <a:rPr lang="en-US" dirty="0"/>
              <a:t> runs a </a:t>
            </a:r>
            <a:r>
              <a:rPr lang="en-US"/>
              <a:t>just-in-time interpreter </a:t>
            </a:r>
            <a:r>
              <a:rPr lang="en-US" dirty="0"/>
              <a:t>whenever you run a Java program, to turn the </a:t>
            </a:r>
            <a:r>
              <a:rPr lang="en-US" b="1" dirty="0" err="1"/>
              <a:t>bytecode</a:t>
            </a:r>
            <a:r>
              <a:rPr lang="en-US" dirty="0"/>
              <a:t> into platform </a:t>
            </a:r>
            <a:r>
              <a:rPr lang="en-US" i="1" dirty="0"/>
              <a:t>dependent</a:t>
            </a:r>
            <a:r>
              <a:rPr lang="en-US" dirty="0"/>
              <a:t> machine code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ounded Rectangle 31"/>
          <p:cNvSpPr/>
          <p:nvPr/>
        </p:nvSpPr>
        <p:spPr>
          <a:xfrm>
            <a:off x="1676400" y="2057400"/>
            <a:ext cx="3733800" cy="4038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6629400" y="2057400"/>
            <a:ext cx="3886200" cy="4038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9067800" y="3429000"/>
            <a:ext cx="1371600" cy="13716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Compilation </a:t>
            </a:r>
            <a:r>
              <a:rPr lang="en-US"/>
              <a:t>and execution </a:t>
            </a:r>
            <a:r>
              <a:rPr lang="en-US" dirty="0"/>
              <a:t>for Java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4104540"/>
              </p:ext>
            </p:extLst>
          </p:nvPr>
        </p:nvGraphicFramePr>
        <p:xfrm>
          <a:off x="1828800" y="1752601"/>
          <a:ext cx="8534020" cy="4625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" name="Group 24"/>
          <p:cNvGrpSpPr/>
          <p:nvPr/>
        </p:nvGrpSpPr>
        <p:grpSpPr>
          <a:xfrm>
            <a:off x="9144001" y="3528914"/>
            <a:ext cx="1218819" cy="1195487"/>
            <a:chOff x="7340981" y="3496920"/>
            <a:chExt cx="1218819" cy="1195487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7" cstate="print"/>
            <a:srcRect l="13440" t="13631" r="13440" b="13631"/>
            <a:stretch>
              <a:fillRect/>
            </a:stretch>
          </p:blipFill>
          <p:spPr bwMode="auto">
            <a:xfrm>
              <a:off x="7340981" y="3496920"/>
              <a:ext cx="1218819" cy="1195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pSp>
          <p:nvGrpSpPr>
            <p:cNvPr id="5" name="Group 14"/>
            <p:cNvGrpSpPr/>
            <p:nvPr/>
          </p:nvGrpSpPr>
          <p:grpSpPr>
            <a:xfrm>
              <a:off x="7396164" y="3581400"/>
              <a:ext cx="452436" cy="76200"/>
              <a:chOff x="7396164" y="3581400"/>
              <a:chExt cx="452436" cy="76200"/>
            </a:xfrm>
          </p:grpSpPr>
          <p:cxnSp>
            <p:nvCxnSpPr>
              <p:cNvPr id="11" name="Straight Connector 10"/>
              <p:cNvCxnSpPr>
                <a:stCxn id="7" idx="2"/>
              </p:cNvCxnSpPr>
              <p:nvPr/>
            </p:nvCxnSpPr>
            <p:spPr>
              <a:xfrm rot="10800000">
                <a:off x="7396164" y="3619500"/>
                <a:ext cx="376237" cy="1588"/>
              </a:xfrm>
              <a:prstGeom prst="line">
                <a:avLst/>
              </a:prstGeom>
              <a:ln w="25400">
                <a:gradFill flip="none" rotWithShape="1">
                  <a:gsLst>
                    <a:gs pos="0">
                      <a:schemeClr val="accent3">
                        <a:lumMod val="20000"/>
                        <a:lumOff val="80000"/>
                      </a:schemeClr>
                    </a:gs>
                    <a:gs pos="100000">
                      <a:schemeClr val="accent3">
                        <a:lumMod val="20000"/>
                        <a:lumOff val="80000"/>
                        <a:alpha val="0"/>
                      </a:schemeClr>
                    </a:gs>
                  </a:gsLst>
                  <a:lin ang="0" scaled="1"/>
                  <a:tileRect/>
                </a:gradFill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Oval 6"/>
              <p:cNvSpPr/>
              <p:nvPr/>
            </p:nvSpPr>
            <p:spPr>
              <a:xfrm>
                <a:off x="7772400" y="3581400"/>
                <a:ext cx="76200" cy="76200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" name="Group 15"/>
            <p:cNvGrpSpPr/>
            <p:nvPr/>
          </p:nvGrpSpPr>
          <p:grpSpPr>
            <a:xfrm flipH="1">
              <a:off x="7596189" y="4486275"/>
              <a:ext cx="452436" cy="76200"/>
              <a:chOff x="7396164" y="3581400"/>
              <a:chExt cx="452436" cy="76200"/>
            </a:xfrm>
          </p:grpSpPr>
          <p:cxnSp>
            <p:nvCxnSpPr>
              <p:cNvPr id="17" name="Straight Connector 16"/>
              <p:cNvCxnSpPr>
                <a:stCxn id="18" idx="2"/>
              </p:cNvCxnSpPr>
              <p:nvPr/>
            </p:nvCxnSpPr>
            <p:spPr>
              <a:xfrm rot="10800000">
                <a:off x="7396164" y="3619500"/>
                <a:ext cx="376237" cy="1588"/>
              </a:xfrm>
              <a:prstGeom prst="line">
                <a:avLst/>
              </a:prstGeom>
              <a:ln w="25400">
                <a:gradFill flip="none" rotWithShape="1">
                  <a:gsLst>
                    <a:gs pos="0">
                      <a:schemeClr val="accent3">
                        <a:lumMod val="20000"/>
                        <a:lumOff val="80000"/>
                      </a:schemeClr>
                    </a:gs>
                    <a:gs pos="100000">
                      <a:schemeClr val="accent3">
                        <a:lumMod val="20000"/>
                        <a:lumOff val="80000"/>
                        <a:alpha val="0"/>
                      </a:schemeClr>
                    </a:gs>
                  </a:gsLst>
                  <a:lin ang="0" scaled="1"/>
                  <a:tileRect/>
                </a:gradFill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Oval 17"/>
              <p:cNvSpPr/>
              <p:nvPr/>
            </p:nvSpPr>
            <p:spPr>
              <a:xfrm>
                <a:off x="7772400" y="3581400"/>
                <a:ext cx="76200" cy="76200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" name="Group 18"/>
            <p:cNvGrpSpPr/>
            <p:nvPr/>
          </p:nvGrpSpPr>
          <p:grpSpPr>
            <a:xfrm rot="16200000" flipH="1">
              <a:off x="7329489" y="4000500"/>
              <a:ext cx="452436" cy="76200"/>
              <a:chOff x="7396164" y="3581400"/>
              <a:chExt cx="452436" cy="76200"/>
            </a:xfrm>
          </p:grpSpPr>
          <p:cxnSp>
            <p:nvCxnSpPr>
              <p:cNvPr id="20" name="Straight Connector 19"/>
              <p:cNvCxnSpPr>
                <a:stCxn id="21" idx="2"/>
              </p:cNvCxnSpPr>
              <p:nvPr/>
            </p:nvCxnSpPr>
            <p:spPr>
              <a:xfrm rot="10800000">
                <a:off x="7396164" y="3619500"/>
                <a:ext cx="376237" cy="1588"/>
              </a:xfrm>
              <a:prstGeom prst="line">
                <a:avLst/>
              </a:prstGeom>
              <a:ln w="25400">
                <a:gradFill flip="none" rotWithShape="1">
                  <a:gsLst>
                    <a:gs pos="0">
                      <a:schemeClr val="accent3">
                        <a:lumMod val="20000"/>
                        <a:lumOff val="80000"/>
                      </a:schemeClr>
                    </a:gs>
                    <a:gs pos="100000">
                      <a:schemeClr val="accent3">
                        <a:lumMod val="20000"/>
                        <a:lumOff val="80000"/>
                        <a:alpha val="0"/>
                      </a:schemeClr>
                    </a:gs>
                  </a:gsLst>
                  <a:lin ang="0" scaled="1"/>
                  <a:tileRect/>
                </a:gradFill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Oval 20"/>
              <p:cNvSpPr/>
              <p:nvPr/>
            </p:nvSpPr>
            <p:spPr>
              <a:xfrm>
                <a:off x="7772400" y="3581400"/>
                <a:ext cx="76200" cy="76200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" name="Group 21"/>
            <p:cNvGrpSpPr/>
            <p:nvPr/>
          </p:nvGrpSpPr>
          <p:grpSpPr>
            <a:xfrm rot="16200000" flipH="1">
              <a:off x="8234364" y="3867150"/>
              <a:ext cx="452436" cy="76200"/>
              <a:chOff x="7396164" y="3581400"/>
              <a:chExt cx="452436" cy="76200"/>
            </a:xfrm>
          </p:grpSpPr>
          <p:cxnSp>
            <p:nvCxnSpPr>
              <p:cNvPr id="23" name="Straight Connector 22"/>
              <p:cNvCxnSpPr>
                <a:stCxn id="24" idx="2"/>
              </p:cNvCxnSpPr>
              <p:nvPr/>
            </p:nvCxnSpPr>
            <p:spPr>
              <a:xfrm rot="10800000">
                <a:off x="7396164" y="3619500"/>
                <a:ext cx="376237" cy="1588"/>
              </a:xfrm>
              <a:prstGeom prst="line">
                <a:avLst/>
              </a:prstGeom>
              <a:ln w="25400">
                <a:gradFill flip="none" rotWithShape="1">
                  <a:gsLst>
                    <a:gs pos="0">
                      <a:schemeClr val="accent3">
                        <a:lumMod val="20000"/>
                        <a:lumOff val="80000"/>
                      </a:schemeClr>
                    </a:gs>
                    <a:gs pos="100000">
                      <a:schemeClr val="accent3">
                        <a:lumMod val="20000"/>
                        <a:lumOff val="80000"/>
                        <a:alpha val="0"/>
                      </a:schemeClr>
                    </a:gs>
                  </a:gsLst>
                  <a:lin ang="0" scaled="1"/>
                  <a:tileRect/>
                </a:gradFill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Oval 23"/>
              <p:cNvSpPr/>
              <p:nvPr/>
            </p:nvSpPr>
            <p:spPr>
              <a:xfrm>
                <a:off x="7772400" y="3581400"/>
                <a:ext cx="76200" cy="76200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" name="Group 24"/>
            <p:cNvGrpSpPr/>
            <p:nvPr/>
          </p:nvGrpSpPr>
          <p:grpSpPr>
            <a:xfrm rot="5400000" flipH="1" flipV="1">
              <a:off x="8101014" y="4019550"/>
              <a:ext cx="452436" cy="76200"/>
              <a:chOff x="7396164" y="3581400"/>
              <a:chExt cx="452436" cy="76200"/>
            </a:xfrm>
          </p:grpSpPr>
          <p:cxnSp>
            <p:nvCxnSpPr>
              <p:cNvPr id="26" name="Straight Connector 25"/>
              <p:cNvCxnSpPr>
                <a:stCxn id="27" idx="2"/>
              </p:cNvCxnSpPr>
              <p:nvPr/>
            </p:nvCxnSpPr>
            <p:spPr>
              <a:xfrm rot="10800000">
                <a:off x="7396164" y="3619500"/>
                <a:ext cx="376237" cy="1588"/>
              </a:xfrm>
              <a:prstGeom prst="line">
                <a:avLst/>
              </a:prstGeom>
              <a:ln w="25400">
                <a:gradFill flip="none" rotWithShape="1">
                  <a:gsLst>
                    <a:gs pos="0">
                      <a:schemeClr val="accent3">
                        <a:lumMod val="20000"/>
                        <a:lumOff val="80000"/>
                      </a:schemeClr>
                    </a:gs>
                    <a:gs pos="100000">
                      <a:schemeClr val="accent3">
                        <a:lumMod val="20000"/>
                        <a:lumOff val="80000"/>
                        <a:alpha val="0"/>
                      </a:schemeClr>
                    </a:gs>
                  </a:gsLst>
                  <a:lin ang="0" scaled="1"/>
                  <a:tileRect/>
                </a:gradFill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Oval 26"/>
              <p:cNvSpPr/>
              <p:nvPr/>
            </p:nvSpPr>
            <p:spPr>
              <a:xfrm>
                <a:off x="7772400" y="3581400"/>
                <a:ext cx="76200" cy="76200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9" name="Straight Connector 28"/>
            <p:cNvCxnSpPr/>
            <p:nvPr/>
          </p:nvCxnSpPr>
          <p:spPr>
            <a:xfrm>
              <a:off x="7953375" y="3705225"/>
              <a:ext cx="361950" cy="1588"/>
            </a:xfrm>
            <a:prstGeom prst="line">
              <a:avLst/>
            </a:prstGeom>
            <a:ln>
              <a:solidFill>
                <a:schemeClr val="accent3">
                  <a:lumMod val="20000"/>
                  <a:lumOff val="80000"/>
                  <a:alpha val="75000"/>
                </a:schemeClr>
              </a:solidFill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 flipH="1" flipV="1">
              <a:off x="8281988" y="4424363"/>
              <a:ext cx="295275" cy="1588"/>
            </a:xfrm>
            <a:prstGeom prst="line">
              <a:avLst/>
            </a:prstGeom>
            <a:ln>
              <a:solidFill>
                <a:schemeClr val="accent3">
                  <a:lumMod val="20000"/>
                  <a:lumOff val="80000"/>
                  <a:alpha val="75000"/>
                </a:schemeClr>
              </a:solidFill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1447800" y="2057401"/>
            <a:ext cx="1917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Java </a:t>
            </a:r>
          </a:p>
          <a:p>
            <a:pPr algn="ctr"/>
            <a:r>
              <a:rPr lang="en-US" sz="2400" b="1" dirty="0"/>
              <a:t>Source</a:t>
            </a:r>
          </a:p>
          <a:p>
            <a:pPr algn="ctr"/>
            <a:r>
              <a:rPr lang="en-US" sz="2400" b="1" dirty="0"/>
              <a:t>Code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388100" y="2438401"/>
            <a:ext cx="1765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Machine Code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839200" y="2743201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Hardware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886200" y="2445604"/>
            <a:ext cx="1765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Java </a:t>
            </a:r>
            <a:r>
              <a:rPr lang="en-US" sz="2400" b="1" dirty="0" err="1"/>
              <a:t>Bytecode</a:t>
            </a:r>
            <a:endParaRPr lang="en-US" sz="24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2133600" y="4953000"/>
            <a:ext cx="2895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chemeClr val="accent1"/>
                  </a:outerShdw>
                </a:effectLst>
              </a:rPr>
              <a:t>Platform</a:t>
            </a:r>
          </a:p>
          <a:p>
            <a:pPr algn="ctr"/>
            <a:r>
              <a:rPr lang="en-U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chemeClr val="accent1"/>
                  </a:outerShdw>
                </a:effectLst>
              </a:rPr>
              <a:t>Independent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162800" y="4953000"/>
            <a:ext cx="2895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chemeClr val="accent5">
                      <a:lumMod val="50000"/>
                    </a:schemeClr>
                  </a:outerShdw>
                </a:effectLst>
              </a:rPr>
              <a:t>Platform</a:t>
            </a:r>
          </a:p>
          <a:p>
            <a:pPr algn="ctr"/>
            <a:r>
              <a:rPr lang="en-U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chemeClr val="accent5">
                      <a:lumMod val="50000"/>
                    </a:schemeClr>
                  </a:outerShdw>
                </a:effectLst>
              </a:rPr>
              <a:t>Dependent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DCF90-1C9D-53E9-60E5-1EE90BE23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Tokenization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76ECDF-88E8-D422-E7C0-14FD34F7E5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Just like in English, individual letters in a sentence don't have specific meaning, but groups of letter called words do...</a:t>
            </a:r>
          </a:p>
          <a:p>
            <a:r>
              <a:rPr lang="en-US"/>
              <a:t>in programming languages groups of characters are referred to as tokens, and it is the tokens that carry meaning in the language.</a:t>
            </a:r>
          </a:p>
        </p:txBody>
      </p:sp>
    </p:spTree>
    <p:extLst>
      <p:ext uri="{BB962C8B-B14F-4D97-AF65-F5344CB8AC3E}">
        <p14:creationId xmlns:p14="http://schemas.microsoft.com/office/powerpoint/2010/main" val="2937428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Whirlpool">
  <a:themeElements>
    <a:clrScheme name="Whirlpool 1">
      <a:dk1>
        <a:srgbClr val="000066"/>
      </a:dk1>
      <a:lt1>
        <a:srgbClr val="FFFFFF"/>
      </a:lt1>
      <a:dk2>
        <a:srgbClr val="0000CC"/>
      </a:dk2>
      <a:lt2>
        <a:srgbClr val="CCFFFF"/>
      </a:lt2>
      <a:accent1>
        <a:srgbClr val="CC99FF"/>
      </a:accent1>
      <a:accent2>
        <a:srgbClr val="9999FF"/>
      </a:accent2>
      <a:accent3>
        <a:srgbClr val="AAAAE2"/>
      </a:accent3>
      <a:accent4>
        <a:srgbClr val="DADADA"/>
      </a:accent4>
      <a:accent5>
        <a:srgbClr val="E2CAFF"/>
      </a:accent5>
      <a:accent6>
        <a:srgbClr val="8A8AE7"/>
      </a:accent6>
      <a:hlink>
        <a:srgbClr val="99CCFF"/>
      </a:hlink>
      <a:folHlink>
        <a:srgbClr val="0066FF"/>
      </a:folHlink>
    </a:clrScheme>
    <a:fontScheme name="Whirlpool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Whirlpool 1">
        <a:dk1>
          <a:srgbClr val="000066"/>
        </a:dk1>
        <a:lt1>
          <a:srgbClr val="FFFFFF"/>
        </a:lt1>
        <a:dk2>
          <a:srgbClr val="0000CC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DADA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rlpool 2">
        <a:dk1>
          <a:srgbClr val="000066"/>
        </a:dk1>
        <a:lt1>
          <a:srgbClr val="FFFFFF"/>
        </a:lt1>
        <a:dk2>
          <a:srgbClr val="6699FF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B8CAFF"/>
        </a:accent3>
        <a:accent4>
          <a:srgbClr val="DADA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rlpool 3">
        <a:dk1>
          <a:srgbClr val="393939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868686"/>
        </a:accent2>
        <a:accent3>
          <a:srgbClr val="AAAAAA"/>
        </a:accent3>
        <a:accent4>
          <a:srgbClr val="DADADA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1727</TotalTime>
  <Words>715</Words>
  <Application>Microsoft Office PowerPoint</Application>
  <PresentationFormat>Widescreen</PresentationFormat>
  <Paragraphs>215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Arial</vt:lpstr>
      <vt:lpstr>Courier New</vt:lpstr>
      <vt:lpstr>Helvetica Neue</vt:lpstr>
      <vt:lpstr>Segoe UI</vt:lpstr>
      <vt:lpstr>Tahoma</vt:lpstr>
      <vt:lpstr>Times New Roman</vt:lpstr>
      <vt:lpstr>Tw Cen MT</vt:lpstr>
      <vt:lpstr>Wingdings</vt:lpstr>
      <vt:lpstr>Circuit</vt:lpstr>
      <vt:lpstr>Whirlpool</vt:lpstr>
      <vt:lpstr>COMP 1600 Introduction to Programming</vt:lpstr>
      <vt:lpstr>To understand a program, you must become both the computer and the program.</vt:lpstr>
      <vt:lpstr>Alerts</vt:lpstr>
      <vt:lpstr>Understanding a Program</vt:lpstr>
      <vt:lpstr>Language Translation</vt:lpstr>
      <vt:lpstr>Language Translation</vt:lpstr>
      <vt:lpstr>What's Java do?</vt:lpstr>
      <vt:lpstr>Compilation and execution for Java</vt:lpstr>
      <vt:lpstr>Tokenization</vt:lpstr>
      <vt:lpstr>Tokenization</vt:lpstr>
      <vt:lpstr>Java Reserved words/Keywords</vt:lpstr>
      <vt:lpstr>Tokenization</vt:lpstr>
      <vt:lpstr>Java Operators</vt:lpstr>
      <vt:lpstr>Tokenization</vt:lpstr>
      <vt:lpstr>Next time…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really hate this darn machine; I wish that they would sell it. It won’t do what I want it to, but only what I tell it.</dc:title>
  <dc:creator>David J. Stucki</dc:creator>
  <cp:lastModifiedBy>Stucki, David</cp:lastModifiedBy>
  <cp:revision>23</cp:revision>
  <dcterms:created xsi:type="dcterms:W3CDTF">2001-05-01T04:07:56Z</dcterms:created>
  <dcterms:modified xsi:type="dcterms:W3CDTF">2025-08-24T21:52:25Z</dcterms:modified>
</cp:coreProperties>
</file>