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0" r:id="rId1"/>
  </p:sldMasterIdLst>
  <p:notesMasterIdLst>
    <p:notesMasterId r:id="rId31"/>
  </p:notesMasterIdLst>
  <p:sldIdLst>
    <p:sldId id="258" r:id="rId2"/>
    <p:sldId id="256" r:id="rId3"/>
    <p:sldId id="260" r:id="rId4"/>
    <p:sldId id="261" r:id="rId5"/>
    <p:sldId id="262" r:id="rId6"/>
    <p:sldId id="263" r:id="rId7"/>
    <p:sldId id="265" r:id="rId8"/>
    <p:sldId id="269" r:id="rId9"/>
    <p:sldId id="266" r:id="rId10"/>
    <p:sldId id="267" r:id="rId11"/>
    <p:sldId id="268" r:id="rId12"/>
    <p:sldId id="362" r:id="rId13"/>
    <p:sldId id="363" r:id="rId14"/>
    <p:sldId id="364" r:id="rId15"/>
    <p:sldId id="388" r:id="rId16"/>
    <p:sldId id="366" r:id="rId17"/>
    <p:sldId id="367" r:id="rId18"/>
    <p:sldId id="303" r:id="rId19"/>
    <p:sldId id="316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46" r:id="rId29"/>
    <p:sldId id="297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0974" autoAdjust="0"/>
  </p:normalViewPr>
  <p:slideViewPr>
    <p:cSldViewPr>
      <p:cViewPr varScale="1">
        <p:scale>
          <a:sx n="99" d="100"/>
          <a:sy n="99" d="100"/>
        </p:scale>
        <p:origin x="118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6444479B-705B-4489-957E-7E8A228BDFA0}" type="datetime1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4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06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0467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92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21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55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C07B66AD-7C08-490A-ADA4-B47E10FB2407}" type="datetime1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5B95027-4255-49E7-9841-CD21BCC99996}" type="datetime1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877888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9F89F774-3FA6-43B8-9241-99959C8FD463}" type="datetime1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F9504452-5DCC-4FE2-A5C9-8A5EF6714D65}" type="datetime1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E579ABC2-0180-4F3A-A895-A85BC724D472}" type="datetime1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6AEEA9BA-4E8F-439E-BEA4-91FBA01E3F5F}" type="datetime1">
              <a:rPr lang="en-US" smtClean="0"/>
              <a:t>8/21/2025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BE15BF18-0007-481C-AA29-413124BC3EE7}" type="datetime1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9BE9870-3748-43AD-B547-02A075CB4A1D}" type="datetime1">
              <a:rPr lang="en-US" smtClean="0"/>
              <a:t>8/21/2025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558E7897-33C5-4F1A-9307-D068E37F3DC7}" type="datetime1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82E171BA-CC09-47C8-A6DF-F5C5CB59CEEC}" type="datetime1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312256"/>
            <a:ext cx="9905999" cy="505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2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494F-2895-818F-A5BA-833ED5359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77376" cy="2387600"/>
          </a:xfrm>
        </p:spPr>
        <p:txBody>
          <a:bodyPr/>
          <a:lstStyle/>
          <a:p>
            <a:r>
              <a:rPr lang="en-US"/>
              <a:t>COMP 1600</a:t>
            </a:r>
            <a:br>
              <a:rPr lang="en-US"/>
            </a:br>
            <a:r>
              <a:rPr lang="en-US"/>
              <a:t>Introduction to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4CF19-68BD-3962-780F-6DDE9D56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David J Stucki</a:t>
            </a:r>
          </a:p>
          <a:p>
            <a:r>
              <a:rPr lang="en-US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385504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CAE02-5553-4AEE-28A1-62B94693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Automatic Formal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47091-7740-B279-E0CE-FB4A9968C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9905999" cy="52409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A formal system that “moves” by itself.</a:t>
            </a:r>
          </a:p>
          <a:p>
            <a:pPr>
              <a:lnSpc>
                <a:spcPct val="90000"/>
              </a:lnSpc>
            </a:pPr>
            <a:r>
              <a:rPr lang="en-US"/>
              <a:t>A physical device or machine that</a:t>
            </a:r>
          </a:p>
          <a:p>
            <a:pPr lvl="1">
              <a:lnSpc>
                <a:spcPct val="90000"/>
              </a:lnSpc>
            </a:pPr>
            <a:r>
              <a:rPr lang="en-US"/>
              <a:t>has configurations and states which can be regarded as tokens and arrangements of some formal system, and</a:t>
            </a:r>
          </a:p>
          <a:p>
            <a:pPr lvl="1">
              <a:lnSpc>
                <a:spcPct val="90000"/>
              </a:lnSpc>
            </a:pPr>
            <a:r>
              <a:rPr lang="en-US"/>
              <a:t>in its normal operation it automatically manipulates these tokens in accord with the rules of that system.</a:t>
            </a:r>
          </a:p>
          <a:p>
            <a:pPr>
              <a:lnSpc>
                <a:spcPct val="90000"/>
              </a:lnSpc>
            </a:pPr>
            <a:r>
              <a:rPr lang="en-US"/>
              <a:t>E.g., a Computer!</a:t>
            </a:r>
          </a:p>
          <a:p>
            <a:endParaRPr lang="en-US"/>
          </a:p>
          <a:p>
            <a:pPr marL="0" indent="0">
              <a:buNone/>
            </a:pPr>
            <a:r>
              <a:rPr lang="en-US" sz="2600">
                <a:solidFill>
                  <a:srgbClr val="FFFF00"/>
                </a:solidFill>
              </a:rPr>
              <a:t>For more information about this view of computers, see John Haugeland, “What is Mind Design?”, in Mind Design II, MIT press, 1997, pp. 8-15.</a:t>
            </a:r>
          </a:p>
        </p:txBody>
      </p:sp>
    </p:spTree>
    <p:extLst>
      <p:ext uri="{BB962C8B-B14F-4D97-AF65-F5344CB8AC3E}">
        <p14:creationId xmlns:p14="http://schemas.microsoft.com/office/powerpoint/2010/main" val="14970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A6CC5-F519-DCCD-BAD6-02415A4C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Universal Computation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A2E4-F417-134C-0E16-6C972FDE3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most basic idea of computer science: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	</a:t>
            </a:r>
            <a:r>
              <a:rPr lang="en-US">
                <a:solidFill>
                  <a:schemeClr val="bg2"/>
                </a:solidFill>
              </a:rPr>
              <a:t>“You can use one automatic formal</a:t>
            </a:r>
            <a:br>
              <a:rPr lang="en-US">
                <a:solidFill>
                  <a:schemeClr val="bg2"/>
                </a:solidFill>
              </a:rPr>
            </a:br>
            <a:r>
              <a:rPr lang="en-US">
                <a:solidFill>
                  <a:schemeClr val="bg2"/>
                </a:solidFill>
              </a:rPr>
              <a:t>system to </a:t>
            </a:r>
            <a:r>
              <a:rPr lang="en-US" i="1">
                <a:solidFill>
                  <a:schemeClr val="bg2"/>
                </a:solidFill>
              </a:rPr>
              <a:t>implement</a:t>
            </a:r>
            <a:r>
              <a:rPr lang="en-US">
                <a:solidFill>
                  <a:schemeClr val="bg2"/>
                </a:solidFill>
              </a:rPr>
              <a:t> another.”</a:t>
            </a:r>
          </a:p>
          <a:p>
            <a:pPr>
              <a:lnSpc>
                <a:spcPct val="90000"/>
              </a:lnSpc>
            </a:pPr>
            <a:r>
              <a:rPr lang="en-US"/>
              <a:t>This is what </a:t>
            </a:r>
            <a:r>
              <a:rPr lang="en-US" i="1"/>
              <a:t>programming</a:t>
            </a:r>
            <a:r>
              <a:rPr lang="en-US"/>
              <a:t> is!</a:t>
            </a:r>
          </a:p>
          <a:p>
            <a:pPr>
              <a:lnSpc>
                <a:spcPct val="90000"/>
              </a:lnSpc>
            </a:pPr>
            <a:r>
              <a:rPr lang="en-US"/>
              <a:t>One computer implements another when:</a:t>
            </a:r>
          </a:p>
          <a:p>
            <a:pPr lvl="1">
              <a:lnSpc>
                <a:spcPct val="90000"/>
              </a:lnSpc>
            </a:pPr>
            <a:r>
              <a:rPr lang="en-US"/>
              <a:t>some configurations of tokens and positions of the former can be regarded as the tokens and positions of the latter, and</a:t>
            </a:r>
          </a:p>
          <a:p>
            <a:pPr lvl="1">
              <a:lnSpc>
                <a:spcPct val="90000"/>
              </a:lnSpc>
            </a:pPr>
            <a:r>
              <a:rPr lang="en-US"/>
              <a:t>as the former follows its own rules, it automatically manipulates those tokens of the latter in accord with the latter’s rules.</a:t>
            </a:r>
          </a:p>
        </p:txBody>
      </p:sp>
    </p:spTree>
    <p:extLst>
      <p:ext uri="{BB962C8B-B14F-4D97-AF65-F5344CB8AC3E}">
        <p14:creationId xmlns:p14="http://schemas.microsoft.com/office/powerpoint/2010/main" val="159053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A program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Java program is stored as an ordinary text file</a:t>
            </a:r>
          </a:p>
          <a:p>
            <a:r>
              <a:rPr lang="en-US" dirty="0"/>
              <a:t>You can write a Java program using any text editor</a:t>
            </a:r>
          </a:p>
          <a:p>
            <a:pPr lvl="1"/>
            <a:r>
              <a:rPr lang="en-US" dirty="0"/>
              <a:t>Notepad</a:t>
            </a:r>
          </a:p>
          <a:p>
            <a:pPr lvl="1"/>
            <a:r>
              <a:rPr lang="en-US" dirty="0" err="1"/>
              <a:t>jEdit</a:t>
            </a:r>
            <a:endParaRPr lang="en-US" dirty="0"/>
          </a:p>
          <a:p>
            <a:pPr lvl="1"/>
            <a:r>
              <a:rPr lang="en-US" dirty="0" err="1"/>
              <a:t>UltraEdit</a:t>
            </a:r>
            <a:endParaRPr lang="en-US" dirty="0"/>
          </a:p>
          <a:p>
            <a:pPr lvl="1"/>
            <a:r>
              <a:rPr lang="en-US" dirty="0"/>
              <a:t>Notepad++</a:t>
            </a:r>
          </a:p>
          <a:p>
            <a:r>
              <a:rPr lang="en-US" dirty="0"/>
              <a:t>We'll be editing, compiling, and executing all with IntelliJ</a:t>
            </a:r>
          </a:p>
        </p:txBody>
      </p:sp>
    </p:spTree>
    <p:extLst>
      <p:ext uri="{BB962C8B-B14F-4D97-AF65-F5344CB8AC3E}">
        <p14:creationId xmlns:p14="http://schemas.microsoft.com/office/powerpoint/2010/main" val="23895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Every language has </a:t>
            </a:r>
            <a:r>
              <a:rPr lang="en-US" b="1" dirty="0"/>
              <a:t>syntax</a:t>
            </a:r>
          </a:p>
          <a:p>
            <a:r>
              <a:rPr lang="en-US" dirty="0"/>
              <a:t>Syntax is the set of rules that govern how you can make meaningful statements</a:t>
            </a:r>
          </a:p>
          <a:p>
            <a:r>
              <a:rPr lang="en-US" dirty="0"/>
              <a:t>In English, the basic syntax for a sentence says that you must have:</a:t>
            </a:r>
          </a:p>
          <a:p>
            <a:pPr lvl="1"/>
            <a:r>
              <a:rPr lang="en-US" dirty="0"/>
              <a:t>Subject</a:t>
            </a:r>
          </a:p>
          <a:p>
            <a:pPr lvl="1"/>
            <a:r>
              <a:rPr lang="en-US" dirty="0"/>
              <a:t>Predicate</a:t>
            </a:r>
          </a:p>
          <a:p>
            <a:r>
              <a:rPr lang="en-US" dirty="0"/>
              <a:t>Just like English, </a:t>
            </a:r>
            <a:r>
              <a:rPr lang="en-US" b="1" dirty="0"/>
              <a:t>Java</a:t>
            </a:r>
            <a:r>
              <a:rPr lang="en-US" dirty="0"/>
              <a:t> has many, many different rules you will need to learn</a:t>
            </a:r>
          </a:p>
        </p:txBody>
      </p:sp>
    </p:spTree>
    <p:extLst>
      <p:ext uri="{BB962C8B-B14F-4D97-AF65-F5344CB8AC3E}">
        <p14:creationId xmlns:p14="http://schemas.microsoft.com/office/powerpoint/2010/main" val="240159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="1" dirty="0"/>
              <a:t>Java</a:t>
            </a:r>
            <a:r>
              <a:rPr lang="en-US" dirty="0"/>
              <a:t>, one of the most basic rules of syntax is that everything must be inside a </a:t>
            </a:r>
            <a:r>
              <a:rPr lang="en-US" b="1" dirty="0"/>
              <a:t>class</a:t>
            </a:r>
          </a:p>
          <a:p>
            <a:r>
              <a:rPr lang="en-US" dirty="0"/>
              <a:t>For now, just think of a </a:t>
            </a:r>
            <a:r>
              <a:rPr lang="en-US" b="1" dirty="0"/>
              <a:t>class</a:t>
            </a:r>
            <a:r>
              <a:rPr lang="en-US" dirty="0"/>
              <a:t> as a way to organize things</a:t>
            </a:r>
          </a:p>
          <a:p>
            <a:r>
              <a:rPr lang="en-US" dirty="0"/>
              <a:t>We are going to create a Java program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Hello</a:t>
            </a:r>
          </a:p>
          <a:p>
            <a:r>
              <a:rPr lang="en-US" dirty="0"/>
              <a:t>We must create a file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Hello.java</a:t>
            </a:r>
            <a:r>
              <a:rPr lang="en-US" dirty="0"/>
              <a:t> and put a </a:t>
            </a:r>
            <a:r>
              <a:rPr lang="en-US" b="1" dirty="0"/>
              <a:t>class</a:t>
            </a:r>
            <a:r>
              <a:rPr lang="en-US" dirty="0"/>
              <a:t>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Hello</a:t>
            </a:r>
            <a:r>
              <a:rPr lang="en-US" dirty="0"/>
              <a:t> inside of it</a:t>
            </a:r>
          </a:p>
        </p:txBody>
      </p:sp>
    </p:spTree>
    <p:extLst>
      <p:ext uri="{BB962C8B-B14F-4D97-AF65-F5344CB8AC3E}">
        <p14:creationId xmlns:p14="http://schemas.microsoft.com/office/powerpoint/2010/main" val="81368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Hello.java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/>
              <a:t>Ignore the keyword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/>
              <a:t> for now</a:t>
            </a:r>
          </a:p>
          <a:p>
            <a:pPr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/>
              <a:t>The keyword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dirty="0"/>
              <a:t> announces that a new class is about to be named</a:t>
            </a:r>
          </a:p>
          <a:p>
            <a:pPr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Hello</a:t>
            </a:r>
            <a:r>
              <a:rPr lang="en-US" dirty="0"/>
              <a:t> is the name of the class</a:t>
            </a:r>
          </a:p>
          <a:p>
            <a:pPr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/>
              <a:t>The braces mark the beginning and end of the contents of </a:t>
            </a:r>
            <a:r>
              <a:rPr lang="en-US" dirty="0">
                <a:cs typeface="Courier New" pitchFamily="49" charset="0"/>
              </a:rPr>
              <a:t>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Hello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419600"/>
            <a:ext cx="10820400" cy="2133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Hello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3202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Hello.java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The previous empty class will compile, but it will not run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We need to give our class a starting point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The starting point for any Java program is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method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3886200"/>
            <a:ext cx="108204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Hello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320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Hello.java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previous program will run, but it won't do anything</a:t>
            </a:r>
          </a:p>
          <a:p>
            <a:r>
              <a:rPr lang="en-US" dirty="0"/>
              <a:t>Now, we add a print statement to our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3886200"/>
            <a:ext cx="108204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Hello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		System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071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The full Hello World program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Remember that everything is in a class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The class name must match the file name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Hello.java</a:t>
            </a:r>
            <a:r>
              <a:rPr lang="en-US" dirty="0"/>
              <a:t>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method is where the program starts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The print statement outputs information on the screen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4038600"/>
            <a:ext cx="108204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Hello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		System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0510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Basic output is done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You put what you want to print out inside the parentheses</a:t>
            </a:r>
          </a:p>
          <a:p>
            <a:r>
              <a:rPr lang="en-US" dirty="0"/>
              <a:t>You can print:</a:t>
            </a:r>
          </a:p>
          <a:p>
            <a:pPr lvl="1"/>
            <a:r>
              <a:rPr lang="en-US" dirty="0"/>
              <a:t>Any text enclosed in quotes: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"43 eggplants"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/>
              <a:t>Any number: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(3.14159);</a:t>
            </a:r>
          </a:p>
          <a:p>
            <a:r>
              <a:rPr lang="en-US" dirty="0"/>
              <a:t>You can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instead if you don't want a newline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70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4B03BD0-2B03-6A98-2BE3-2297D4127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57201"/>
            <a:ext cx="8305801" cy="38850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altLang="en-US">
                <a:solidFill>
                  <a:schemeClr val="accent2"/>
                </a:solidFill>
                <a:latin typeface="Wide Latin" panose="020A0A07050505020404" pitchFamily="18" charset="0"/>
                <a:cs typeface="Times New Roman" panose="02020603050405020304" pitchFamily="18" charset="0"/>
              </a:rPr>
              <a:t>The sooner you get behind in your work,</a:t>
            </a:r>
            <a:br>
              <a:rPr lang="en-US" altLang="en-US">
                <a:solidFill>
                  <a:schemeClr val="accent2"/>
                </a:solidFill>
                <a:latin typeface="Wide Latin" panose="020A0A07050505020404" pitchFamily="18" charset="0"/>
                <a:cs typeface="Times New Roman" panose="02020603050405020304" pitchFamily="18" charset="0"/>
              </a:rPr>
            </a:br>
            <a:r>
              <a:rPr lang="en-US" altLang="en-US">
                <a:solidFill>
                  <a:schemeClr val="accent3"/>
                </a:solidFill>
                <a:latin typeface="Wide Latin" panose="020A0A07050505020404" pitchFamily="18" charset="0"/>
                <a:cs typeface="Times New Roman" panose="02020603050405020304" pitchFamily="18" charset="0"/>
              </a:rPr>
              <a:t>the more time you have to catch up.</a:t>
            </a:r>
            <a:endParaRPr lang="en-US" altLang="en-US">
              <a:solidFill>
                <a:schemeClr val="accent3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74BCCB5-C3ED-A557-4FD7-CF3869C1A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8777" y="3886200"/>
            <a:ext cx="3896824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>
              <a:lnSpc>
                <a:spcPct val="130000"/>
              </a:lnSpc>
              <a:spcBef>
                <a:spcPts val="1000"/>
              </a:spcBef>
              <a:buSzPct val="87000"/>
            </a:pPr>
            <a:r>
              <a:rPr lang="en-US" altLang="en-US" sz="2800" b="1" cap="all" spc="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—Anonymous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Semicolons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="1" dirty="0"/>
              <a:t>Java</a:t>
            </a:r>
            <a:r>
              <a:rPr lang="en-US" dirty="0"/>
              <a:t>, like C, C++, and many other languages, we separate different statements with a semicolon (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/>
              <a:t> )</a:t>
            </a:r>
          </a:p>
          <a:p>
            <a:r>
              <a:rPr lang="en-US" dirty="0"/>
              <a:t>If we want to do a number of statements, we just type them in order, with a semicolon after each one</a:t>
            </a:r>
          </a:p>
        </p:txBody>
      </p:sp>
    </p:spTree>
    <p:extLst>
      <p:ext uri="{BB962C8B-B14F-4D97-AF65-F5344CB8AC3E}">
        <p14:creationId xmlns:p14="http://schemas.microsoft.com/office/powerpoint/2010/main" val="150992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example, instead of one print statement, we can have several: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/>
          </a:p>
          <a:p>
            <a:r>
              <a:rPr lang="en-US"/>
              <a:t>Each </a:t>
            </a:r>
            <a:r>
              <a:rPr lang="en-US" dirty="0"/>
              <a:t>statement is an instruction to the computer</a:t>
            </a:r>
          </a:p>
          <a:p>
            <a:r>
              <a:rPr lang="en-US" dirty="0"/>
              <a:t>They are printed in order, one by one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galaxy!"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"Goodbye, world!"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211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517188" cy="5056794"/>
          </a:xfrm>
        </p:spPr>
        <p:txBody>
          <a:bodyPr/>
          <a:lstStyle/>
          <a:p>
            <a:r>
              <a:rPr lang="en-US" b="1" dirty="0"/>
              <a:t>Java</a:t>
            </a:r>
            <a:r>
              <a:rPr lang="en-US" dirty="0"/>
              <a:t> is a case sensitive language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dirty="0"/>
              <a:t> is not the same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"Word!"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dirty="0"/>
              <a:t>prints correctly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"Word!"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/>
              <a:t>  does not compile</a:t>
            </a:r>
          </a:p>
        </p:txBody>
      </p:sp>
    </p:spTree>
    <p:extLst>
      <p:ext uri="{BB962C8B-B14F-4D97-AF65-F5344CB8AC3E}">
        <p14:creationId xmlns:p14="http://schemas.microsoft.com/office/powerpoint/2010/main" val="266886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Java generally ignores whitespace (tabs, newlines, and spaces)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the same as: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whitespace effectively to make your code readable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0574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581400"/>
            <a:ext cx="10972800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            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3659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can be confusing</a:t>
            </a:r>
          </a:p>
          <a:p>
            <a:r>
              <a:rPr lang="en-US" dirty="0"/>
              <a:t>Sometimes you want to leave notes for yourself or anyone else who is reading your code</a:t>
            </a:r>
          </a:p>
          <a:p>
            <a:r>
              <a:rPr lang="en-US" dirty="0"/>
              <a:t>The standard way to do this is by using comments</a:t>
            </a:r>
          </a:p>
          <a:p>
            <a:r>
              <a:rPr lang="en-US" dirty="0"/>
              <a:t>Although comments appear in the code, they do not affect the final program</a:t>
            </a:r>
          </a:p>
        </p:txBody>
      </p:sp>
    </p:spTree>
    <p:extLst>
      <p:ext uri="{BB962C8B-B14F-4D97-AF65-F5344CB8AC3E}">
        <p14:creationId xmlns:p14="http://schemas.microsoft.com/office/powerpoint/2010/main" val="144974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kinds of comments (actually 3) </a:t>
            </a:r>
          </a:p>
          <a:p>
            <a:r>
              <a:rPr lang="en-US" dirty="0"/>
              <a:t>Single line comments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//</a:t>
            </a:r>
          </a:p>
          <a:p>
            <a:pPr>
              <a:buNone/>
            </a:pPr>
            <a:endParaRPr lang="en-US" dirty="0"/>
          </a:p>
          <a:p>
            <a:r>
              <a:rPr lang="en-US"/>
              <a:t>Multi-line </a:t>
            </a:r>
            <a:r>
              <a:rPr lang="en-US" dirty="0"/>
              <a:t>comments start with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/*</a:t>
            </a:r>
            <a:r>
              <a:rPr lang="en-US" dirty="0"/>
              <a:t> and end with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*/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"Hi!"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this is a comment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2672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"Hi!"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 this is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				a multi-line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				comment */</a:t>
            </a:r>
          </a:p>
        </p:txBody>
      </p:sp>
    </p:spTree>
    <p:extLst>
      <p:ext uri="{BB962C8B-B14F-4D97-AF65-F5344CB8AC3E}">
        <p14:creationId xmlns:p14="http://schemas.microsoft.com/office/powerpoint/2010/main" val="377792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/>
          <a:lstStyle/>
          <a:p>
            <a:r>
              <a:rPr lang="en-US" dirty="0"/>
              <a:t>Java is a large, complex language</a:t>
            </a:r>
          </a:p>
          <a:p>
            <a:r>
              <a:rPr lang="en-US" dirty="0"/>
              <a:t>Even so, there are only a few tasks that you can ask it to do</a:t>
            </a:r>
          </a:p>
          <a:p>
            <a:r>
              <a:rPr lang="en-US" dirty="0"/>
              <a:t>You have already learned:</a:t>
            </a:r>
          </a:p>
          <a:p>
            <a:pPr lvl="1"/>
            <a:r>
              <a:rPr lang="en-US" dirty="0"/>
              <a:t>Sequencing</a:t>
            </a:r>
          </a:p>
          <a:p>
            <a:pPr lvl="1"/>
            <a:r>
              <a:rPr lang="en-US" dirty="0"/>
              <a:t>Basic output</a:t>
            </a:r>
          </a:p>
        </p:txBody>
      </p:sp>
    </p:spTree>
    <p:extLst>
      <p:ext uri="{BB962C8B-B14F-4D97-AF65-F5344CB8AC3E}">
        <p14:creationId xmlns:p14="http://schemas.microsoft.com/office/powerpoint/2010/main" val="212661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we are headed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are not that many other things you can tell Java to do</a:t>
            </a:r>
          </a:p>
          <a:p>
            <a:pPr lvl="1"/>
            <a:r>
              <a:rPr lang="en-US" dirty="0"/>
              <a:t>Storing numbers and text</a:t>
            </a:r>
          </a:p>
          <a:p>
            <a:pPr lvl="1"/>
            <a:r>
              <a:rPr lang="en-US" dirty="0"/>
              <a:t>Basic mathematical operations</a:t>
            </a:r>
          </a:p>
          <a:p>
            <a:pPr lvl="1"/>
            <a:r>
              <a:rPr lang="en-US" dirty="0"/>
              <a:t>Choosing between several options</a:t>
            </a:r>
          </a:p>
          <a:p>
            <a:pPr lvl="1"/>
            <a:r>
              <a:rPr lang="en-US" dirty="0"/>
              <a:t>Doing a task repetitively</a:t>
            </a:r>
          </a:p>
          <a:p>
            <a:pPr lvl="1"/>
            <a:r>
              <a:rPr lang="en-US" dirty="0"/>
              <a:t>Storing lists of things</a:t>
            </a:r>
          </a:p>
          <a:p>
            <a:pPr lvl="1"/>
            <a:r>
              <a:rPr lang="en-US" dirty="0"/>
              <a:t>More complicated input and output</a:t>
            </a:r>
          </a:p>
          <a:p>
            <a:pPr lvl="1"/>
            <a:r>
              <a:rPr lang="en-US" dirty="0"/>
              <a:t>Naming a task so that you can use it over and over again</a:t>
            </a:r>
          </a:p>
          <a:p>
            <a:r>
              <a:rPr lang="en-US" dirty="0"/>
              <a:t>That's basically it</a:t>
            </a:r>
          </a:p>
        </p:txBody>
      </p:sp>
    </p:spTree>
    <p:extLst>
      <p:ext uri="{BB962C8B-B14F-4D97-AF65-F5344CB8AC3E}">
        <p14:creationId xmlns:p14="http://schemas.microsoft.com/office/powerpoint/2010/main" val="27595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Monday, we'll talk about</a:t>
            </a:r>
          </a:p>
          <a:p>
            <a:pPr lvl="1"/>
            <a:r>
              <a:rPr lang="en-US"/>
              <a:t>Software development</a:t>
            </a:r>
          </a:p>
          <a:p>
            <a:pPr lvl="1"/>
            <a:r>
              <a:rPr lang="en-US"/>
              <a:t>Data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For next week:</a:t>
            </a:r>
            <a:endParaRPr lang="en-US" dirty="0"/>
          </a:p>
          <a:p>
            <a:pPr lvl="1"/>
            <a:r>
              <a:rPr lang="en-US"/>
              <a:t>Read Chapter 2 of the textbook</a:t>
            </a:r>
          </a:p>
          <a:p>
            <a:pPr lvl="1"/>
            <a:r>
              <a:rPr lang="en-US"/>
              <a:t>Come to lab ready to program in IntelliJ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561-E3DC-F72F-B616-F9785B74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42DB-E5E5-88CE-CC69-4C92571A8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Read Chapter 1</a:t>
            </a:r>
          </a:p>
          <a:p>
            <a:r>
              <a:rPr lang="en-US"/>
              <a:t>Read handout</a:t>
            </a:r>
          </a:p>
          <a:p>
            <a:r>
              <a:rPr lang="en-US"/>
              <a:t>If you need help getting Java 21 or IntelliJ installed,</a:t>
            </a:r>
            <a:br>
              <a:rPr lang="en-US"/>
            </a:br>
            <a:r>
              <a:rPr lang="en-US"/>
              <a:t>let me know</a:t>
            </a:r>
          </a:p>
          <a:p>
            <a:r>
              <a:rPr lang="en-US"/>
              <a:t>Lab 1on Tuesday</a:t>
            </a:r>
          </a:p>
        </p:txBody>
      </p:sp>
    </p:spTree>
    <p:extLst>
      <p:ext uri="{BB962C8B-B14F-4D97-AF65-F5344CB8AC3E}">
        <p14:creationId xmlns:p14="http://schemas.microsoft.com/office/powerpoint/2010/main" val="36728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45A7D-3CEE-45C6-F1D9-2A334665F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Preliminaries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AB70-38BE-BD57-9B4E-96B2DE672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"</a:t>
            </a:r>
            <a:r>
              <a:rPr lang="en-US">
                <a:solidFill>
                  <a:schemeClr val="accent3">
                    <a:lumMod val="75000"/>
                  </a:schemeClr>
                </a:solidFill>
              </a:rPr>
              <a:t>Introduction to Programming</a:t>
            </a:r>
            <a:r>
              <a:rPr lang="en-US"/>
              <a:t>": what are we programming?</a:t>
            </a:r>
          </a:p>
          <a:p>
            <a:r>
              <a:rPr lang="en-US"/>
              <a:t>"</a:t>
            </a:r>
            <a:r>
              <a:rPr lang="en-US">
                <a:solidFill>
                  <a:schemeClr val="accent2">
                    <a:lumMod val="75000"/>
                  </a:schemeClr>
                </a:solidFill>
              </a:rPr>
              <a:t>Computer</a:t>
            </a:r>
            <a:r>
              <a:rPr lang="en-US"/>
              <a:t>": what is that?</a:t>
            </a:r>
          </a:p>
          <a:p>
            <a:r>
              <a:rPr lang="en-US"/>
              <a:t>A computer is an </a:t>
            </a:r>
            <a:r>
              <a:rPr lang="en-US">
                <a:solidFill>
                  <a:schemeClr val="accent4"/>
                </a:solidFill>
              </a:rPr>
              <a:t>Automatic Formal System</a:t>
            </a:r>
            <a:r>
              <a:rPr lang="en-US"/>
              <a:t>.    Huh?</a:t>
            </a:r>
          </a:p>
          <a:p>
            <a:r>
              <a:rPr lang="en-US"/>
              <a:t>A "</a:t>
            </a:r>
            <a:r>
              <a:rPr lang="en-US">
                <a:solidFill>
                  <a:schemeClr val="bg2">
                    <a:lumMod val="75000"/>
                  </a:schemeClr>
                </a:solidFill>
              </a:rPr>
              <a:t>Formal System</a:t>
            </a:r>
            <a:r>
              <a:rPr lang="en-US"/>
              <a:t>" is like a game in which tokens are manipulated according to definite rules, in order to see what configurations can be obtained. i.e., they are</a:t>
            </a:r>
          </a:p>
          <a:p>
            <a:pPr lvl="1"/>
            <a:r>
              <a:rPr lang="en-US"/>
              <a:t>Token-manipulation systems</a:t>
            </a:r>
          </a:p>
          <a:p>
            <a:pPr lvl="1"/>
            <a:r>
              <a:rPr lang="en-US"/>
              <a:t>Digital</a:t>
            </a:r>
          </a:p>
          <a:p>
            <a:pPr lvl="1"/>
            <a:r>
              <a:rPr lang="en-US"/>
              <a:t>Medium independent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A09790-FFCF-E5EB-8C2F-6D6A1DC1C01D}"/>
              </a:ext>
            </a:extLst>
          </p:cNvPr>
          <p:cNvSpPr txBox="1"/>
          <p:nvPr/>
        </p:nvSpPr>
        <p:spPr>
          <a:xfrm>
            <a:off x="6249989" y="5410200"/>
            <a:ext cx="5027611" cy="830997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Note: Not all formal systems are games and not all games are formal systems.</a:t>
            </a:r>
          </a:p>
        </p:txBody>
      </p:sp>
    </p:spTree>
    <p:extLst>
      <p:ext uri="{BB962C8B-B14F-4D97-AF65-F5344CB8AC3E}">
        <p14:creationId xmlns:p14="http://schemas.microsoft.com/office/powerpoint/2010/main" val="33995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C3E3-3584-0EE9-5159-B8B1B6446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 Manipulation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90869-BFDA-5EDA-83FC-67540129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Components</a:t>
            </a:r>
          </a:p>
          <a:p>
            <a:pPr lvl="1"/>
            <a:r>
              <a:rPr lang="en-US"/>
              <a:t>a set of types of formal tokens or pieces</a:t>
            </a:r>
          </a:p>
          <a:p>
            <a:pPr lvl="1"/>
            <a:r>
              <a:rPr lang="en-US"/>
              <a:t>one or more allowable starting positions</a:t>
            </a:r>
          </a:p>
          <a:p>
            <a:pPr lvl="1"/>
            <a:r>
              <a:rPr lang="en-US"/>
              <a:t>a set of formal rules specifying how arrangements of tokens may or must be changed into others</a:t>
            </a:r>
          </a:p>
          <a:p>
            <a:r>
              <a:rPr lang="en-US"/>
              <a:t>Self-contained</a:t>
            </a:r>
          </a:p>
          <a:p>
            <a:r>
              <a:rPr lang="en-US"/>
              <a:t>Rules have a ‘local’ perspective:		</a:t>
            </a:r>
            <a:r>
              <a:rPr lang="en-US">
                <a:solidFill>
                  <a:schemeClr val="accent3">
                    <a:lumMod val="60000"/>
                    <a:lumOff val="40000"/>
                  </a:schemeClr>
                </a:solidFill>
              </a:rPr>
              <a:t>current </a:t>
            </a:r>
            <a:r>
              <a:rPr lang="en-US">
                <a:solidFill>
                  <a:schemeClr val="accent3">
                    <a:lumMod val="60000"/>
                    <a:lumOff val="40000"/>
                  </a:schemeClr>
                </a:solidFill>
                <a:cs typeface="Times New Roman" pitchFamily="18" charset="0"/>
                <a:sym typeface="Wingdings" panose="05000000000000000000" pitchFamily="2" charset="2"/>
              </a:rPr>
              <a:t></a:t>
            </a:r>
            <a:r>
              <a:rPr lang="en-US">
                <a:solidFill>
                  <a:schemeClr val="accent3">
                    <a:lumMod val="60000"/>
                    <a:lumOff val="40000"/>
                  </a:schemeClr>
                </a:solidFill>
              </a:rPr>
              <a:t> next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3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7B078-2867-907F-25B6-D031E8ADA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DE059-32E6-95AB-D212-77430E995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A process that </a:t>
            </a:r>
            <a:r>
              <a:rPr lang="en-US" i="1"/>
              <a:t>makes</a:t>
            </a:r>
            <a:r>
              <a:rPr lang="en-US"/>
              <a:t> things and then later </a:t>
            </a:r>
            <a:r>
              <a:rPr lang="en-US" i="1"/>
              <a:t>identifies</a:t>
            </a:r>
            <a:r>
              <a:rPr lang="en-US"/>
              <a:t> what was made is 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digital</a:t>
            </a:r>
            <a:r>
              <a:rPr lang="en-US"/>
              <a:t> if it is positive and reliable.</a:t>
            </a:r>
          </a:p>
          <a:p>
            <a:r>
              <a:rPr lang="en-US"/>
              <a:t>It is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positive</a:t>
            </a:r>
            <a:r>
              <a:rPr lang="en-US"/>
              <a:t> if the reidentification can be </a:t>
            </a:r>
            <a:r>
              <a:rPr lang="en-US" i="1"/>
              <a:t>absolutely perfect</a:t>
            </a:r>
            <a:r>
              <a:rPr lang="en-US"/>
              <a:t>.</a:t>
            </a:r>
          </a:p>
          <a:p>
            <a:r>
              <a:rPr lang="en-US"/>
              <a:t>A positive technique is 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reliable</a:t>
            </a:r>
            <a:r>
              <a:rPr lang="en-US"/>
              <a:t> if it not only can be perfect, but almost always is.</a:t>
            </a:r>
          </a:p>
          <a:p>
            <a:pPr lvl="1"/>
            <a:r>
              <a:rPr lang="en-US" sz="2400">
                <a:hlinkClick r:id="rId2" action="ppaction://hlinksldjump"/>
              </a:rPr>
              <a:t>chess</a:t>
            </a:r>
            <a:r>
              <a:rPr lang="en-US" sz="2400"/>
              <a:t>, tic-tac-toe, go, checkers</a:t>
            </a:r>
          </a:p>
          <a:p>
            <a:pPr lvl="1">
              <a:buFontTx/>
              <a:buNone/>
            </a:pPr>
            <a:r>
              <a:rPr lang="en-US" sz="2400"/>
              <a:t>	vs.</a:t>
            </a:r>
          </a:p>
          <a:p>
            <a:pPr lvl="1"/>
            <a:r>
              <a:rPr lang="en-US" sz="2400"/>
              <a:t>baseball, billiards, tiddly-winks, marbles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9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A606D-97D6-4E68-BE66-4FD99FF5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0A92D-1253-60CC-0035-B4CA52E8F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312256"/>
            <a:ext cx="5564188" cy="5056794"/>
          </a:xfrm>
        </p:spPr>
        <p:txBody>
          <a:bodyPr/>
          <a:lstStyle/>
          <a:p>
            <a:r>
              <a:rPr lang="en-US"/>
              <a:t>Assume the board is 8” square</a:t>
            </a:r>
          </a:p>
          <a:p>
            <a:r>
              <a:rPr lang="en-US"/>
              <a:t>Place a penny exactly 4.0747 inches from the bottom and 1.9761 inches from the left</a:t>
            </a:r>
          </a:p>
          <a:p>
            <a:r>
              <a:rPr lang="en-US"/>
              <a:t>Place a penny in the fourth rank (row) and second file (column).</a:t>
            </a:r>
          </a:p>
        </p:txBody>
      </p:sp>
      <p:pic>
        <p:nvPicPr>
          <p:cNvPr id="4" name="Picture 5" descr="D:\Documents and Settings\DStucki\Application Data\Microsoft\Media Catalog\clip0000.GIF">
            <a:extLst>
              <a:ext uri="{FF2B5EF4-FFF2-40B4-BE49-F238E27FC236}">
                <a16:creationId xmlns:a16="http://schemas.microsoft.com/office/drawing/2014/main" id="{20039E1B-92B7-AB2A-4E42-A51FC23CE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67600" y="1676400"/>
            <a:ext cx="3810000" cy="3810000"/>
          </a:xfrm>
          <a:prstGeom prst="rect">
            <a:avLst/>
          </a:prstGeom>
        </p:spPr>
      </p:pic>
      <p:pic>
        <p:nvPicPr>
          <p:cNvPr id="5" name="Picture 9" descr="D:\Documents and Settings\DStucki\Desktop\penny.gif">
            <a:extLst>
              <a:ext uri="{FF2B5EF4-FFF2-40B4-BE49-F238E27FC236}">
                <a16:creationId xmlns:a16="http://schemas.microsoft.com/office/drawing/2014/main" id="{52005C55-1B2A-663C-FF6C-50D6E926E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8137" y="3109912"/>
            <a:ext cx="500063" cy="471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433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83CCE-9EE7-5F00-AD19-9C3A65EFF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27BA-B666-0971-15F0-B0FF54AF3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26FBB-AC2F-ED83-EACD-E3EB74DDC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A process that </a:t>
            </a:r>
            <a:r>
              <a:rPr lang="en-US" i="1"/>
              <a:t>makes</a:t>
            </a:r>
            <a:r>
              <a:rPr lang="en-US"/>
              <a:t> things and then later </a:t>
            </a:r>
            <a:r>
              <a:rPr lang="en-US" i="1"/>
              <a:t>identifies</a:t>
            </a:r>
            <a:r>
              <a:rPr lang="en-US"/>
              <a:t> what was made is 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digital</a:t>
            </a:r>
            <a:r>
              <a:rPr lang="en-US"/>
              <a:t> if it is positive and reliable.</a:t>
            </a:r>
          </a:p>
          <a:p>
            <a:r>
              <a:rPr lang="en-US"/>
              <a:t>It is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positive</a:t>
            </a:r>
            <a:r>
              <a:rPr lang="en-US"/>
              <a:t> if the reidentification can be </a:t>
            </a:r>
            <a:r>
              <a:rPr lang="en-US" i="1"/>
              <a:t>absolutely perfect</a:t>
            </a:r>
            <a:r>
              <a:rPr lang="en-US"/>
              <a:t>.</a:t>
            </a:r>
          </a:p>
          <a:p>
            <a:r>
              <a:rPr lang="en-US"/>
              <a:t>A positive technique is 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reliable</a:t>
            </a:r>
            <a:r>
              <a:rPr lang="en-US"/>
              <a:t> if it not only can be perfect, but almost always is.</a:t>
            </a:r>
          </a:p>
          <a:p>
            <a:pPr lvl="1"/>
            <a:r>
              <a:rPr lang="en-US" sz="2400">
                <a:hlinkClick r:id="rId2" action="ppaction://hlinksldjump"/>
              </a:rPr>
              <a:t>chess</a:t>
            </a:r>
            <a:r>
              <a:rPr lang="en-US" sz="2400"/>
              <a:t>, tic-tac-toe, go, checkers</a:t>
            </a:r>
          </a:p>
          <a:p>
            <a:pPr lvl="1">
              <a:buFontTx/>
              <a:buNone/>
            </a:pPr>
            <a:r>
              <a:rPr lang="en-US" sz="2400"/>
              <a:t>	vs.</a:t>
            </a:r>
          </a:p>
          <a:p>
            <a:pPr lvl="1"/>
            <a:r>
              <a:rPr lang="en-US" sz="2400"/>
              <a:t>baseball, billiards, tiddly-winks, marbles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0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4AACC-EABE-B3DB-FB52-0B75D8A7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Medium Independence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8B295-536C-A76A-C9A4-293CA42DA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Form, or structure, is what defines a formal system.</a:t>
            </a:r>
          </a:p>
          <a:p>
            <a:r>
              <a:rPr lang="en-US"/>
              <a:t>Its substance, or material, is irrelevant insofar as it supports the requisite form.</a:t>
            </a:r>
          </a:p>
          <a:p>
            <a:r>
              <a:rPr lang="en-US"/>
              <a:t>Chess</a:t>
            </a:r>
          </a:p>
          <a:p>
            <a:pPr lvl="1"/>
            <a:r>
              <a:rPr lang="en-US"/>
              <a:t>Can be played with pieces of wood, plastic, ivory, patterns of light on a video monitor, sand-drawings, even helicopters on skyscrapers;</a:t>
            </a:r>
          </a:p>
          <a:p>
            <a:pPr lvl="1"/>
            <a:r>
              <a:rPr lang="en-US"/>
              <a:t>but not frogs, shapes traced in water, or mountains.</a:t>
            </a:r>
          </a:p>
          <a:p>
            <a:r>
              <a:rPr lang="en-US"/>
              <a:t>Fire, food, electrical circuits, billiards, baseball are not independent of substance</a:t>
            </a:r>
          </a:p>
        </p:txBody>
      </p:sp>
    </p:spTree>
    <p:extLst>
      <p:ext uri="{BB962C8B-B14F-4D97-AF65-F5344CB8AC3E}">
        <p14:creationId xmlns:p14="http://schemas.microsoft.com/office/powerpoint/2010/main" val="82097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1643</TotalTime>
  <Words>1518</Words>
  <Application>Microsoft Office PowerPoint</Application>
  <PresentationFormat>Widescreen</PresentationFormat>
  <Paragraphs>202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Courier New</vt:lpstr>
      <vt:lpstr>Monotype Sorts</vt:lpstr>
      <vt:lpstr>Times New Roman</vt:lpstr>
      <vt:lpstr>Tw Cen MT</vt:lpstr>
      <vt:lpstr>Wide Latin</vt:lpstr>
      <vt:lpstr>Circuit</vt:lpstr>
      <vt:lpstr>COMP 1600 Introduction to Programming</vt:lpstr>
      <vt:lpstr>The sooner you get behind in your work, the more time you have to catch up.</vt:lpstr>
      <vt:lpstr>Alerts</vt:lpstr>
      <vt:lpstr>Preliminaries</vt:lpstr>
      <vt:lpstr>Token Manipulation Systems</vt:lpstr>
      <vt:lpstr>Digital Systems</vt:lpstr>
      <vt:lpstr>Chess</vt:lpstr>
      <vt:lpstr>Digital Systems</vt:lpstr>
      <vt:lpstr>Medium Independence</vt:lpstr>
      <vt:lpstr>Automatic Formal Systems</vt:lpstr>
      <vt:lpstr>Universal Computation</vt:lpstr>
      <vt:lpstr>Writing A program</vt:lpstr>
      <vt:lpstr>Java Syntax</vt:lpstr>
      <vt:lpstr>Classes</vt:lpstr>
      <vt:lpstr>Hello.java</vt:lpstr>
      <vt:lpstr>Hello.java</vt:lpstr>
      <vt:lpstr>Hello.java</vt:lpstr>
      <vt:lpstr>Recap</vt:lpstr>
      <vt:lpstr>Output Statements</vt:lpstr>
      <vt:lpstr>Semicolons</vt:lpstr>
      <vt:lpstr>Sequencing</vt:lpstr>
      <vt:lpstr>Case Sensitivity</vt:lpstr>
      <vt:lpstr>Whitespace</vt:lpstr>
      <vt:lpstr>Comments</vt:lpstr>
      <vt:lpstr>Comments</vt:lpstr>
      <vt:lpstr>What we know</vt:lpstr>
      <vt:lpstr>Where we are headed</vt:lpstr>
      <vt:lpstr>Next time…</vt:lpstr>
      <vt:lpstr>Reminders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really hate this darn machine; I wish that they would sell it. It won’t do what I want it to, but only what I tell it.</dc:title>
  <dc:creator>David J. Stucki</dc:creator>
  <cp:lastModifiedBy>Stucki, David</cp:lastModifiedBy>
  <cp:revision>19</cp:revision>
  <dcterms:created xsi:type="dcterms:W3CDTF">2001-05-01T04:07:56Z</dcterms:created>
  <dcterms:modified xsi:type="dcterms:W3CDTF">2025-08-22T03:20:20Z</dcterms:modified>
</cp:coreProperties>
</file>