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17"/>
  </p:notesMasterIdLst>
  <p:sldIdLst>
    <p:sldId id="256" r:id="rId2"/>
    <p:sldId id="271" r:id="rId3"/>
    <p:sldId id="785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797" r:id="rId15"/>
    <p:sldId id="800" r:id="rId16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Pizzicato-Swash" panose="00000400000000000000" pitchFamily="2" charset="0"/>
      <p:regular r:id="rId23"/>
    </p:embeddedFont>
    <p:embeddedFont>
      <p:font typeface="Synchro LET" pitchFamily="2" charset="0"/>
      <p:regular r:id="rId24"/>
    </p:embeddedFont>
    <p:embeddedFont>
      <p:font typeface="TrumpetLite" panose="020A0602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80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E2EBC-DBAC-4791-854A-DA0BBD58DE2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405D-DB0F-4BDF-9E62-A7BDFA22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31FBB957-B87A-479E-AE06-965BE9CAB7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5BEEC3-24ED-482B-A448-CC579D4531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353094AD-3349-4D1A-AD95-2EB04CEE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DB060F-4C65-40EF-A3FE-82D1B971C2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20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31FBB957-B87A-479E-AE06-965BE9CAB7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5BEEC3-24ED-482B-A448-CC579D4531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353094AD-3349-4D1A-AD95-2EB04CEE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DB060F-4C65-40EF-A3FE-82D1B971C2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16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April 20,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April 20,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WWlx7-t0k" TargetMode="External"/><Relationship Id="rId2" Type="http://schemas.openxmlformats.org/officeDocument/2006/relationships/hyperlink" Target="https://www.youtube.com/watch?v=vjuQRCG_s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vjuQRCG_sU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thumb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13106"/>
            <a:ext cx="12192014" cy="6473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511" y="2418969"/>
            <a:ext cx="7848600" cy="1918416"/>
          </a:xfrm>
        </p:spPr>
        <p:txBody>
          <a:bodyPr/>
          <a:lstStyle/>
          <a:p>
            <a:r>
              <a:rPr lang="en-US" sz="6000" dirty="0">
                <a:latin typeface="Synchro LET"/>
                <a:cs typeface="Synchro LET"/>
              </a:rPr>
              <a:t>Thinking &amp; </a:t>
            </a:r>
            <a:r>
              <a:rPr lang="en-US" sz="6000" dirty="0">
                <a:solidFill>
                  <a:schemeClr val="bg1"/>
                </a:solidFill>
                <a:latin typeface="Synchro LET"/>
                <a:cs typeface="Synchro LET"/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57" y="1039975"/>
            <a:ext cx="7762875" cy="552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557" y="5522593"/>
            <a:ext cx="6042747" cy="44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18" y="1047480"/>
            <a:ext cx="771525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19" y="5922836"/>
            <a:ext cx="7553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3" y="1027418"/>
            <a:ext cx="77247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06" y="1024011"/>
            <a:ext cx="7677150" cy="5353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308" y="5785643"/>
            <a:ext cx="6042747" cy="44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D1CA063-B33A-4031-A391-D49847467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Other Objections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F6289C6-376F-4A2F-9973-459B75EFF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Hubert Dreyfus</a:t>
            </a:r>
          </a:p>
          <a:p>
            <a:pPr lvl="1"/>
            <a:r>
              <a:rPr lang="en-US" altLang="en-US" sz="2400" i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What Computers Can’t Do</a:t>
            </a:r>
          </a:p>
          <a:p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John Searle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Chinese Room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Computers lack understanding even if they pass the TT</a:t>
            </a:r>
          </a:p>
          <a:p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Roger Penrose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Based on Gödel’s Incompleteness, argues that human thought is inherently non-algorithmic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Thoughts are quantum phenomena that emerge via</a:t>
            </a:r>
            <a:b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micro-tubules in the structure of neurons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F5492BBE-9267-4C36-B4DF-70835364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8EB4D2-29F6-42A8-B11F-4886BE0B05E5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99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D1CA063-B33A-4031-A391-D49847467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Other Objections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F6289C6-376F-4A2F-9973-459B75EFF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Erik J. Larson</a:t>
            </a:r>
            <a:endParaRPr lang="en-US" altLang="en-US" sz="2800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i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Myth of Artificial Intelligence:</a:t>
            </a:r>
            <a:br>
              <a:rPr lang="en-US" altLang="en-US" sz="2400" i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 i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Why Computers Can't Think</a:t>
            </a:r>
            <a:br>
              <a:rPr lang="en-US" altLang="en-US" sz="2400" i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 i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Way We Do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Computer approaches to AI are</a:t>
            </a:r>
            <a:b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based on </a:t>
            </a: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deductive and inductive</a:t>
            </a:r>
            <a:b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inference</a:t>
            </a:r>
            <a: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but human intelligence</a:t>
            </a:r>
            <a:b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also heavily relies on </a:t>
            </a:r>
            <a:r>
              <a:rPr lang="en-US" altLang="en-US" sz="2400">
                <a:solidFill>
                  <a:srgbClr val="C0000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abductive</a:t>
            </a:r>
            <a:br>
              <a:rPr lang="en-US" altLang="en-US" sz="2400">
                <a:solidFill>
                  <a:srgbClr val="C0000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C0000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inference</a:t>
            </a:r>
          </a:p>
        </p:txBody>
      </p:sp>
      <p:pic>
        <p:nvPicPr>
          <p:cNvPr id="1026" name="Picture 2" descr="Book Cover">
            <a:extLst>
              <a:ext uri="{FF2B5EF4-FFF2-40B4-BE49-F238E27FC236}">
                <a16:creationId xmlns:a16="http://schemas.microsoft.com/office/drawing/2014/main" id="{4DD16FBC-5058-4CCE-9634-ADEFD6F2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54" y="1447800"/>
            <a:ext cx="3596422" cy="53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se inductive, deductive, and abductive logic | Powerful ...">
            <a:extLst>
              <a:ext uri="{FF2B5EF4-FFF2-40B4-BE49-F238E27FC236}">
                <a16:creationId xmlns:a16="http://schemas.microsoft.com/office/drawing/2014/main" id="{01794319-A748-4F0F-B9A4-623BB328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8479"/>
            <a:ext cx="1141544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55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TMTCTW “The Thinking Machine”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u="sng">
                <a:hlinkClick r:id="rId3"/>
              </a:rPr>
              <a:t>https://youtu.be/enWWlx7-t0k</a:t>
            </a:r>
            <a:endParaRPr lang="en-US" u="sng"/>
          </a:p>
          <a:p>
            <a:endParaRPr lang="en-US">
              <a:solidFill>
                <a:schemeClr val="accent5"/>
              </a:solidFill>
            </a:endParaRPr>
          </a:p>
          <a:p>
            <a:r>
              <a:rPr lang="en-US">
                <a:solidFill>
                  <a:schemeClr val="accent5"/>
                </a:solidFill>
              </a:rPr>
              <a:t>Discussion?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8AF0A-56BD-4C47-9C5A-857852A8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2355743"/>
            <a:ext cx="3670141" cy="258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D1C1F-C781-41CB-8C58-5BE222588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173" y="2355743"/>
            <a:ext cx="2454974" cy="2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ST:TNG “Sentient Being”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br>
              <a:rPr lang="en-US">
                <a:hlinkClick r:id="rId2"/>
              </a:rPr>
            </a:b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://www.youtube.com/watch?v=vjuQRCG</a:t>
            </a:r>
            <a:r>
              <a:rPr lang="en-US">
                <a:hlinkClick r:id="rId2"/>
              </a:rPr>
              <a:t>_sUw</a:t>
            </a:r>
            <a:endParaRPr lang="en-US"/>
          </a:p>
          <a:p>
            <a:r>
              <a:rPr lang="en-US">
                <a:solidFill>
                  <a:schemeClr val="accent5"/>
                </a:solidFill>
              </a:rPr>
              <a:t>Discussion?</a:t>
            </a:r>
          </a:p>
        </p:txBody>
      </p:sp>
      <p:pic>
        <p:nvPicPr>
          <p:cNvPr id="1026" name="Picture 2" descr="http://www.flopcast.net/063/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56" y="1767610"/>
            <a:ext cx="4762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9296400" cy="16637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SyMBoLIc</a:t>
            </a:r>
            <a:br>
              <a:rPr lang="en-US" sz="3600" dirty="0">
                <a:latin typeface="Synchro LET"/>
                <a:cs typeface="Synchro LET"/>
              </a:rPr>
            </a:br>
            <a:r>
              <a:rPr lang="en-US" sz="3600" dirty="0" err="1">
                <a:latin typeface="Synchro LET"/>
                <a:cs typeface="Synchro LET"/>
              </a:rPr>
              <a:t>REPRESENTaTIoN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5164"/>
            <a:ext cx="9296400" cy="4682837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“When some thing is allowed to stand for another”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What does this mean?</a:t>
            </a:r>
          </a:p>
          <a:p>
            <a:r>
              <a:rPr lang="en-US" dirty="0">
                <a:latin typeface="Corbel"/>
                <a:cs typeface="Corbel"/>
              </a:rPr>
              <a:t>Examples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Corporate Logos	Flags		Mathematics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Road Signs	Music		Facial Expressions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Language	Mascots		Art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</a:p>
          <a:p>
            <a:r>
              <a:rPr lang="en-US" dirty="0">
                <a:latin typeface="Corbel"/>
                <a:cs typeface="Corbel"/>
              </a:rPr>
              <a:t>Every aspect of human culture relies on the power of symbolic representation: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Communication	Education		Business/Commerce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History	Government		Technology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08" y="533400"/>
            <a:ext cx="509019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ABSTRacTIoN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424" y="1831833"/>
            <a:ext cx="8313576" cy="4690266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A process of simplification that proceeds </a:t>
            </a:r>
            <a:r>
              <a:rPr lang="en-US">
                <a:latin typeface="Corbel"/>
                <a:cs typeface="Corbel"/>
              </a:rPr>
              <a:t>by ignoring </a:t>
            </a:r>
            <a:r>
              <a:rPr lang="en-US" dirty="0">
                <a:latin typeface="Corbel"/>
                <a:cs typeface="Corbel"/>
              </a:rPr>
              <a:t>irrelevant detail while focusing </a:t>
            </a:r>
            <a:r>
              <a:rPr lang="en-US">
                <a:latin typeface="Corbel"/>
                <a:cs typeface="Corbel"/>
              </a:rPr>
              <a:t>on what </a:t>
            </a:r>
            <a:r>
              <a:rPr lang="en-US" dirty="0">
                <a:latin typeface="Corbel"/>
                <a:cs typeface="Corbel"/>
              </a:rPr>
              <a:t>is important</a:t>
            </a:r>
          </a:p>
          <a:p>
            <a:r>
              <a:rPr lang="en-US" dirty="0">
                <a:latin typeface="Corbel"/>
                <a:cs typeface="Corbel"/>
              </a:rPr>
              <a:t>One of the fundamental concepts </a:t>
            </a:r>
            <a:r>
              <a:rPr lang="en-US">
                <a:latin typeface="Corbel"/>
                <a:cs typeface="Corbel"/>
              </a:rPr>
              <a:t>in computer </a:t>
            </a:r>
            <a:r>
              <a:rPr lang="en-US" dirty="0">
                <a:latin typeface="Corbel"/>
                <a:cs typeface="Corbel"/>
              </a:rPr>
              <a:t>science</a:t>
            </a:r>
          </a:p>
          <a:p>
            <a:r>
              <a:rPr lang="en-US" dirty="0">
                <a:latin typeface="Corbel"/>
                <a:cs typeface="Corbel"/>
              </a:rPr>
              <a:t>It is itself a by-product of symbolic </a:t>
            </a:r>
            <a:r>
              <a:rPr lang="en-US">
                <a:latin typeface="Corbel"/>
                <a:cs typeface="Corbel"/>
              </a:rPr>
              <a:t>representation, since </a:t>
            </a:r>
            <a:r>
              <a:rPr lang="en-US" dirty="0">
                <a:latin typeface="Corbel"/>
                <a:cs typeface="Corbel"/>
              </a:rPr>
              <a:t>symbols allow abstraction to take place</a:t>
            </a: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A road sign serves only as </a:t>
            </a:r>
            <a:r>
              <a:rPr lang="en-US">
                <a:latin typeface="Corbel"/>
                <a:cs typeface="Corbel"/>
              </a:rPr>
              <a:t>a compact abstraction </a:t>
            </a:r>
            <a:r>
              <a:rPr lang="en-US" dirty="0">
                <a:latin typeface="Corbel"/>
                <a:cs typeface="Corbel"/>
              </a:rPr>
              <a:t>of the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75" y="841232"/>
            <a:ext cx="3175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16428" r="28297" b="16950"/>
          <a:stretch/>
        </p:blipFill>
        <p:spPr>
          <a:xfrm>
            <a:off x="3658872" y="3893035"/>
            <a:ext cx="1754909" cy="17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THoUgHT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Without symbolic representation would these be possible?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Imagination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Creativity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Love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Faith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>
                <a:latin typeface="Corbel"/>
                <a:cs typeface="Corbel"/>
              </a:rPr>
              <a:t>Thought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220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In other words, symbolic representation appears to be central to what it means to be </a:t>
            </a:r>
            <a:r>
              <a:rPr lang="en-US">
                <a:latin typeface="Corbel"/>
                <a:cs typeface="Corbel"/>
              </a:rPr>
              <a:t>human…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17" y="2071252"/>
            <a:ext cx="7930131" cy="3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366535"/>
            <a:ext cx="3851565" cy="1984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0056"/>
            <a:ext cx="10972800" cy="4774855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Perhaps the most important, and certainly one of the most sophisticated forms of symbolic representation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Phonology	:	Sound, Stress, &amp; Intonation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Syntax	:	Structure or Form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Semantics	:	Meaning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Pragmatics	:	Use or Intention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Since the dawn of recorded history, until the middle of the 20</a:t>
            </a:r>
            <a:r>
              <a:rPr lang="en-US" baseline="30000" dirty="0">
                <a:latin typeface="Corbel"/>
                <a:cs typeface="Corbel"/>
              </a:rPr>
              <a:t>th</a:t>
            </a:r>
            <a:r>
              <a:rPr lang="en-US" dirty="0">
                <a:latin typeface="Corbel"/>
                <a:cs typeface="Corbel"/>
              </a:rPr>
              <a:t> century, symbolic representation &amp; language have been artifacts of living creatures, most notably humans.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Only recently has this monopoly been broken….</a:t>
            </a:r>
          </a:p>
        </p:txBody>
      </p:sp>
    </p:spTree>
    <p:extLst>
      <p:ext uri="{BB962C8B-B14F-4D97-AF65-F5344CB8AC3E}">
        <p14:creationId xmlns:p14="http://schemas.microsoft.com/office/powerpoint/2010/main" val="37723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CoMPUTaTIoN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Machines historically have been designed with a specific purpose, which they are then dedicated to for as long as they function.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It wasn’t until Charles Babbage and Ada Lovelace worked on the Analytic Engine in the 1830s that this changed.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The Analytical Engine represents the simultaneous birth of general purpose computing and programming!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Unfortunately, it would be another 100 years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before Alan Turing would resurrect this idea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Today there are almost as many artificial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computer languages as there are natural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human languages.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6" y="3760717"/>
            <a:ext cx="3084945" cy="30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8" y="1086154"/>
            <a:ext cx="77152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5945</TotalTime>
  <Words>476</Words>
  <Application>Microsoft Office PowerPoint</Application>
  <PresentationFormat>Widescreen</PresentationFormat>
  <Paragraphs>85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Synchro LET</vt:lpstr>
      <vt:lpstr>TrumpetLite</vt:lpstr>
      <vt:lpstr>Arial</vt:lpstr>
      <vt:lpstr>ＭＳ Ｐゴシック</vt:lpstr>
      <vt:lpstr>Aptos</vt:lpstr>
      <vt:lpstr>Times New Roman</vt:lpstr>
      <vt:lpstr>Corbel</vt:lpstr>
      <vt:lpstr>Pizzicato-Swash</vt:lpstr>
      <vt:lpstr>Clarity</vt:lpstr>
      <vt:lpstr>Thinking &amp; Computation</vt:lpstr>
      <vt:lpstr>TMTCTW “The Thinking Machine”</vt:lpstr>
      <vt:lpstr>ST:TNG “Sentient Being”</vt:lpstr>
      <vt:lpstr>SyMBoLIc REPRESENTaTIoN</vt:lpstr>
      <vt:lpstr>ABSTRacTIoN</vt:lpstr>
      <vt:lpstr>THoUgHT</vt:lpstr>
      <vt:lpstr> </vt:lpstr>
      <vt:lpstr>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Objections</vt:lpstr>
      <vt:lpstr>Other Objections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48</cp:revision>
  <dcterms:created xsi:type="dcterms:W3CDTF">2013-10-29T15:52:47Z</dcterms:created>
  <dcterms:modified xsi:type="dcterms:W3CDTF">2026-04-21T01:04:15Z</dcterms:modified>
</cp:coreProperties>
</file>