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60" r:id="rId1"/>
  </p:sldMasterIdLst>
  <p:sldIdLst>
    <p:sldId id="256" r:id="rId2"/>
    <p:sldId id="432" r:id="rId3"/>
    <p:sldId id="271" r:id="rId4"/>
    <p:sldId id="274" r:id="rId5"/>
  </p:sldIdLst>
  <p:sldSz cx="12192000" cy="6858000"/>
  <p:notesSz cx="6858000" cy="9144000"/>
  <p:embeddedFontLst>
    <p:embeddedFont>
      <p:font typeface="AR DARLING" panose="02000000000000000000" pitchFamily="2" charset="0"/>
      <p:regular r:id="rId6"/>
    </p:embeddedFont>
    <p:embeddedFont>
      <p:font typeface="Footlight MT Light" panose="0204060206030A020304" pitchFamily="18" charset="0"/>
      <p:regular r:id="rId7"/>
    </p:embeddedFont>
    <p:embeddedFont>
      <p:font typeface="Pizzicato-Swash" panose="00000400000000000000" pitchFamily="2" charset="0"/>
      <p:regular r:id="rId8"/>
    </p:embeddedFont>
    <p:embeddedFont>
      <p:font typeface="Synchro LET" pitchFamily="2" charset="0"/>
      <p:regular r:id="rId9"/>
    </p:embeddedFont>
    <p:embeddedFont>
      <p:font typeface="Waltography MV" panose="03080602000000000000" pitchFamily="66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804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Monday, April 20,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Monday, April 20,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Monday, April 20,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Monday, April 20,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Monday, April 20,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Monday, April 20,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Monday, April 20,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Monday, April 20,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Monday, April 20,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Monday, April 20,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Monday, April 20,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Monday, April 20, 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nWWlx7-t0k" TargetMode="External"/><Relationship Id="rId2" Type="http://schemas.openxmlformats.org/officeDocument/2006/relationships/hyperlink" Target="https://www.youtube.com/watch?v=vjuQRCG_sU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mthumb.pn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" y="413106"/>
            <a:ext cx="12192014" cy="6473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858" y="2400305"/>
            <a:ext cx="7848600" cy="1918416"/>
          </a:xfrm>
        </p:spPr>
        <p:txBody>
          <a:bodyPr/>
          <a:lstStyle/>
          <a:p>
            <a:r>
              <a:rPr lang="en-US" sz="6000" dirty="0">
                <a:latin typeface="Synchro LET"/>
                <a:cs typeface="Synchro LET"/>
              </a:rPr>
              <a:t>Thinking &amp; </a:t>
            </a:r>
            <a:r>
              <a:rPr lang="en-US" sz="6000" dirty="0">
                <a:solidFill>
                  <a:schemeClr val="bg1"/>
                </a:solidFill>
                <a:latin typeface="Synchro LET"/>
                <a:cs typeface="Synchro LET"/>
              </a:rPr>
              <a:t>Computation</a:t>
            </a:r>
          </a:p>
        </p:txBody>
      </p:sp>
    </p:spTree>
    <p:extLst>
      <p:ext uri="{BB962C8B-B14F-4D97-AF65-F5344CB8AC3E}">
        <p14:creationId xmlns:p14="http://schemas.microsoft.com/office/powerpoint/2010/main" val="2914358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57DD-42EB-488A-93AF-47B9A24C1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5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ALERT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ED3F3-5033-4930-B561-2DFA70946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4550"/>
            <a:ext cx="8972550" cy="302895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>
                <a:latin typeface="Footlight MT Light" panose="0204060206030A020304" pitchFamily="18" charset="0"/>
              </a:rPr>
              <a:t>Assignment 10 due on Wednesday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Footlight MT Light" panose="0204060206030A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>
                <a:latin typeface="Footlight MT Light" panose="0204060206030A020304" pitchFamily="18" charset="0"/>
              </a:rPr>
              <a:t>Final Exam review on Wednesday</a:t>
            </a:r>
            <a:endParaRPr lang="en-US" sz="2400" dirty="0">
              <a:latin typeface="Footlight MT Light" panose="0204060206030A020304" pitchFamily="18" charset="0"/>
            </a:endParaRPr>
          </a:p>
          <a:p>
            <a:pPr marL="342900" lvl="1" indent="0">
              <a:spcBef>
                <a:spcPts val="0"/>
              </a:spcBef>
              <a:buNone/>
            </a:pPr>
            <a:endParaRPr lang="en-US" sz="20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8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>
                <a:latin typeface="Pizzicato-Swash" panose="00000400000000000000" pitchFamily="2" charset="0"/>
                <a:ea typeface="Pizzicato-Swash" panose="00000400000000000000" pitchFamily="2" charset="0"/>
              </a:rPr>
              <a:t>TMTCTW “The Thinking Machine”</a:t>
            </a:r>
            <a:endParaRPr lang="en-US" sz="4400" dirty="0"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u="sng">
                <a:hlinkClick r:id="rId3"/>
              </a:rPr>
              <a:t>https://youtu.be/enWWlx7-t0k</a:t>
            </a:r>
            <a:endParaRPr lang="en-US" u="sng"/>
          </a:p>
          <a:p>
            <a:endParaRPr lang="en-US">
              <a:solidFill>
                <a:schemeClr val="accent5"/>
              </a:solidFill>
            </a:endParaRPr>
          </a:p>
          <a:p>
            <a:r>
              <a:rPr lang="en-US">
                <a:solidFill>
                  <a:schemeClr val="accent5"/>
                </a:solidFill>
              </a:rPr>
              <a:t>Discussion?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D8AF0A-56BD-4C47-9C5A-857852A8F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1" y="2355743"/>
            <a:ext cx="3670141" cy="25891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3D1C1F-C781-41CB-8C58-5BE222588D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9173" y="2355743"/>
            <a:ext cx="2454974" cy="259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66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226D064-A365-4793-9547-1FF67C709CD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385012"/>
            <a:ext cx="7848600" cy="3096697"/>
          </a:xfrm>
          <a:noFill/>
          <a:ln/>
        </p:spPr>
        <p:txBody>
          <a:bodyPr anchor="b"/>
          <a:lstStyle/>
          <a:p>
            <a:pPr algn="ctr"/>
            <a:r>
              <a:rPr lang="en-US" altLang="en-US" sz="7200" dirty="0">
                <a:solidFill>
                  <a:srgbClr val="7030A0"/>
                </a:solidFill>
                <a:latin typeface="AR DARLING" panose="02000000000000000000" pitchFamily="2" charset="0"/>
              </a:rPr>
              <a:t>The Human Mind is Never Blank	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5C05DFE-F55B-459F-8C13-27F09D2CDB5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10038" y="3611077"/>
            <a:ext cx="6477802" cy="2318084"/>
          </a:xfrm>
          <a:noFill/>
          <a:ln/>
        </p:spPr>
        <p:txBody>
          <a:bodyPr anchor="t">
            <a:noAutofit/>
          </a:bodyPr>
          <a:lstStyle/>
          <a:p>
            <a:pPr algn="ctr"/>
            <a:r>
              <a:rPr lang="en-US" altLang="en-US" sz="7200" dirty="0">
                <a:solidFill>
                  <a:srgbClr val="00B050"/>
                </a:solidFill>
                <a:latin typeface="Waltography MV" panose="03080602000000000000" pitchFamily="66" charset="0"/>
              </a:rPr>
              <a:t>If it were,</a:t>
            </a:r>
            <a:br>
              <a:rPr lang="en-US" altLang="en-US" sz="7200" dirty="0">
                <a:solidFill>
                  <a:srgbClr val="00B050"/>
                </a:solidFill>
                <a:latin typeface="Waltography MV" panose="03080602000000000000" pitchFamily="66" charset="0"/>
              </a:rPr>
            </a:br>
            <a:r>
              <a:rPr lang="en-US" altLang="en-US" sz="7200" dirty="0">
                <a:solidFill>
                  <a:srgbClr val="00B050"/>
                </a:solidFill>
                <a:latin typeface="Waltography MV" panose="03080602000000000000" pitchFamily="66" charset="0"/>
              </a:rPr>
              <a:t>how would you know?</a:t>
            </a:r>
          </a:p>
        </p:txBody>
      </p:sp>
    </p:spTree>
    <p:extLst>
      <p:ext uri="{BB962C8B-B14F-4D97-AF65-F5344CB8AC3E}">
        <p14:creationId xmlns:p14="http://schemas.microsoft.com/office/powerpoint/2010/main" val="3479618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5930</TotalTime>
  <Words>46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Synchro LET</vt:lpstr>
      <vt:lpstr>Waltography MV</vt:lpstr>
      <vt:lpstr>Footlight MT Light</vt:lpstr>
      <vt:lpstr>Arial</vt:lpstr>
      <vt:lpstr>Pizzicato-Swash</vt:lpstr>
      <vt:lpstr>AR DARLING</vt:lpstr>
      <vt:lpstr>Clarity</vt:lpstr>
      <vt:lpstr>Thinking &amp; Computation</vt:lpstr>
      <vt:lpstr>ALERT</vt:lpstr>
      <vt:lpstr>TMTCTW “The Thinking Machine”</vt:lpstr>
      <vt:lpstr>The Human Mind is Never Blank </vt:lpstr>
    </vt:vector>
  </TitlesOfParts>
  <Company>Otterbein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Intelligence</dc:title>
  <dc:creator>David Stucki</dc:creator>
  <cp:lastModifiedBy>Stucki, David</cp:lastModifiedBy>
  <cp:revision>49</cp:revision>
  <dcterms:created xsi:type="dcterms:W3CDTF">2013-10-29T15:52:47Z</dcterms:created>
  <dcterms:modified xsi:type="dcterms:W3CDTF">2026-04-21T01:03:20Z</dcterms:modified>
</cp:coreProperties>
</file>