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5" r:id="rId1"/>
    <p:sldMasterId id="2147484266" r:id="rId2"/>
  </p:sldMasterIdLst>
  <p:notesMasterIdLst>
    <p:notesMasterId r:id="rId30"/>
  </p:notesMasterIdLst>
  <p:handoutMasterIdLst>
    <p:handoutMasterId r:id="rId31"/>
  </p:handoutMasterIdLst>
  <p:sldIdLst>
    <p:sldId id="322" r:id="rId3"/>
    <p:sldId id="432" r:id="rId4"/>
    <p:sldId id="742" r:id="rId5"/>
    <p:sldId id="785" r:id="rId6"/>
    <p:sldId id="766" r:id="rId7"/>
    <p:sldId id="568" r:id="rId8"/>
    <p:sldId id="767" r:id="rId9"/>
    <p:sldId id="769" r:id="rId10"/>
    <p:sldId id="770" r:id="rId11"/>
    <p:sldId id="744" r:id="rId12"/>
    <p:sldId id="771" r:id="rId13"/>
    <p:sldId id="772" r:id="rId14"/>
    <p:sldId id="773" r:id="rId15"/>
    <p:sldId id="753" r:id="rId16"/>
    <p:sldId id="774" r:id="rId17"/>
    <p:sldId id="743" r:id="rId18"/>
    <p:sldId id="776" r:id="rId19"/>
    <p:sldId id="777" r:id="rId20"/>
    <p:sldId id="756" r:id="rId21"/>
    <p:sldId id="778" r:id="rId22"/>
    <p:sldId id="779" r:id="rId23"/>
    <p:sldId id="757" r:id="rId24"/>
    <p:sldId id="780" r:id="rId25"/>
    <p:sldId id="781" r:id="rId26"/>
    <p:sldId id="782" r:id="rId27"/>
    <p:sldId id="783" r:id="rId28"/>
    <p:sldId id="762" r:id="rId29"/>
  </p:sldIdLst>
  <p:sldSz cx="12192000" cy="6858000"/>
  <p:notesSz cx="6858000" cy="9144000"/>
  <p:embeddedFontLst>
    <p:embeddedFont>
      <p:font typeface="ＭＳ Ｐゴシック" panose="020B0600070205080204" pitchFamily="34" charset="-128"/>
      <p:regular r:id="rId32"/>
    </p:embeddedFont>
    <p:embeddedFont>
      <p:font typeface="Footlight MT Light" panose="0204060206030A020304" pitchFamily="18" charset="0"/>
      <p:regular r:id="rId33"/>
    </p:embeddedFont>
    <p:embeddedFont>
      <p:font typeface="Pizzicato-Swash" panose="00000400000000000000" pitchFamily="2" charset="0"/>
      <p:regular r:id="rId34"/>
    </p:embeddedFont>
    <p:embeddedFont>
      <p:font typeface="TrumpetLite" panose="020A0602050506020204" pitchFamily="18" charset="0"/>
      <p:regular r:id="rId35"/>
      <p:bold r:id="rId36"/>
    </p:embeddedFont>
  </p:embeddedFont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948"/>
    <a:srgbClr val="FEFF60"/>
    <a:srgbClr val="114F96"/>
    <a:srgbClr val="0A508B"/>
    <a:srgbClr val="FFF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792" y="10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8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6488A7-8DD9-4A18-B59A-B5B4D7E197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10453-AA3A-4B4E-8FC0-2DE8427D44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727D700-C21D-4DEE-9CED-8288F07D0302}" type="datetime1">
              <a:rPr lang="en-US"/>
              <a:pPr>
                <a:defRPr/>
              </a:pPr>
              <a:t>4/14/2026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83993F-C109-4A82-A577-E02730E5C1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DB6A46-3AC7-4537-BBA2-911C21A147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493A51-F0E0-4940-975E-749CF899EC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>
            <a:extLst>
              <a:ext uri="{FF2B5EF4-FFF2-40B4-BE49-F238E27FC236}">
                <a16:creationId xmlns:a16="http://schemas.microsoft.com/office/drawing/2014/main" id="{4DEFE3CB-5A46-4E69-A2E4-B15F72946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4" name="AutoShape 2">
            <a:extLst>
              <a:ext uri="{FF2B5EF4-FFF2-40B4-BE49-F238E27FC236}">
                <a16:creationId xmlns:a16="http://schemas.microsoft.com/office/drawing/2014/main" id="{A1256D4A-3991-4580-AB3E-E49F8CE3F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5" name="AutoShape 3">
            <a:extLst>
              <a:ext uri="{FF2B5EF4-FFF2-40B4-BE49-F238E27FC236}">
                <a16:creationId xmlns:a16="http://schemas.microsoft.com/office/drawing/2014/main" id="{E5EAD1B6-FEAF-434D-9144-491133BF9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6" name="AutoShape 4">
            <a:extLst>
              <a:ext uri="{FF2B5EF4-FFF2-40B4-BE49-F238E27FC236}">
                <a16:creationId xmlns:a16="http://schemas.microsoft.com/office/drawing/2014/main" id="{5585E90D-2A6D-4DFA-98CC-BC349797D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7" name="AutoShape 5">
            <a:extLst>
              <a:ext uri="{FF2B5EF4-FFF2-40B4-BE49-F238E27FC236}">
                <a16:creationId xmlns:a16="http://schemas.microsoft.com/office/drawing/2014/main" id="{5C195DB3-33FC-4C4A-80DE-646629CB9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8" name="AutoShape 6">
            <a:extLst>
              <a:ext uri="{FF2B5EF4-FFF2-40B4-BE49-F238E27FC236}">
                <a16:creationId xmlns:a16="http://schemas.microsoft.com/office/drawing/2014/main" id="{A3FC6A7F-60ED-4E9E-9B8E-1A2F0C042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78DC0BB7-DD9D-4BD3-8550-6F4F9D86669B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335042ED-25A0-4033-9181-C4D7D104826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4" name="Rectangle 9">
            <a:extLst>
              <a:ext uri="{FF2B5EF4-FFF2-40B4-BE49-F238E27FC236}">
                <a16:creationId xmlns:a16="http://schemas.microsoft.com/office/drawing/2014/main" id="{5782FA29-E23B-444C-B166-C82FBC7EAD7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685800"/>
            <a:ext cx="6076950" cy="3419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" name="Rectangle 10">
            <a:extLst>
              <a:ext uri="{FF2B5EF4-FFF2-40B4-BE49-F238E27FC236}">
                <a16:creationId xmlns:a16="http://schemas.microsoft.com/office/drawing/2014/main" id="{5A338CAA-44C6-4B33-BC79-7ED845EB5A8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83" name="Rectangle 11">
            <a:extLst>
              <a:ext uri="{FF2B5EF4-FFF2-40B4-BE49-F238E27FC236}">
                <a16:creationId xmlns:a16="http://schemas.microsoft.com/office/drawing/2014/main" id="{5DFF958A-C8B7-439F-9582-5A9BA3878BF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4" name="Rectangle 12">
            <a:extLst>
              <a:ext uri="{FF2B5EF4-FFF2-40B4-BE49-F238E27FC236}">
                <a16:creationId xmlns:a16="http://schemas.microsoft.com/office/drawing/2014/main" id="{3B794860-EA1F-4217-9D6B-F2F449D5C6D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F5C99FA7-60E7-453B-A3F4-D3F44BE3173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2">
            <a:extLst>
              <a:ext uri="{FF2B5EF4-FFF2-40B4-BE49-F238E27FC236}">
                <a16:creationId xmlns:a16="http://schemas.microsoft.com/office/drawing/2014/main" id="{DB3F7789-FC7B-49EE-95E1-B5FDA2C65F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AC7B17-A2D4-4930-9047-0E0DB4FF0A5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32B16F66-5220-442E-9710-69DCD3BA8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8FE20874-43E3-4711-BF12-BEC39F0B7DB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2">
            <a:extLst>
              <a:ext uri="{FF2B5EF4-FFF2-40B4-BE49-F238E27FC236}">
                <a16:creationId xmlns:a16="http://schemas.microsoft.com/office/drawing/2014/main" id="{6A760E1C-D760-4247-ADF5-40D728FEAFC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9EFA6B0-17F0-4A16-9DC6-DCA7C0BE3B94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1683" name="Text Box 1">
            <a:extLst>
              <a:ext uri="{FF2B5EF4-FFF2-40B4-BE49-F238E27FC236}">
                <a16:creationId xmlns:a16="http://schemas.microsoft.com/office/drawing/2014/main" id="{5B79D066-B1DF-4978-A864-0C3658B47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684" name="Rectangle 2">
            <a:extLst>
              <a:ext uri="{FF2B5EF4-FFF2-40B4-BE49-F238E27FC236}">
                <a16:creationId xmlns:a16="http://schemas.microsoft.com/office/drawing/2014/main" id="{D721C553-A216-4DD3-92F6-BD98E446318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2">
            <a:extLst>
              <a:ext uri="{FF2B5EF4-FFF2-40B4-BE49-F238E27FC236}">
                <a16:creationId xmlns:a16="http://schemas.microsoft.com/office/drawing/2014/main" id="{432FBECC-9181-4632-AB6E-680D1D544E5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A8AF9F0-4BAA-4D6A-A082-64324D4225EF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2707" name="Text Box 1">
            <a:extLst>
              <a:ext uri="{FF2B5EF4-FFF2-40B4-BE49-F238E27FC236}">
                <a16:creationId xmlns:a16="http://schemas.microsoft.com/office/drawing/2014/main" id="{61DE7393-6FA6-49F0-A796-1080400EA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08" name="Rectangle 2">
            <a:extLst>
              <a:ext uri="{FF2B5EF4-FFF2-40B4-BE49-F238E27FC236}">
                <a16:creationId xmlns:a16="http://schemas.microsoft.com/office/drawing/2014/main" id="{DF0B2285-847F-4E9E-B3FA-A8E949151EE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2">
            <a:extLst>
              <a:ext uri="{FF2B5EF4-FFF2-40B4-BE49-F238E27FC236}">
                <a16:creationId xmlns:a16="http://schemas.microsoft.com/office/drawing/2014/main" id="{9E9DB34F-62DA-4804-B1A3-51FF96FA28E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900D9D9-CD39-4A23-B051-3F0BE896651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3731" name="Text Box 1">
            <a:extLst>
              <a:ext uri="{FF2B5EF4-FFF2-40B4-BE49-F238E27FC236}">
                <a16:creationId xmlns:a16="http://schemas.microsoft.com/office/drawing/2014/main" id="{6E6AD61D-2DCA-4CE9-BC6B-51B0E4986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32" name="Rectangle 2">
            <a:extLst>
              <a:ext uri="{FF2B5EF4-FFF2-40B4-BE49-F238E27FC236}">
                <a16:creationId xmlns:a16="http://schemas.microsoft.com/office/drawing/2014/main" id="{E1127847-EEE6-4092-8316-5275263B9DE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2">
            <a:extLst>
              <a:ext uri="{FF2B5EF4-FFF2-40B4-BE49-F238E27FC236}">
                <a16:creationId xmlns:a16="http://schemas.microsoft.com/office/drawing/2014/main" id="{7EDB43F4-C2E5-43D3-99B3-8A5FC59B782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C18802A-4222-4494-ADE9-497D6C1CDC92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4755" name="Text Box 1">
            <a:extLst>
              <a:ext uri="{FF2B5EF4-FFF2-40B4-BE49-F238E27FC236}">
                <a16:creationId xmlns:a16="http://schemas.microsoft.com/office/drawing/2014/main" id="{BD9CA679-7D7E-46E8-83C5-A0FC83B81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56" name="Rectangle 2">
            <a:extLst>
              <a:ext uri="{FF2B5EF4-FFF2-40B4-BE49-F238E27FC236}">
                <a16:creationId xmlns:a16="http://schemas.microsoft.com/office/drawing/2014/main" id="{103E9815-FE14-458D-9C6B-3C0B1038F0A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2">
            <a:extLst>
              <a:ext uri="{FF2B5EF4-FFF2-40B4-BE49-F238E27FC236}">
                <a16:creationId xmlns:a16="http://schemas.microsoft.com/office/drawing/2014/main" id="{7BF3EAFB-94FF-4402-9DDC-37651E6ED75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ED3575C-2F16-488A-812A-7FAB3F4E014A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5779" name="Text Box 1">
            <a:extLst>
              <a:ext uri="{FF2B5EF4-FFF2-40B4-BE49-F238E27FC236}">
                <a16:creationId xmlns:a16="http://schemas.microsoft.com/office/drawing/2014/main" id="{EFE9D3ED-C01B-43F7-AAC1-9BB092707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80" name="Rectangle 2">
            <a:extLst>
              <a:ext uri="{FF2B5EF4-FFF2-40B4-BE49-F238E27FC236}">
                <a16:creationId xmlns:a16="http://schemas.microsoft.com/office/drawing/2014/main" id="{D7CD707A-43FD-4803-A2C3-FE5D1FDCEED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2">
            <a:extLst>
              <a:ext uri="{FF2B5EF4-FFF2-40B4-BE49-F238E27FC236}">
                <a16:creationId xmlns:a16="http://schemas.microsoft.com/office/drawing/2014/main" id="{CBC37C88-F68E-48FC-B57A-6AC3555454B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35144A8-EAA0-4997-918F-4464206C8736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6803" name="Text Box 1">
            <a:extLst>
              <a:ext uri="{FF2B5EF4-FFF2-40B4-BE49-F238E27FC236}">
                <a16:creationId xmlns:a16="http://schemas.microsoft.com/office/drawing/2014/main" id="{E660A1F7-5D0A-4FF2-A6BE-D45EA58A4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04" name="Rectangle 2">
            <a:extLst>
              <a:ext uri="{FF2B5EF4-FFF2-40B4-BE49-F238E27FC236}">
                <a16:creationId xmlns:a16="http://schemas.microsoft.com/office/drawing/2014/main" id="{4CFB891B-B444-42CA-8A17-6C1D7990502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2">
            <a:extLst>
              <a:ext uri="{FF2B5EF4-FFF2-40B4-BE49-F238E27FC236}">
                <a16:creationId xmlns:a16="http://schemas.microsoft.com/office/drawing/2014/main" id="{92072AF6-7127-4DA7-A6F0-FFD3D26A406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DAE9EC5-25E7-46A7-827B-E8ABC4671B95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7827" name="Text Box 1">
            <a:extLst>
              <a:ext uri="{FF2B5EF4-FFF2-40B4-BE49-F238E27FC236}">
                <a16:creationId xmlns:a16="http://schemas.microsoft.com/office/drawing/2014/main" id="{E7C9ECEB-7CD2-435D-8065-30ED36006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28" name="Rectangle 2">
            <a:extLst>
              <a:ext uri="{FF2B5EF4-FFF2-40B4-BE49-F238E27FC236}">
                <a16:creationId xmlns:a16="http://schemas.microsoft.com/office/drawing/2014/main" id="{DCFEC048-FD97-4953-8D3F-A4DBF1A41DB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2">
            <a:extLst>
              <a:ext uri="{FF2B5EF4-FFF2-40B4-BE49-F238E27FC236}">
                <a16:creationId xmlns:a16="http://schemas.microsoft.com/office/drawing/2014/main" id="{1DDB4331-A377-4549-B669-4867F02E5A2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C62D760-0495-4DD4-9EF7-CB1C9671E52D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8851" name="Text Box 1">
            <a:extLst>
              <a:ext uri="{FF2B5EF4-FFF2-40B4-BE49-F238E27FC236}">
                <a16:creationId xmlns:a16="http://schemas.microsoft.com/office/drawing/2014/main" id="{CABB303A-09D5-493C-97CA-8E832A790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52" name="Rectangle 2">
            <a:extLst>
              <a:ext uri="{FF2B5EF4-FFF2-40B4-BE49-F238E27FC236}">
                <a16:creationId xmlns:a16="http://schemas.microsoft.com/office/drawing/2014/main" id="{BBD0E212-73F2-41A2-A342-AA80A71B72E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2">
            <a:extLst>
              <a:ext uri="{FF2B5EF4-FFF2-40B4-BE49-F238E27FC236}">
                <a16:creationId xmlns:a16="http://schemas.microsoft.com/office/drawing/2014/main" id="{79B87BF6-3596-40E4-BFEE-8CDA9EE4047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74058A6-D355-46E7-9C80-EE983F14D09F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9875" name="Text Box 1">
            <a:extLst>
              <a:ext uri="{FF2B5EF4-FFF2-40B4-BE49-F238E27FC236}">
                <a16:creationId xmlns:a16="http://schemas.microsoft.com/office/drawing/2014/main" id="{CFC1F858-87EF-4877-8932-62DCED7D4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76" name="Rectangle 2">
            <a:extLst>
              <a:ext uri="{FF2B5EF4-FFF2-40B4-BE49-F238E27FC236}">
                <a16:creationId xmlns:a16="http://schemas.microsoft.com/office/drawing/2014/main" id="{6B5A9790-DC03-44D8-93EC-16B46486D79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2">
            <a:extLst>
              <a:ext uri="{FF2B5EF4-FFF2-40B4-BE49-F238E27FC236}">
                <a16:creationId xmlns:a16="http://schemas.microsoft.com/office/drawing/2014/main" id="{A6116656-3E3D-4D65-9A63-2E7C0BA836C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973C9E1-6F7B-42F2-99DB-ADFE667552CC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0899" name="Text Box 1">
            <a:extLst>
              <a:ext uri="{FF2B5EF4-FFF2-40B4-BE49-F238E27FC236}">
                <a16:creationId xmlns:a16="http://schemas.microsoft.com/office/drawing/2014/main" id="{BB3ADB49-0A05-4574-9EC3-575E399D2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900" name="Rectangle 2">
            <a:extLst>
              <a:ext uri="{FF2B5EF4-FFF2-40B4-BE49-F238E27FC236}">
                <a16:creationId xmlns:a16="http://schemas.microsoft.com/office/drawing/2014/main" id="{A519D8DF-0085-443E-8855-3FD06BBC812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2">
            <a:extLst>
              <a:ext uri="{FF2B5EF4-FFF2-40B4-BE49-F238E27FC236}">
                <a16:creationId xmlns:a16="http://schemas.microsoft.com/office/drawing/2014/main" id="{10DC209D-DAAC-439B-9920-B0D30E5A60B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DF73B9D-0FAE-44BC-AEAF-99BE5B983CA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3491" name="Text Box 1">
            <a:extLst>
              <a:ext uri="{FF2B5EF4-FFF2-40B4-BE49-F238E27FC236}">
                <a16:creationId xmlns:a16="http://schemas.microsoft.com/office/drawing/2014/main" id="{31670F65-72F7-4386-85F9-560994FE6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492" name="Rectangle 2">
            <a:extLst>
              <a:ext uri="{FF2B5EF4-FFF2-40B4-BE49-F238E27FC236}">
                <a16:creationId xmlns:a16="http://schemas.microsoft.com/office/drawing/2014/main" id="{366D1E2C-621F-433F-AEDA-ED6C5FA4475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2">
            <a:extLst>
              <a:ext uri="{FF2B5EF4-FFF2-40B4-BE49-F238E27FC236}">
                <a16:creationId xmlns:a16="http://schemas.microsoft.com/office/drawing/2014/main" id="{B7A0C79D-1DF7-4116-8168-54F416ADE4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314C994-6F5F-4C2D-9053-4D5282DAC96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1923" name="Text Box 1">
            <a:extLst>
              <a:ext uri="{FF2B5EF4-FFF2-40B4-BE49-F238E27FC236}">
                <a16:creationId xmlns:a16="http://schemas.microsoft.com/office/drawing/2014/main" id="{F4D99392-600E-4D81-845B-7088E99A9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24" name="Rectangle 2">
            <a:extLst>
              <a:ext uri="{FF2B5EF4-FFF2-40B4-BE49-F238E27FC236}">
                <a16:creationId xmlns:a16="http://schemas.microsoft.com/office/drawing/2014/main" id="{373E9EBA-6602-4AF2-BE19-3D888042555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2">
            <a:extLst>
              <a:ext uri="{FF2B5EF4-FFF2-40B4-BE49-F238E27FC236}">
                <a16:creationId xmlns:a16="http://schemas.microsoft.com/office/drawing/2014/main" id="{D865EE4A-AEA9-4E12-9E2C-5E0806A590C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91BF782-C32C-4FFA-8C39-1F6EECB28936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2947" name="Text Box 1">
            <a:extLst>
              <a:ext uri="{FF2B5EF4-FFF2-40B4-BE49-F238E27FC236}">
                <a16:creationId xmlns:a16="http://schemas.microsoft.com/office/drawing/2014/main" id="{25BC6849-F622-4C4F-9032-D3EE4FB2D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48" name="Rectangle 2">
            <a:extLst>
              <a:ext uri="{FF2B5EF4-FFF2-40B4-BE49-F238E27FC236}">
                <a16:creationId xmlns:a16="http://schemas.microsoft.com/office/drawing/2014/main" id="{94348F68-3A58-4774-8CAB-11998C5F17D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2">
            <a:extLst>
              <a:ext uri="{FF2B5EF4-FFF2-40B4-BE49-F238E27FC236}">
                <a16:creationId xmlns:a16="http://schemas.microsoft.com/office/drawing/2014/main" id="{10DC209D-DAAC-439B-9920-B0D30E5A60B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DF73B9D-0FAE-44BC-AEAF-99BE5B983CA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3491" name="Text Box 1">
            <a:extLst>
              <a:ext uri="{FF2B5EF4-FFF2-40B4-BE49-F238E27FC236}">
                <a16:creationId xmlns:a16="http://schemas.microsoft.com/office/drawing/2014/main" id="{31670F65-72F7-4386-85F9-560994FE6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492" name="Rectangle 2">
            <a:extLst>
              <a:ext uri="{FF2B5EF4-FFF2-40B4-BE49-F238E27FC236}">
                <a16:creationId xmlns:a16="http://schemas.microsoft.com/office/drawing/2014/main" id="{366D1E2C-621F-433F-AEDA-ED6C5FA4475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85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2">
            <a:extLst>
              <a:ext uri="{FF2B5EF4-FFF2-40B4-BE49-F238E27FC236}">
                <a16:creationId xmlns:a16="http://schemas.microsoft.com/office/drawing/2014/main" id="{31FBB957-B87A-479E-AE06-965BE9CAB7B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D5BEEC3-24ED-482B-A448-CC579D453181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4515" name="Text Box 1">
            <a:extLst>
              <a:ext uri="{FF2B5EF4-FFF2-40B4-BE49-F238E27FC236}">
                <a16:creationId xmlns:a16="http://schemas.microsoft.com/office/drawing/2014/main" id="{353094AD-3349-4D1A-AD95-2EB04CEE6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16" name="Rectangle 2">
            <a:extLst>
              <a:ext uri="{FF2B5EF4-FFF2-40B4-BE49-F238E27FC236}">
                <a16:creationId xmlns:a16="http://schemas.microsoft.com/office/drawing/2014/main" id="{3DDB060F-4C65-40EF-A3FE-82D1B971C2F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2">
            <a:extLst>
              <a:ext uri="{FF2B5EF4-FFF2-40B4-BE49-F238E27FC236}">
                <a16:creationId xmlns:a16="http://schemas.microsoft.com/office/drawing/2014/main" id="{4989F46A-FFBB-4773-AA2B-7DA06E9DB68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45E035E-447F-414C-A4CD-B1B6CD2BCF8C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5539" name="Text Box 1">
            <a:extLst>
              <a:ext uri="{FF2B5EF4-FFF2-40B4-BE49-F238E27FC236}">
                <a16:creationId xmlns:a16="http://schemas.microsoft.com/office/drawing/2014/main" id="{D2B33CB5-C6FA-4D56-A1F8-62EC77F78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40" name="Rectangle 2">
            <a:extLst>
              <a:ext uri="{FF2B5EF4-FFF2-40B4-BE49-F238E27FC236}">
                <a16:creationId xmlns:a16="http://schemas.microsoft.com/office/drawing/2014/main" id="{1A4A6391-D389-4492-B80A-8E4DDC9417B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2">
            <a:extLst>
              <a:ext uri="{FF2B5EF4-FFF2-40B4-BE49-F238E27FC236}">
                <a16:creationId xmlns:a16="http://schemas.microsoft.com/office/drawing/2014/main" id="{3FD6F4F4-A5F1-40D0-939E-775F817BE0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B5ADED4-323D-4A87-9AAD-2D55DAB02730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7587" name="Text Box 1">
            <a:extLst>
              <a:ext uri="{FF2B5EF4-FFF2-40B4-BE49-F238E27FC236}">
                <a16:creationId xmlns:a16="http://schemas.microsoft.com/office/drawing/2014/main" id="{1E610983-A281-4BD5-AF8D-54D21ED97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588" name="Rectangle 2">
            <a:extLst>
              <a:ext uri="{FF2B5EF4-FFF2-40B4-BE49-F238E27FC236}">
                <a16:creationId xmlns:a16="http://schemas.microsoft.com/office/drawing/2014/main" id="{3A56A3B9-8C70-4479-BEB1-7F3BCBCF1A3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2">
            <a:extLst>
              <a:ext uri="{FF2B5EF4-FFF2-40B4-BE49-F238E27FC236}">
                <a16:creationId xmlns:a16="http://schemas.microsoft.com/office/drawing/2014/main" id="{1660ABE3-65B5-47CE-B251-3C22B45B3F9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A744C98-88A9-48BF-A209-A8B2369315E8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8611" name="Text Box 1">
            <a:extLst>
              <a:ext uri="{FF2B5EF4-FFF2-40B4-BE49-F238E27FC236}">
                <a16:creationId xmlns:a16="http://schemas.microsoft.com/office/drawing/2014/main" id="{1CAFD460-EBF1-4551-AA46-68B4CD4CD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12" name="Rectangle 2">
            <a:extLst>
              <a:ext uri="{FF2B5EF4-FFF2-40B4-BE49-F238E27FC236}">
                <a16:creationId xmlns:a16="http://schemas.microsoft.com/office/drawing/2014/main" id="{B1415BC7-6D47-4ED3-8FA0-0848C0C7DEA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2">
            <a:extLst>
              <a:ext uri="{FF2B5EF4-FFF2-40B4-BE49-F238E27FC236}">
                <a16:creationId xmlns:a16="http://schemas.microsoft.com/office/drawing/2014/main" id="{6451A8A9-0C7D-4CA9-A3A5-4C5CBDE90C2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834ABBA-92E6-4AB8-B87A-809C1A5FFD88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9635" name="Text Box 1">
            <a:extLst>
              <a:ext uri="{FF2B5EF4-FFF2-40B4-BE49-F238E27FC236}">
                <a16:creationId xmlns:a16="http://schemas.microsoft.com/office/drawing/2014/main" id="{6F2209CB-7409-4457-86AF-52ACFCEAF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636" name="Rectangle 2">
            <a:extLst>
              <a:ext uri="{FF2B5EF4-FFF2-40B4-BE49-F238E27FC236}">
                <a16:creationId xmlns:a16="http://schemas.microsoft.com/office/drawing/2014/main" id="{433E3821-9AEB-460C-9975-7CA8D162628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2">
            <a:extLst>
              <a:ext uri="{FF2B5EF4-FFF2-40B4-BE49-F238E27FC236}">
                <a16:creationId xmlns:a16="http://schemas.microsoft.com/office/drawing/2014/main" id="{207A4CF2-D6F5-4B74-AB3C-E51A7FE00CC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3CFF8CD-5D27-4734-A2AF-1CAC8420D351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0659" name="Text Box 1">
            <a:extLst>
              <a:ext uri="{FF2B5EF4-FFF2-40B4-BE49-F238E27FC236}">
                <a16:creationId xmlns:a16="http://schemas.microsoft.com/office/drawing/2014/main" id="{6CFB0469-8DF1-4C46-8F10-AB3E6FEF7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60" name="Rectangle 2">
            <a:extLst>
              <a:ext uri="{FF2B5EF4-FFF2-40B4-BE49-F238E27FC236}">
                <a16:creationId xmlns:a16="http://schemas.microsoft.com/office/drawing/2014/main" id="{240FF793-65A8-42EE-B5F4-E0A9C5871C8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05000"/>
            <a:ext cx="10363200" cy="19050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91000"/>
            <a:ext cx="9652000" cy="12954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ln>
                  <a:noFill/>
                </a:ln>
                <a:noFill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76167-5EF5-419F-99C7-DA1D64194A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B5B94D-BA8C-4AF3-9716-9ECEAC5D56A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267A4FF8-68E9-40BB-9336-E378CB49DB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3444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14CFDB-1B3F-462E-BE54-D1356205CF3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AA73AB-0E93-4AC8-A161-3355B55660C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E9C39-9FB5-4258-8E04-2BA29F9A4E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98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81000"/>
            <a:ext cx="2692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81000"/>
            <a:ext cx="7874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22422A-DB4F-46AB-8649-EF9B8FE5614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BD89FE-D1E9-48D4-98B0-9420351C7AB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0FF0D5-6067-484D-BFC0-80898D0978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3689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2" y="1981200"/>
            <a:ext cx="5276849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2" y="4186239"/>
            <a:ext cx="5276849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FAF15-DAEC-4F23-B25E-AA62FB56240C}"/>
              </a:ext>
            </a:extLst>
          </p:cNvPr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45503-2139-4232-AA7C-60F5726038C9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fld id="{05EF1D97-BBED-4C29-8352-889147EB70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574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2" y="1981201"/>
            <a:ext cx="5276849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00CF0-D603-4A49-9776-0061A696CFFC}"/>
              </a:ext>
            </a:extLst>
          </p:cNvPr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A38A3-61D2-4CC4-87B0-ECA234DEA985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fld id="{C7914F3D-62EC-4455-BACD-9EE9819D4E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002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124201"/>
            <a:ext cx="10350500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1C0423-8BB0-4EEF-B48F-2C83D2DC6428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14401" y="6248401"/>
            <a:ext cx="2527300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3B0E61-285F-445B-AE7F-47ABA122931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165601" y="6248401"/>
            <a:ext cx="38481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925083-DE81-463D-8BBC-9742D9D232D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737601" y="6248401"/>
            <a:ext cx="2527300" cy="447675"/>
          </a:xfrm>
        </p:spPr>
        <p:txBody>
          <a:bodyPr/>
          <a:lstStyle>
            <a:lvl1pPr>
              <a:defRPr/>
            </a:lvl1pPr>
          </a:lstStyle>
          <a:p>
            <a:fld id="{9FCF15E2-7BA6-4024-B62D-F4B852A14C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298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titleart.png">
            <a:extLst>
              <a:ext uri="{FF2B5EF4-FFF2-40B4-BE49-F238E27FC236}">
                <a16:creationId xmlns:a16="http://schemas.microsoft.com/office/drawing/2014/main" id="{1B4C32E8-8BD9-45CF-99BE-ED5CA98DD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overtitleart.png">
            <a:extLst>
              <a:ext uri="{FF2B5EF4-FFF2-40B4-BE49-F238E27FC236}">
                <a16:creationId xmlns:a16="http://schemas.microsoft.com/office/drawing/2014/main" id="{B408E739-5767-4278-8852-6DFFC8E9F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93B01552-E7FD-434E-AD65-2B9B0A9F7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1676400"/>
          </a:xfrm>
          <a:prstGeom prst="round2DiagRect">
            <a:avLst/>
          </a:prstGeom>
          <a:solidFill>
            <a:srgbClr val="E6E100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>
            <a:lvl1pPr>
              <a:defRPr sz="4400" b="1" baseline="0"/>
            </a:lvl1pPr>
          </a:lstStyle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4400" kern="0" dirty="0">
              <a:solidFill>
                <a:srgbClr val="222222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E3056C5-4BAF-4D51-AA49-871999F59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62600"/>
            <a:ext cx="12192000" cy="1295400"/>
          </a:xfrm>
          <a:prstGeom prst="round2DiagRect">
            <a:avLst/>
          </a:prstGeom>
          <a:solidFill>
            <a:schemeClr val="tx1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l">
              <a:buFontTx/>
              <a:buNone/>
              <a:defRPr sz="2800" b="1" i="0" baseline="0">
                <a:solidFill>
                  <a:srgbClr val="CCFFCC"/>
                </a:solidFill>
                <a:latin typeface="+mj-lt"/>
                <a:ea typeface="Batang" pitchFamily="18" charset="-127"/>
              </a:defRPr>
            </a:lvl1pPr>
          </a:lstStyle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sz="2800" kern="0" dirty="0">
                <a:cs typeface="ＭＳ Ｐゴシック" charset="-128"/>
              </a:rPr>
              <a:t>INVITATION TO </a:t>
            </a:r>
          </a:p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sz="2800" kern="0" dirty="0">
                <a:cs typeface="ＭＳ Ｐゴシック" charset="-128"/>
              </a:rPr>
              <a:t>Computer Science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1EC2D29-83B0-4532-BC5A-7A0BDD594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1" y="5676900"/>
            <a:ext cx="14605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2319692A-BBEF-4F84-8119-687812DCE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3600" kern="0" dirty="0">
              <a:solidFill>
                <a:srgbClr val="222222"/>
              </a:solidFill>
              <a:latin typeface="+mj-lt"/>
              <a:cs typeface="ＭＳ Ｐゴシック" charset="-128"/>
            </a:endParaRPr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05000"/>
            <a:ext cx="10363200" cy="19050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91000"/>
            <a:ext cx="9652000" cy="12954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solidFill>
                  <a:srgbClr val="CCFFCC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F9D535D-AF79-4161-A4FC-17DDAABF34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A2BA43D-7DDF-4407-86D4-9E598A87201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DCBEF329-EE44-4B00-8BF2-5A22C0041A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991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95F365-6917-40E9-ACB2-BBA2E262D90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9E2A74-BA3D-44FE-95AE-ADB126F8B36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11F15E-2A6B-46A3-B0AC-B72004A38A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828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767260-18B5-4164-B584-14179FB3A9A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EDD6AF-E3A6-4E06-94C3-B567BF5BF65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EFECD2-5B32-4860-99DC-A250E2FEA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824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6B5BBF-56E3-418C-8F30-24E269660F8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9E4DB5-25D1-4032-BF26-7AF8C05756C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A65E03-3286-4021-B340-2EE01C6C1F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278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0BFD1E5-3DC9-4AC4-8058-9132F305A67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13E0525-B770-43FE-A69B-38BBCE9ACD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D4688B-BFA6-48AD-AD5D-F55788C66B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266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1F52E5-F4D8-407D-B9AE-94E99F69968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04265E-45E1-4A6D-9FE5-7CD55DE89E6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5857EF-3B17-447B-8546-FF59461B00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7368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D50BCFF-9E25-4686-92F7-73F4AE10552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D49B4D8-615B-4FF4-86C5-D022B35EA5B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5B7649-0D5F-4DA3-9C4A-BD43312491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264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A32FF1F-34CD-4DF5-BC79-9873E0B4887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95CB7C0-3C99-4211-9194-259F7D017CE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C7CC90-8B4B-43CC-975B-8130490BA9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7570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7C1E78-5AE3-438E-9BD1-57A4409D41C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170F8D-9A86-4DD4-B62E-ED3E0D3E6B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58730A-8AC0-4852-A241-1EA3A9D10A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0635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358185-CBA8-46D2-BB45-167DC54DABB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7373FA-21AB-482C-B5AA-033AA9F27A2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1E261E-F62E-44F8-96DF-FA4952E084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17897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E07B79-5C5B-4999-A7FE-051232CBDDF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5E5E6A-E751-4B83-9072-34722835FDA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330D7-FD8C-4BB1-BE05-829269597A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2865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81000"/>
            <a:ext cx="2692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81000"/>
            <a:ext cx="7874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3A60C2-A1E4-44B3-9CC4-0A1E9CC1E47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30F474-8B5B-4B86-8515-A6B1638273A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B4F6D9-4102-4870-A974-EEA2B2BEA3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4027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2" y="1981200"/>
            <a:ext cx="5276849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2" y="4186239"/>
            <a:ext cx="5276849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5F8589-C761-428D-A10F-8BDCF289B861}"/>
              </a:ext>
            </a:extLst>
          </p:cNvPr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F0A4D1-C26E-4B25-952B-11958D96A8C7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fld id="{C4575871-A899-450F-B225-0D71A030CC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425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2" y="1981201"/>
            <a:ext cx="5276849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C86F1-34EA-4C0E-B7F5-CBC34C9C4BDA}"/>
              </a:ext>
            </a:extLst>
          </p:cNvPr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7968C-6422-4D07-8B1E-1906C0805F83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fld id="{227DA2D5-5503-4CA5-AD6E-B77AEFF6A8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8715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124201"/>
            <a:ext cx="10350500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2DED2B-4417-4A79-9E64-43AE1A804872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14401" y="6248401"/>
            <a:ext cx="2527300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65C27-0E7D-40A9-9796-A2559CD474E7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165601" y="6248401"/>
            <a:ext cx="3848100" cy="4476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B00247-A52F-47D5-8126-F03C8F27B5F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737601" y="6248401"/>
            <a:ext cx="2527300" cy="447675"/>
          </a:xfrm>
        </p:spPr>
        <p:txBody>
          <a:bodyPr/>
          <a:lstStyle>
            <a:lvl1pPr>
              <a:defRPr/>
            </a:lvl1pPr>
          </a:lstStyle>
          <a:p>
            <a:fld id="{2DD445B5-A219-4C19-8FC3-8F71F8D6BB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20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8B2B60-832E-4489-BF29-176FA19E2A0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809FC2-51F5-47B2-998E-67241E3A7E2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DCDF6E-3E1E-4F04-9819-20F4527BFC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58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2D6282-9EFD-482F-A178-1B5A9D975D4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4548D0-FF23-400A-8DC2-C416682EBFB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DE71A-D6B8-45E3-8DC6-702C12332B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367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DA538CA-9325-491D-97FF-603BFE1C491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A297DB6-01D8-4D87-A261-E470F392AE6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0F91CE-70B7-4D14-9048-F3F3D8086D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3301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E064F7C-54CF-481B-A1AB-6C330CDFF01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F5E11A7-3037-445A-A686-34E146C1CD8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405E50-DC8D-4D43-8E23-800C040541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675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CBD706B-F15B-429A-A1EA-55A8DF3DF5E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D4F3133-61E8-4DCD-ACE8-2D395E1950A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3E134A-D00B-45CC-AC75-A96B1C6B1E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089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3832CF-5926-48AF-BCDF-15C5C0DC355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161F33-E3FD-4507-9D83-AD2BD36BB68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9B048D-998F-423F-B6B2-C2C30FA3CD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62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7230B1-63DE-4CC8-AF05-CA1AFEF6F22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7D9FA6-202C-4876-9509-3479F2CCC32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0631B6-7F21-46EC-9971-1082158031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65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492BB54-5B7F-4916-8D48-A243022343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72E152E-0BB6-4E11-8B68-412F18CAC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23588" name="Rectangle 4">
            <a:extLst>
              <a:ext uri="{FF2B5EF4-FFF2-40B4-BE49-F238E27FC236}">
                <a16:creationId xmlns:a16="http://schemas.microsoft.com/office/drawing/2014/main" id="{A3DBE32F-2BD0-4851-86DC-FBA3A49320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1200" y="6324600"/>
            <a:ext cx="782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>
            <a:extLst>
              <a:ext uri="{FF2B5EF4-FFF2-40B4-BE49-F238E27FC236}">
                <a16:creationId xmlns:a16="http://schemas.microsoft.com/office/drawing/2014/main" id="{961FE62E-BECE-4786-BD06-86C8F030887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246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2720F89E-CE34-4914-8037-E2F441F2E2C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289" r:id="rId2"/>
    <p:sldLayoutId id="2147484290" r:id="rId3"/>
    <p:sldLayoutId id="2147484291" r:id="rId4"/>
    <p:sldLayoutId id="2147484292" r:id="rId5"/>
    <p:sldLayoutId id="2147484293" r:id="rId6"/>
    <p:sldLayoutId id="2147484294" r:id="rId7"/>
    <p:sldLayoutId id="2147484295" r:id="rId8"/>
    <p:sldLayoutId id="2147484296" r:id="rId9"/>
    <p:sldLayoutId id="2147484297" r:id="rId10"/>
    <p:sldLayoutId id="2147484298" r:id="rId11"/>
    <p:sldLayoutId id="2147484310" r:id="rId12"/>
    <p:sldLayoutId id="2147484311" r:id="rId13"/>
    <p:sldLayoutId id="214748431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overstrip2.png">
            <a:extLst>
              <a:ext uri="{FF2B5EF4-FFF2-40B4-BE49-F238E27FC236}">
                <a16:creationId xmlns:a16="http://schemas.microsoft.com/office/drawing/2014/main" id="{78CBEF3C-D1C6-4692-8466-52368E8FCB5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5334000" y="-5334000"/>
            <a:ext cx="1524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7" descr="coverstrip2.png">
            <a:extLst>
              <a:ext uri="{FF2B5EF4-FFF2-40B4-BE49-F238E27FC236}">
                <a16:creationId xmlns:a16="http://schemas.microsoft.com/office/drawing/2014/main" id="{5E967EB8-7652-4C9B-A706-89B6AE30B1D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5638799" y="304801"/>
            <a:ext cx="914402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052" name="Rectangle 2">
            <a:extLst>
              <a:ext uri="{FF2B5EF4-FFF2-40B4-BE49-F238E27FC236}">
                <a16:creationId xmlns:a16="http://schemas.microsoft.com/office/drawing/2014/main" id="{6F43B8D3-2202-4898-941B-91BF4DCA02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3" name="Rectangle 3">
            <a:extLst>
              <a:ext uri="{FF2B5EF4-FFF2-40B4-BE49-F238E27FC236}">
                <a16:creationId xmlns:a16="http://schemas.microsoft.com/office/drawing/2014/main" id="{968A3F7D-B231-4F22-A77B-788134C3D1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23588" name="Rectangle 4">
            <a:extLst>
              <a:ext uri="{FF2B5EF4-FFF2-40B4-BE49-F238E27FC236}">
                <a16:creationId xmlns:a16="http://schemas.microsoft.com/office/drawing/2014/main" id="{C7DA7C54-A8B3-4764-B3F7-F45F561355A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1200" y="6324600"/>
            <a:ext cx="782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 smtClean="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>
            <a:extLst>
              <a:ext uri="{FF2B5EF4-FFF2-40B4-BE49-F238E27FC236}">
                <a16:creationId xmlns:a16="http://schemas.microsoft.com/office/drawing/2014/main" id="{F2E6EBFB-8E07-4B9E-81EA-71E53EA5F9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246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78DCA4D3-B283-4D6E-B7F3-B1362856987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299" r:id="rId2"/>
    <p:sldLayoutId id="2147484300" r:id="rId3"/>
    <p:sldLayoutId id="2147484301" r:id="rId4"/>
    <p:sldLayoutId id="2147484302" r:id="rId5"/>
    <p:sldLayoutId id="2147484303" r:id="rId6"/>
    <p:sldLayoutId id="2147484304" r:id="rId7"/>
    <p:sldLayoutId id="2147484305" r:id="rId8"/>
    <p:sldLayoutId id="2147484306" r:id="rId9"/>
    <p:sldLayoutId id="2147484307" r:id="rId10"/>
    <p:sldLayoutId id="2147484308" r:id="rId11"/>
    <p:sldLayoutId id="2147484314" r:id="rId12"/>
    <p:sldLayoutId id="2147484315" r:id="rId13"/>
    <p:sldLayoutId id="2147484316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A2D2DF1-C9A5-4A8E-892B-1217106B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0200" y="2743200"/>
            <a:ext cx="2286000" cy="2133600"/>
          </a:xfrm>
        </p:spPr>
        <p:txBody>
          <a:bodyPr/>
          <a:lstStyle/>
          <a:p>
            <a:pPr marL="0" indent="0">
              <a:buNone/>
            </a:pPr>
            <a:r>
              <a:rPr lang="en-US" sz="60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Turing </a:t>
            </a: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Machines</a:t>
            </a:r>
            <a:endParaRPr lang="en-US" sz="6000" dirty="0">
              <a:solidFill>
                <a:srgbClr val="00B050"/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pic>
        <p:nvPicPr>
          <p:cNvPr id="1026" name="Picture 2" descr="Turing machine - Wikipedia">
            <a:extLst>
              <a:ext uri="{FF2B5EF4-FFF2-40B4-BE49-F238E27FC236}">
                <a16:creationId xmlns:a16="http://schemas.microsoft.com/office/drawing/2014/main" id="{A6AAB81E-B710-7BB1-C2F3-8EAF4B3979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2"/>
          <a:stretch/>
        </p:blipFill>
        <p:spPr bwMode="auto">
          <a:xfrm>
            <a:off x="304800" y="1600200"/>
            <a:ext cx="8381999" cy="426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A179711C-A45D-45FC-9118-CDBD508B27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kern="12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  <a:cs typeface="+mn-cs"/>
              </a:rPr>
              <a:t>A Model of an Algorithm</a:t>
            </a: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48064D8A-8E7E-4065-86D8-BBFE6E9931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676400"/>
            <a:ext cx="9601200" cy="4572000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A model of an algorithm must</a:t>
            </a:r>
          </a:p>
          <a:p>
            <a:pPr lvl="1"/>
            <a:r>
              <a:rPr lang="en-US" altLang="en-US" dirty="0">
                <a:solidFill>
                  <a:srgbClr val="00B0F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Be a well-ordered collection</a:t>
            </a:r>
          </a:p>
          <a:p>
            <a:pPr lvl="1"/>
            <a:r>
              <a:rPr lang="en-US" altLang="en-US" dirty="0">
                <a:solidFill>
                  <a:srgbClr val="00B0F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Consist of unambiguous and effectively computable operations</a:t>
            </a:r>
          </a:p>
          <a:p>
            <a:pPr lvl="1"/>
            <a:r>
              <a:rPr lang="en-US" altLang="en-US" dirty="0">
                <a:solidFill>
                  <a:srgbClr val="00B0F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Halt in a finite amount of time</a:t>
            </a:r>
          </a:p>
          <a:p>
            <a:pPr lvl="1"/>
            <a:r>
              <a:rPr lang="en-US" altLang="en-US" dirty="0">
                <a:solidFill>
                  <a:srgbClr val="00B0F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Produce a result</a:t>
            </a:r>
          </a:p>
          <a:p>
            <a:endParaRPr lang="en-US" altLang="en-US" dirty="0">
              <a:solidFill>
                <a:schemeClr val="accent2"/>
              </a:solidFill>
              <a:latin typeface="TrumpetLite" panose="020A06020505060202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Is a Turing machine program a model of an algorithm?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E88B5EA1-38F8-407C-9A4F-9FBA95DD01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kern="12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  <a:cs typeface="+mn-cs"/>
              </a:rPr>
              <a:t>A Model of an Algorithm</a:t>
            </a: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D15B8224-D08F-4E9D-925E-2643BFEAB1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B0F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Be a well-ordered collection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The starting state and position on the tape are well-defined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At most one rule can match a given state and position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It is well defined what happens if no rule matches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A Turing machine knows where to start, and what step to do next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D7030279-8E63-4679-B172-BAF6E54C2A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kern="12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  <a:cs typeface="+mn-cs"/>
              </a:rPr>
              <a:t>A Model of an Algorithm</a:t>
            </a: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8275CB62-F07D-4948-B98D-9FBF8A1CF6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solidFill>
                  <a:srgbClr val="00B0F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Consist of unambiguous and effectively computable operations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Turing machine instructions completely specify what the machine must do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Turing machine instructions cannot be ambiguous</a:t>
            </a:r>
          </a:p>
          <a:p>
            <a:r>
              <a:rPr lang="en-US" altLang="en-US" sz="2400" dirty="0">
                <a:solidFill>
                  <a:srgbClr val="00B0F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Halt in a finite amount of time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Turing machines </a:t>
            </a:r>
            <a:r>
              <a:rPr lang="en-US" altLang="en-US" dirty="0">
                <a:solidFill>
                  <a:srgbClr val="FF000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can</a:t>
            </a: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 go into infinite loops, like poor attempts at algorithms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We can ensure halting for inputs within the scope of the problem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4E6B510C-489E-4653-BCD3-F8F12C003B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kern="12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  <a:cs typeface="+mn-cs"/>
              </a:rPr>
              <a:t>A Model of an Algorithm</a:t>
            </a: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ADFA5927-D2DE-4EDB-8260-63EF6AB7C6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B0F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Produce a result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The contents of the tape when the Turing machine</a:t>
            </a:r>
            <a:b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halts are the output</a:t>
            </a:r>
          </a:p>
          <a:p>
            <a:pPr lvl="1"/>
            <a:endParaRPr lang="en-US" altLang="en-US" dirty="0">
              <a:solidFill>
                <a:schemeClr val="accent2"/>
              </a:solidFill>
              <a:latin typeface="TrumpetLite" panose="020A0602050506020204" pitchFamily="18" charset="0"/>
              <a:ea typeface="ＭＳ Ｐゴシック" panose="020B0600070205080204" pitchFamily="34" charset="-128"/>
            </a:endParaRPr>
          </a:p>
          <a:p>
            <a:pPr algn="ctr">
              <a:buFontTx/>
              <a:buNone/>
            </a:pPr>
            <a:r>
              <a:rPr lang="en-US" altLang="en-US" dirty="0">
                <a:solidFill>
                  <a:srgbClr val="7030A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Thus a Turing machine program is a</a:t>
            </a:r>
            <a:br>
              <a:rPr lang="en-US" altLang="en-US" dirty="0">
                <a:solidFill>
                  <a:srgbClr val="7030A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srgbClr val="7030A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good model of an algorithm!</a:t>
            </a:r>
          </a:p>
          <a:p>
            <a:endParaRPr lang="en-US" altLang="en-US" dirty="0">
              <a:solidFill>
                <a:schemeClr val="accent2"/>
              </a:solidFill>
              <a:latin typeface="TrumpetLite" panose="020A06020505060202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>
            <a:extLst>
              <a:ext uri="{FF2B5EF4-FFF2-40B4-BE49-F238E27FC236}">
                <a16:creationId xmlns:a16="http://schemas.microsoft.com/office/drawing/2014/main" id="{39CA6785-AAE2-4BF8-8C3C-90D272C609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kern="12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  <a:cs typeface="+mn-cs"/>
              </a:rPr>
              <a:t>Turing Machine Examples</a:t>
            </a: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A0591598-C0A5-4ABB-A109-2D55D90C43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Examples to show what Turing machines can do: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Bit inverter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Parity Bit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Unary Increment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Unary Addition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Note: a </a:t>
            </a:r>
            <a:r>
              <a:rPr lang="en-US" altLang="en-US" b="1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state diagram</a:t>
            </a: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 is a visual representation of a Turing machine algorithm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C158B78C-213B-4D75-8B6A-9FFB8C16BB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kern="12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  <a:cs typeface="+mn-cs"/>
              </a:rPr>
              <a:t>Turing Machine Examples</a:t>
            </a: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95024528-5ED9-4563-9FA1-6022E54A6B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Bit inverter: 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Given a string of 0s and 1s, change every 0 to a 1 and every 1 to a 0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Algorithm idea: move right, flipping each bit as it goes, and stop when you reach a blank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Include no rule that responds to a blank symbol, and the machine must stop when input ends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A326729-0EA9-4C5F-9C5E-491B5E51174B}"/>
              </a:ext>
            </a:extLst>
          </p:cNvPr>
          <p:cNvSpPr txBox="1"/>
          <p:nvPr/>
        </p:nvSpPr>
        <p:spPr>
          <a:xfrm>
            <a:off x="1752600" y="2914650"/>
            <a:ext cx="2667000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Times New Roman" charset="0"/>
              <a:buNone/>
              <a:defRPr/>
            </a:pP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</a:rPr>
              <a:t>Rules:</a:t>
            </a:r>
          </a:p>
          <a:p>
            <a:pPr>
              <a:buFont typeface="Times New Roman" charset="0"/>
              <a:buNone/>
              <a:defRPr/>
            </a:pP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</a:rPr>
              <a:t>	(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</a:rPr>
              <a:t>, 1, 0, 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</a:rPr>
              <a:t>, R)</a:t>
            </a:r>
          </a:p>
          <a:p>
            <a:pPr>
              <a:buFont typeface="Times New Roman" charset="0"/>
              <a:buNone/>
              <a:defRPr/>
            </a:pP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</a:rPr>
              <a:t>	(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</a:rPr>
              <a:t>, 0, 1, 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</a:rPr>
              <a:t>, R)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9FBF16D-13DF-4BCA-8492-EF13A788CB6C}"/>
              </a:ext>
            </a:extLst>
          </p:cNvPr>
          <p:cNvSpPr txBox="1">
            <a:spLocks noChangeArrowheads="1"/>
          </p:cNvSpPr>
          <p:nvPr/>
        </p:nvSpPr>
        <p:spPr>
          <a:xfrm>
            <a:off x="2057400" y="381000"/>
            <a:ext cx="8077200" cy="1143000"/>
          </a:xfrm>
          <a:prstGeom prst="rect">
            <a:avLst/>
          </a:prstGeom>
        </p:spPr>
        <p:txBody>
          <a:bodyPr/>
          <a:lstStyle/>
          <a:p>
            <a:pPr defTabSz="914400" eaLnBrk="0" hangingPunct="0">
              <a:buClrTx/>
              <a:buSzTx/>
              <a:defRPr/>
            </a:pP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Turing Machine Examples</a:t>
            </a:r>
          </a:p>
        </p:txBody>
      </p:sp>
      <p:pic>
        <p:nvPicPr>
          <p:cNvPr id="30726" name="Picture 6">
            <a:extLst>
              <a:ext uri="{FF2B5EF4-FFF2-40B4-BE49-F238E27FC236}">
                <a16:creationId xmlns:a16="http://schemas.microsoft.com/office/drawing/2014/main" id="{B5942362-5A28-48E5-B1B2-7DE90F1C25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3" b="34146"/>
          <a:stretch/>
        </p:blipFill>
        <p:spPr bwMode="auto">
          <a:xfrm>
            <a:off x="5518810" y="2743200"/>
            <a:ext cx="4721989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FD51541E-0F5C-4C2D-A27D-85610F6F4F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kern="12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  <a:cs typeface="+mn-cs"/>
              </a:rPr>
              <a:t>Turing Machine Examples</a:t>
            </a: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B29A68EA-D0CC-44FB-A5EE-659594CFCE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57400" y="1676400"/>
            <a:ext cx="8077200" cy="1524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Bit inverter example: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 	Each row shows contents of tape after a move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	Head position is in shaded cell, always in state </a:t>
            </a:r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1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6C77ED2-983A-420E-BA1D-41D64CF215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272642"/>
              </p:ext>
            </p:extLst>
          </p:nvPr>
        </p:nvGraphicFramePr>
        <p:xfrm>
          <a:off x="3048000" y="3429001"/>
          <a:ext cx="6096000" cy="1857375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Picture 6">
            <a:extLst>
              <a:ext uri="{FF2B5EF4-FFF2-40B4-BE49-F238E27FC236}">
                <a16:creationId xmlns:a16="http://schemas.microsoft.com/office/drawing/2014/main" id="{F4446275-14DA-4D76-8015-555D5A4E14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7074" r="6053" b="35061"/>
          <a:stretch/>
        </p:blipFill>
        <p:spPr bwMode="auto">
          <a:xfrm>
            <a:off x="4419600" y="5329408"/>
            <a:ext cx="33528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>
            <a:extLst>
              <a:ext uri="{FF2B5EF4-FFF2-40B4-BE49-F238E27FC236}">
                <a16:creationId xmlns:a16="http://schemas.microsoft.com/office/drawing/2014/main" id="{8188B369-D8AA-41BA-9CF0-EACF1490BC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kern="12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  <a:cs typeface="+mn-cs"/>
              </a:rPr>
              <a:t>Turing Machine Examples</a:t>
            </a: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5B030EC7-2559-4FAA-85D0-A19B1DDB79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Parity Bit Problem: 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Given a string of 0s and 1s, </a:t>
            </a:r>
          </a:p>
          <a:p>
            <a:pPr lvl="2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Count whether the number of 1s is even or odd	</a:t>
            </a:r>
          </a:p>
          <a:p>
            <a:pPr lvl="2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If it is even, add a 1 to the end of the string</a:t>
            </a:r>
          </a:p>
          <a:p>
            <a:pPr lvl="2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Else add a 0 to the end of the string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Algorithm idea: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State </a:t>
            </a:r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 represents even parity so far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State </a:t>
            </a:r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 represents odd parity so far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Reading 0 doesn’t change the state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Reading 1 changes from state </a:t>
            </a:r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 to </a:t>
            </a:r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 and vice versa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AC9FC3-D4A9-4DD4-8264-A0A733926A73}"/>
              </a:ext>
            </a:extLst>
          </p:cNvPr>
          <p:cNvSpPr txBox="1"/>
          <p:nvPr/>
        </p:nvSpPr>
        <p:spPr>
          <a:xfrm>
            <a:off x="1447800" y="2211387"/>
            <a:ext cx="3124200" cy="30464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Rules:</a:t>
            </a: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	(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itchFamily="34" charset="-128"/>
              </a:rPr>
              <a:t>1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, 0, 0, 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itchFamily="34" charset="-128"/>
              </a:rPr>
              <a:t>1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, R)</a:t>
            </a: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	(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itchFamily="34" charset="-128"/>
              </a:rPr>
              <a:t>1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, 1, 1, 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itchFamily="34" charset="-128"/>
              </a:rPr>
              <a:t>2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, R)</a:t>
            </a: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	(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itchFamily="34" charset="-128"/>
              </a:rPr>
              <a:t>2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, 0, 0, 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itchFamily="34" charset="-128"/>
              </a:rPr>
              <a:t>2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, R)</a:t>
            </a: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	(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itchFamily="34" charset="-128"/>
              </a:rPr>
              <a:t>2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, 1, 1, 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itchFamily="34" charset="-128"/>
              </a:rPr>
              <a:t>1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, R)</a:t>
            </a: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	(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itchFamily="34" charset="-128"/>
              </a:rPr>
              <a:t>1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, b, 1, 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itchFamily="34" charset="-128"/>
              </a:rPr>
              <a:t>3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, R)</a:t>
            </a: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	(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itchFamily="34" charset="-128"/>
              </a:rPr>
              <a:t>2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, b, 0, 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itchFamily="34" charset="-128"/>
              </a:rPr>
              <a:t>3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, R)</a:t>
            </a:r>
          </a:p>
          <a:p>
            <a:pPr>
              <a:defRPr/>
            </a:pPr>
            <a:endParaRPr lang="en-US" dirty="0">
              <a:solidFill>
                <a:schemeClr val="accent2"/>
              </a:solidFill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08F54FE-B52B-4A3A-8762-D51C65EDD2BB}"/>
              </a:ext>
            </a:extLst>
          </p:cNvPr>
          <p:cNvSpPr txBox="1">
            <a:spLocks noChangeArrowheads="1"/>
          </p:cNvSpPr>
          <p:nvPr/>
        </p:nvSpPr>
        <p:spPr>
          <a:xfrm>
            <a:off x="2057400" y="381000"/>
            <a:ext cx="8077200" cy="1143000"/>
          </a:xfrm>
          <a:prstGeom prst="rect">
            <a:avLst/>
          </a:prstGeom>
        </p:spPr>
        <p:txBody>
          <a:bodyPr/>
          <a:lstStyle/>
          <a:p>
            <a:pPr defTabSz="914400" eaLnBrk="0" hangingPunct="0">
              <a:buClrTx/>
              <a:buSzTx/>
              <a:defRPr/>
            </a:pP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Turing Machine Examples</a:t>
            </a:r>
          </a:p>
        </p:txBody>
      </p:sp>
      <p:pic>
        <p:nvPicPr>
          <p:cNvPr id="33798" name="Picture 6">
            <a:extLst>
              <a:ext uri="{FF2B5EF4-FFF2-40B4-BE49-F238E27FC236}">
                <a16:creationId xmlns:a16="http://schemas.microsoft.com/office/drawing/2014/main" id="{3FB75CF3-21DA-426E-887E-48B82F0742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1" b="12453"/>
          <a:stretch/>
        </p:blipFill>
        <p:spPr bwMode="auto">
          <a:xfrm>
            <a:off x="5181601" y="1637929"/>
            <a:ext cx="5943599" cy="435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57DD-42EB-488A-93AF-47B9A24C1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5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ALERT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ED3F3-5033-4930-B561-2DFA70946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4550"/>
            <a:ext cx="8972550" cy="3028950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2400" dirty="0">
              <a:latin typeface="Footlight MT Light" panose="0204060206030A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>
                <a:latin typeface="Footlight MT Light" panose="0204060206030A020304" pitchFamily="18" charset="0"/>
              </a:rPr>
              <a:t>Assignment 9 is due Friday.</a:t>
            </a:r>
          </a:p>
          <a:p>
            <a:pPr>
              <a:spcBef>
                <a:spcPts val="0"/>
              </a:spcBef>
            </a:pPr>
            <a:endParaRPr lang="en-US" sz="2000" dirty="0">
              <a:latin typeface="Footlight MT Light" panose="0204060206030A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>
                <a:latin typeface="Footlight MT Light" panose="0204060206030A020304" pitchFamily="18" charset="0"/>
              </a:rPr>
              <a:t>Assignment 10 is available on Brightspace and is due</a:t>
            </a:r>
            <a:br>
              <a:rPr lang="en-US" sz="2400">
                <a:latin typeface="Footlight MT Light" panose="0204060206030A020304" pitchFamily="18" charset="0"/>
              </a:rPr>
            </a:br>
            <a:r>
              <a:rPr lang="en-US" sz="2400">
                <a:latin typeface="Footlight MT Light" panose="0204060206030A020304" pitchFamily="18" charset="0"/>
              </a:rPr>
              <a:t>Wednesday, April 23.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85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6677CAE5-E299-45FA-9ABF-C69F8F554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" t="9911" r="3313" b="12453"/>
          <a:stretch/>
        </p:blipFill>
        <p:spPr bwMode="auto">
          <a:xfrm>
            <a:off x="7239001" y="85470"/>
            <a:ext cx="3352799" cy="267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1">
            <a:extLst>
              <a:ext uri="{FF2B5EF4-FFF2-40B4-BE49-F238E27FC236}">
                <a16:creationId xmlns:a16="http://schemas.microsoft.com/office/drawing/2014/main" id="{752C2E72-520A-46C2-9F36-FC2052976D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kern="12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  <a:cs typeface="+mn-cs"/>
              </a:rPr>
              <a:t>Turing Machine Examples</a:t>
            </a: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0E7CACEF-5039-4D7B-BC33-C7235C45B2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57400" y="2209800"/>
            <a:ext cx="8077200" cy="1524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Parity Bit example: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 	</a:t>
            </a:r>
            <a:r>
              <a:rPr lang="en-US" altLang="en-US" sz="24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Each row shows contents of tape after a move</a:t>
            </a:r>
          </a:p>
          <a:p>
            <a:pPr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	Head position is in shaded cell, state in parentheses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60D3425-4298-4418-84E8-451901B83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137279"/>
              </p:ext>
            </p:extLst>
          </p:nvPr>
        </p:nvGraphicFramePr>
        <p:xfrm>
          <a:off x="3048000" y="3810000"/>
          <a:ext cx="6096000" cy="2228850"/>
        </p:xfrm>
        <a:graphic>
          <a:graphicData uri="http://schemas.openxmlformats.org/drawingml/2006/table">
            <a:tbl>
              <a:tblPr/>
              <a:tblGrid>
                <a:gridCol w="677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8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8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8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 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 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 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 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 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 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>
            <a:extLst>
              <a:ext uri="{FF2B5EF4-FFF2-40B4-BE49-F238E27FC236}">
                <a16:creationId xmlns:a16="http://schemas.microsoft.com/office/drawing/2014/main" id="{D54FA52B-1976-4CB5-9ECB-1A1B2238AC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kern="12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  <a:cs typeface="+mn-cs"/>
              </a:rPr>
              <a:t>Turing Machine Examples</a:t>
            </a: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24E06771-8728-4933-BC4F-C43FEBB95E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Unary Incrementing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Given a </a:t>
            </a:r>
            <a:r>
              <a:rPr lang="en-US" alt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unary </a:t>
            </a: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representation of a number n,</a:t>
            </a:r>
          </a:p>
          <a:p>
            <a:pPr lvl="2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Change the tape to represent n+1	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Unary representation: uses one symbol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0 = 1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1 = 11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2 = 111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3 = 1111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Algorithm idea: move to the right end and add a 1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3A1928-A4C3-48A8-B15C-EB5F4F891FB0}"/>
              </a:ext>
            </a:extLst>
          </p:cNvPr>
          <p:cNvSpPr txBox="1"/>
          <p:nvPr/>
        </p:nvSpPr>
        <p:spPr>
          <a:xfrm>
            <a:off x="1371600" y="3448050"/>
            <a:ext cx="3124200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Times New Roman" charset="0"/>
              <a:buNone/>
              <a:defRPr/>
            </a:pP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</a:rPr>
              <a:t>Rules:</a:t>
            </a:r>
          </a:p>
          <a:p>
            <a:pPr>
              <a:buFont typeface="Times New Roman" charset="0"/>
              <a:buNone/>
              <a:defRPr/>
            </a:pP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</a:rPr>
              <a:t>	(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</a:rPr>
              <a:t>, 1, 1, 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</a:rPr>
              <a:t>, R)</a:t>
            </a:r>
          </a:p>
          <a:p>
            <a:pPr>
              <a:buFont typeface="Times New Roman" charset="0"/>
              <a:buNone/>
              <a:defRPr/>
            </a:pP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</a:rPr>
              <a:t>	(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</a:rPr>
              <a:t>, b, 1, 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</a:rPr>
              <a:t>, R)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AAF7126-B2D4-47A1-9341-2A099D2BA545}"/>
              </a:ext>
            </a:extLst>
          </p:cNvPr>
          <p:cNvSpPr txBox="1">
            <a:spLocks noChangeArrowheads="1"/>
          </p:cNvSpPr>
          <p:nvPr/>
        </p:nvSpPr>
        <p:spPr>
          <a:xfrm>
            <a:off x="2057400" y="381000"/>
            <a:ext cx="8077200" cy="1143000"/>
          </a:xfrm>
          <a:prstGeom prst="rect">
            <a:avLst/>
          </a:prstGeom>
        </p:spPr>
        <p:txBody>
          <a:bodyPr/>
          <a:lstStyle/>
          <a:p>
            <a:pPr defTabSz="914400" eaLnBrk="0" hangingPunct="0">
              <a:buClrTx/>
              <a:buSzTx/>
              <a:defRPr/>
            </a:pP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Turing Machine Examples</a:t>
            </a:r>
          </a:p>
        </p:txBody>
      </p:sp>
      <p:pic>
        <p:nvPicPr>
          <p:cNvPr id="36870" name="Picture 6">
            <a:extLst>
              <a:ext uri="{FF2B5EF4-FFF2-40B4-BE49-F238E27FC236}">
                <a16:creationId xmlns:a16="http://schemas.microsoft.com/office/drawing/2014/main" id="{88A4D19D-424D-4CFF-BFDA-D40FFA617F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b="26666"/>
          <a:stretch/>
        </p:blipFill>
        <p:spPr bwMode="auto">
          <a:xfrm>
            <a:off x="4524608" y="2590800"/>
            <a:ext cx="720500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>
            <a:extLst>
              <a:ext uri="{FF2B5EF4-FFF2-40B4-BE49-F238E27FC236}">
                <a16:creationId xmlns:a16="http://schemas.microsoft.com/office/drawing/2014/main" id="{57014715-7009-4E9E-8E99-B7CAE005C0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kern="12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  <a:cs typeface="+mn-cs"/>
              </a:rPr>
              <a:t>Turing Machine Examples</a:t>
            </a: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2F5FBADA-0F54-4500-948A-680F07FBCC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57400" y="2133600"/>
            <a:ext cx="8077200" cy="1524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Unary Increment example: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 	Each row shows contents of tape after a move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	Head position is in shaded cells, state in parentheses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E5A7C48-6862-48EC-92A6-99EF689C43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75558"/>
              </p:ext>
            </p:extLst>
          </p:nvPr>
        </p:nvGraphicFramePr>
        <p:xfrm>
          <a:off x="3048000" y="3810000"/>
          <a:ext cx="6096000" cy="2228850"/>
        </p:xfrm>
        <a:graphic>
          <a:graphicData uri="http://schemas.openxmlformats.org/drawingml/2006/table">
            <a:tbl>
              <a:tblPr/>
              <a:tblGrid>
                <a:gridCol w="677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8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8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8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 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 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 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 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 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 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Picture 6">
            <a:extLst>
              <a:ext uri="{FF2B5EF4-FFF2-40B4-BE49-F238E27FC236}">
                <a16:creationId xmlns:a16="http://schemas.microsoft.com/office/drawing/2014/main" id="{C002A899-C54D-4901-8CD4-43E9B893EB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 t="15555" r="5201" b="26667"/>
          <a:stretch/>
        </p:blipFill>
        <p:spPr bwMode="auto">
          <a:xfrm>
            <a:off x="6762422" y="1286884"/>
            <a:ext cx="3631809" cy="138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>
            <a:extLst>
              <a:ext uri="{FF2B5EF4-FFF2-40B4-BE49-F238E27FC236}">
                <a16:creationId xmlns:a16="http://schemas.microsoft.com/office/drawing/2014/main" id="{6148DB71-C21E-457E-ADE4-52D2CD1DCF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kern="12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  <a:cs typeface="+mn-cs"/>
              </a:rPr>
              <a:t>Turing Machine Examples</a:t>
            </a: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17416963-A63A-458A-88E1-01992B187E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57400" y="1676400"/>
            <a:ext cx="8077200" cy="2514600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Alternative algorithm: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Move left to a blank and add a 1 there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Rules: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(</a:t>
            </a:r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, 1, 1, </a:t>
            </a:r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, L)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(</a:t>
            </a:r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1</a:t>
            </a: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, b, 1, </a:t>
            </a:r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, L)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E15F4A0-8220-44D0-A47E-6DD59DC7F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760933"/>
              </p:ext>
            </p:extLst>
          </p:nvPr>
        </p:nvGraphicFramePr>
        <p:xfrm>
          <a:off x="3009900" y="4419601"/>
          <a:ext cx="6172200" cy="111442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 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 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 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:a16="http://schemas.microsoft.com/office/drawing/2014/main" id="{B70F5F97-9188-4086-BB96-D9E05CD258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kern="12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  <a:cs typeface="+mn-cs"/>
              </a:rPr>
              <a:t>Turing Machine Examples</a:t>
            </a: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8BE5F67D-4FE7-4FEB-89FC-0701968D87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57400" y="1676400"/>
            <a:ext cx="80772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Algorithm 1 efficiency: length of input plus 2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Algorithm 2 efficiency: exactly 2 steps</a:t>
            </a:r>
          </a:p>
        </p:txBody>
      </p:sp>
      <p:pic>
        <p:nvPicPr>
          <p:cNvPr id="39942" name="Picture 7">
            <a:extLst>
              <a:ext uri="{FF2B5EF4-FFF2-40B4-BE49-F238E27FC236}">
                <a16:creationId xmlns:a16="http://schemas.microsoft.com/office/drawing/2014/main" id="{3A1578C3-265F-4CDE-92AF-99D880E029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8" b="22013"/>
          <a:stretch/>
        </p:blipFill>
        <p:spPr bwMode="auto">
          <a:xfrm>
            <a:off x="1422889" y="3200400"/>
            <a:ext cx="900662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>
            <a:extLst>
              <a:ext uri="{FF2B5EF4-FFF2-40B4-BE49-F238E27FC236}">
                <a16:creationId xmlns:a16="http://schemas.microsoft.com/office/drawing/2014/main" id="{AC32C1A3-AC97-4F14-A8DF-B5E79588D7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kern="12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  <a:cs typeface="+mn-cs"/>
              </a:rPr>
              <a:t>Turing Machine Examples</a:t>
            </a: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719D1A65-38FE-409C-9F2D-E4A2B769A7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Unary Addition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Given a </a:t>
            </a:r>
            <a:r>
              <a:rPr lang="en-US" altLang="en-US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unary </a:t>
            </a: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representation of two numbers n and m, separated by one blank on the tape,</a:t>
            </a:r>
          </a:p>
          <a:p>
            <a:pPr lvl="2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Change the tape to represent </a:t>
            </a:r>
            <a:r>
              <a:rPr lang="en-US" altLang="en-US" dirty="0" err="1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n+m</a:t>
            </a:r>
            <a:endParaRPr lang="en-US" altLang="en-US" dirty="0">
              <a:solidFill>
                <a:schemeClr val="accent2"/>
              </a:solidFill>
              <a:latin typeface="TrumpetLite" panose="020A06020505060202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Algorithm idea: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Erase leftmost 1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Erase second-to-left 1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Find blank in the middle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Change it to a one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58F4F0-36BA-4052-8F47-C5779966A085}"/>
              </a:ext>
            </a:extLst>
          </p:cNvPr>
          <p:cNvSpPr txBox="1"/>
          <p:nvPr/>
        </p:nvSpPr>
        <p:spPr>
          <a:xfrm>
            <a:off x="3448050" y="4800600"/>
            <a:ext cx="5295900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Times New Roman" charset="0"/>
              <a:buNone/>
              <a:defRPr/>
            </a:pP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</a:rPr>
              <a:t>Rules:</a:t>
            </a:r>
          </a:p>
          <a:p>
            <a:pPr>
              <a:buFont typeface="Times New Roman" charset="0"/>
              <a:buNone/>
              <a:defRPr/>
            </a:pP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</a:rPr>
              <a:t>	(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</a:rPr>
              <a:t>, 1, b, 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</a:rPr>
              <a:t>, R)		(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3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</a:rPr>
              <a:t>, 1, 1, 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3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</a:rPr>
              <a:t>, R)</a:t>
            </a:r>
          </a:p>
          <a:p>
            <a:pPr>
              <a:buFont typeface="Times New Roman" charset="0"/>
              <a:buNone/>
              <a:defRPr/>
            </a:pP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</a:rPr>
              <a:t>	(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</a:rPr>
              <a:t>, 1, b, 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3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</a:rPr>
              <a:t>, R)		(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3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</a:rPr>
              <a:t>, g, 1, 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4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</a:rPr>
              <a:t>, R)</a:t>
            </a:r>
          </a:p>
        </p:txBody>
      </p:sp>
      <p:pic>
        <p:nvPicPr>
          <p:cNvPr id="41989" name="Picture 6">
            <a:extLst>
              <a:ext uri="{FF2B5EF4-FFF2-40B4-BE49-F238E27FC236}">
                <a16:creationId xmlns:a16="http://schemas.microsoft.com/office/drawing/2014/main" id="{ACF16ACC-5067-4AD4-AAFB-634E766B8D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" t="13202" r="71" b="20792"/>
          <a:stretch/>
        </p:blipFill>
        <p:spPr bwMode="auto">
          <a:xfrm>
            <a:off x="1403987" y="2057400"/>
            <a:ext cx="910666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B1BB1179-9C7E-44DA-A154-6F3CE4654EC2}"/>
              </a:ext>
            </a:extLst>
          </p:cNvPr>
          <p:cNvSpPr txBox="1">
            <a:spLocks noChangeArrowheads="1"/>
          </p:cNvSpPr>
          <p:nvPr/>
        </p:nvSpPr>
        <p:spPr>
          <a:xfrm>
            <a:off x="2057400" y="381000"/>
            <a:ext cx="8077200" cy="1143000"/>
          </a:xfrm>
          <a:prstGeom prst="rect">
            <a:avLst/>
          </a:prstGeom>
        </p:spPr>
        <p:txBody>
          <a:bodyPr/>
          <a:lstStyle/>
          <a:p>
            <a:pPr defTabSz="914400" eaLnBrk="0" hangingPunct="0">
              <a:buClrTx/>
              <a:buSzTx/>
              <a:defRPr/>
            </a:pP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Turing Machine Examples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D703D908-F751-44B8-9694-BCCE326FEF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Where have we been?</a:t>
            </a: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82A111A1-2E7B-4139-AF63-A4A91125E2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57400" y="1676400"/>
            <a:ext cx="8077200" cy="4800600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What is computer science?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What is an algorithm?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Transistors, Gates, Circuits, Binary Representations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Adders, Multiplexors, Decoders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Von Neumann architecture: CPU, RAM, I/O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Machine Language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Assembly Language (and assemblers)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Operating Systems &amp; Networks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High Level Languages (and compilers)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Algorithms: we’ve come full circle...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D703D908-F751-44B8-9694-BCCE326FEF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 Model of a Computing Agent</a:t>
            </a: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82A111A1-2E7B-4139-AF63-A4A91125E2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What are key features of a computing agent?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Read input data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Store and retrieve information in memory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Perform instructions based on current input and current state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Output results</a:t>
            </a:r>
          </a:p>
        </p:txBody>
      </p:sp>
    </p:spTree>
    <p:extLst>
      <p:ext uri="{BB962C8B-B14F-4D97-AF65-F5344CB8AC3E}">
        <p14:creationId xmlns:p14="http://schemas.microsoft.com/office/powerpoint/2010/main" val="2358051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6D1CA063-B33A-4031-A391-D498474677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 Model of a Computing Agent</a:t>
            </a:r>
            <a:endParaRPr lang="en-US" altLang="en-US" sz="4400" dirty="0">
              <a:ea typeface="ＭＳ Ｐゴシック" panose="020B0600070205080204" pitchFamily="34" charset="-128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EF6289C6-376F-4A2F-9973-459B75EFF1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Turing machine</a:t>
            </a: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: a model of a computing agent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Has a tape, infinite in both directions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Each cell of the tape holds one symbol</a:t>
            </a:r>
          </a:p>
          <a:p>
            <a:pPr lvl="1"/>
            <a:r>
              <a:rPr lang="en-US" altLang="en-US" b="1" dirty="0">
                <a:solidFill>
                  <a:srgbClr val="00B0F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Tape alphabet</a:t>
            </a: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: finite set of symbols for tape 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Tape holds input and memory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Has finite number of internal states, 1 to k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Instructions for machine: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Examine </a:t>
            </a:r>
            <a:r>
              <a:rPr lang="en-US" altLang="en-US" dirty="0">
                <a:solidFill>
                  <a:schemeClr val="accent1">
                    <a:lumMod val="65000"/>
                  </a:schemeClr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current tape symbol</a:t>
            </a: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 and </a:t>
            </a:r>
            <a:r>
              <a:rPr lang="en-US" altLang="en-US" dirty="0">
                <a:solidFill>
                  <a:schemeClr val="accent1">
                    <a:lumMod val="65000"/>
                  </a:schemeClr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current state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Write </a:t>
            </a:r>
            <a:r>
              <a:rPr lang="en-US" altLang="en-US" dirty="0">
                <a:solidFill>
                  <a:srgbClr val="92D05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new tape symbol</a:t>
            </a: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, </a:t>
            </a:r>
            <a:r>
              <a:rPr lang="en-US" altLang="en-US" dirty="0">
                <a:solidFill>
                  <a:srgbClr val="92D05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change state</a:t>
            </a: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, and </a:t>
            </a:r>
            <a:r>
              <a:rPr lang="en-US" altLang="en-US" dirty="0">
                <a:solidFill>
                  <a:srgbClr val="92D05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move left or right</a:t>
            </a: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 one cell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2779DCD6-51CB-4E4F-95EF-31D6BE4FEE03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533400"/>
            <a:ext cx="9372600" cy="990600"/>
          </a:xfrm>
          <a:prstGeom prst="rect">
            <a:avLst/>
          </a:prstGeom>
        </p:spPr>
        <p:txBody>
          <a:bodyPr/>
          <a:lstStyle/>
          <a:p>
            <a:pPr defTabSz="914400" eaLnBrk="0" hangingPunct="0">
              <a:buClrTx/>
              <a:buSzTx/>
              <a:defRPr/>
            </a:pP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 Model of a Computing Agent</a:t>
            </a:r>
          </a:p>
        </p:txBody>
      </p:sp>
      <p:pic>
        <p:nvPicPr>
          <p:cNvPr id="2052" name="Picture 4" descr="9 Turing Machines | Modeling Computation">
            <a:extLst>
              <a:ext uri="{FF2B5EF4-FFF2-40B4-BE49-F238E27FC236}">
                <a16:creationId xmlns:a16="http://schemas.microsoft.com/office/drawing/2014/main" id="{491AEC47-0B93-B47A-45B3-2196F126F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937"/>
            <a:ext cx="12192000" cy="37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44DF121D-C2E9-4540-9F16-4027E1B4A5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kern="12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  <a:cs typeface="+mn-cs"/>
              </a:rPr>
              <a:t>A Model of a Computing Agent</a:t>
            </a: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64B92B15-024B-42A8-8135-99C7AA74CA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Turing machine instructions</a:t>
            </a:r>
            <a:endParaRPr lang="en-US" altLang="en-US" sz="2800" dirty="0">
              <a:solidFill>
                <a:srgbClr val="00B050"/>
              </a:solidFill>
              <a:latin typeface="TrumpetLite" panose="020A0602050506020204" pitchFamily="18" charset="0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8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if (in state S) and (reading symbol X) then</a:t>
            </a:r>
          </a:p>
          <a:p>
            <a:pPr lvl="2"/>
            <a:r>
              <a:rPr lang="en-US" altLang="en-US" sz="24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write symbol Y onto tape</a:t>
            </a:r>
          </a:p>
          <a:p>
            <a:pPr lvl="2"/>
            <a:r>
              <a:rPr lang="en-US" altLang="en-US" sz="24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change to state T</a:t>
            </a:r>
          </a:p>
          <a:p>
            <a:pPr lvl="2"/>
            <a:r>
              <a:rPr lang="en-US" altLang="en-US" sz="24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move in direction D</a:t>
            </a:r>
          </a:p>
          <a:p>
            <a:pPr lvl="2">
              <a:buFontTx/>
              <a:buNone/>
            </a:pPr>
            <a:endParaRPr lang="en-US" altLang="en-US" sz="2400" dirty="0">
              <a:solidFill>
                <a:schemeClr val="accent2"/>
              </a:solidFill>
              <a:latin typeface="TrumpetLite" panose="020A06020505060202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sz="28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Encode this in concise terms:</a:t>
            </a:r>
          </a:p>
          <a:p>
            <a:pPr lvl="1"/>
            <a:r>
              <a:rPr lang="en-US" altLang="en-US" sz="28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(</a:t>
            </a:r>
            <a:r>
              <a:rPr lang="en-US" altLang="en-US" sz="2800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S</a:t>
            </a:r>
            <a:r>
              <a:rPr lang="en-US" altLang="en-US" sz="28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, X, Y, </a:t>
            </a:r>
            <a:r>
              <a:rPr lang="en-US" altLang="en-US" sz="2800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T</a:t>
            </a:r>
            <a:r>
              <a:rPr lang="en-US" altLang="en-US" sz="28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, D)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43D5C786-EE58-4226-B6DE-E61CF8A1A8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kern="12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  <a:cs typeface="+mn-cs"/>
              </a:rPr>
              <a:t>A Model of a Computing Agent</a:t>
            </a: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EA4D716B-6DA5-4081-8595-F60260053F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Turing machine program</a:t>
            </a:r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:</a:t>
            </a: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 a set of rules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First state is always 1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Machine always starts reading leftmost symbol in the input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Avoid ambiguity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No two rules with same state and input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If no rule applies, machine halts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1B8DAD02-3058-4910-AE20-8C42BD7FD1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kern="12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  <a:cs typeface="+mn-cs"/>
              </a:rPr>
              <a:t>A Model of a Computing Agent</a:t>
            </a: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A963ECE0-D323-4063-BCF8-BD70787384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A Turing machine is a good model of a computing agent: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It reads input from its tape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It uses its tape as a memory and can read and write it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It takes actions based on its state and its input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anose="020B0600070205080204" pitchFamily="34" charset="-128"/>
              </a:rPr>
              <a:t>It can produce output, on its tape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theme/theme1.xml><?xml version="1.0" encoding="utf-8"?>
<a:theme xmlns:a="http://schemas.openxmlformats.org/drawingml/2006/main" name="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13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14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15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16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17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18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19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20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21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22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23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24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25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Sample PPT_template 8">
    <a:dk1>
      <a:srgbClr val="000000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CC"/>
    </a:accent2>
    <a:accent3>
      <a:srgbClr val="FFFFFF"/>
    </a:accent3>
    <a:accent4>
      <a:srgbClr val="000000"/>
    </a:accent4>
    <a:accent5>
      <a:srgbClr val="FFFFFF"/>
    </a:accent5>
    <a:accent6>
      <a:srgbClr val="2D2DB9"/>
    </a:accent6>
    <a:hlink>
      <a:srgbClr val="FFFF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22726</TotalTime>
  <Words>1420</Words>
  <Application>Microsoft Office PowerPoint</Application>
  <PresentationFormat>Widescreen</PresentationFormat>
  <Paragraphs>361</Paragraphs>
  <Slides>27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TrumpetLite</vt:lpstr>
      <vt:lpstr>Arial</vt:lpstr>
      <vt:lpstr>ＭＳ Ｐゴシック</vt:lpstr>
      <vt:lpstr>Times New Roman</vt:lpstr>
      <vt:lpstr>Pizzicato-Swash</vt:lpstr>
      <vt:lpstr>Footlight MT Light</vt:lpstr>
      <vt:lpstr>Sample PPT_template</vt:lpstr>
      <vt:lpstr>2_Sample PPT_template</vt:lpstr>
      <vt:lpstr>PowerPoint Presentation</vt:lpstr>
      <vt:lpstr>ALERT</vt:lpstr>
      <vt:lpstr>Where have we been?</vt:lpstr>
      <vt:lpstr>A Model of a Computing Agent</vt:lpstr>
      <vt:lpstr>A Model of a Computing Agent</vt:lpstr>
      <vt:lpstr>PowerPoint Presentation</vt:lpstr>
      <vt:lpstr>A Model of a Computing Agent</vt:lpstr>
      <vt:lpstr>A Model of a Computing Agent</vt:lpstr>
      <vt:lpstr>A Model of a Computing Agent</vt:lpstr>
      <vt:lpstr>A Model of an Algorithm</vt:lpstr>
      <vt:lpstr>A Model of an Algorithm</vt:lpstr>
      <vt:lpstr>A Model of an Algorithm</vt:lpstr>
      <vt:lpstr>A Model of an Algorithm</vt:lpstr>
      <vt:lpstr>Turing Machine Examples</vt:lpstr>
      <vt:lpstr>Turing Machine Examples</vt:lpstr>
      <vt:lpstr>PowerPoint Presentation</vt:lpstr>
      <vt:lpstr>Turing Machine Examples</vt:lpstr>
      <vt:lpstr>Turing Machine Examples</vt:lpstr>
      <vt:lpstr>PowerPoint Presentation</vt:lpstr>
      <vt:lpstr>Turing Machine Examples</vt:lpstr>
      <vt:lpstr>Turing Machine Examples</vt:lpstr>
      <vt:lpstr>PowerPoint Presentation</vt:lpstr>
      <vt:lpstr>Turing Machine Examples</vt:lpstr>
      <vt:lpstr>Turing Machine Examples</vt:lpstr>
      <vt:lpstr>Turing Machine Examples</vt:lpstr>
      <vt:lpstr>Turing Machine Examples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David Stucki</dc:creator>
  <cp:lastModifiedBy>Stucki, David</cp:lastModifiedBy>
  <cp:revision>578</cp:revision>
  <dcterms:created xsi:type="dcterms:W3CDTF">2011-11-11T03:23:31Z</dcterms:created>
  <dcterms:modified xsi:type="dcterms:W3CDTF">2026-04-15T03:59:30Z</dcterms:modified>
</cp:coreProperties>
</file>