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266" r:id="rId2"/>
  </p:sldMasterIdLst>
  <p:notesMasterIdLst>
    <p:notesMasterId r:id="rId38"/>
  </p:notesMasterIdLst>
  <p:handoutMasterIdLst>
    <p:handoutMasterId r:id="rId39"/>
  </p:handoutMasterIdLst>
  <p:sldIdLst>
    <p:sldId id="322" r:id="rId3"/>
    <p:sldId id="432" r:id="rId4"/>
    <p:sldId id="258"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5" r:id="rId35"/>
    <p:sldId id="306" r:id="rId36"/>
    <p:sldId id="433" r:id="rId37"/>
  </p:sldIdLst>
  <p:sldSz cx="12192000" cy="6858000"/>
  <p:notesSz cx="6858000" cy="9144000"/>
  <p:embeddedFontLst>
    <p:embeddedFont>
      <p:font typeface="ＭＳ Ｐゴシック" panose="020B0600070205080204" pitchFamily="34" charset="-128"/>
      <p:regular r:id="rId40"/>
    </p:embeddedFont>
    <p:embeddedFont>
      <p:font typeface="Footlight MT Light" panose="0204060206030A020304" pitchFamily="18" charset="0"/>
      <p:regular r:id="rId41"/>
    </p:embeddedFont>
    <p:embeddedFont>
      <p:font typeface="Pizzicato-Swash" panose="00000400000000000000" pitchFamily="2" charset="0"/>
      <p:regular r:id="rId42"/>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792"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8A7-8DD9-4A18-B59A-B5B4D7E197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0110453-AA3A-4B4E-8FC0-2DE8427D446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27D700-C21D-4DEE-9CED-8288F07D0302}" type="datetime1">
              <a:rPr lang="en-US"/>
              <a:pPr>
                <a:defRPr/>
              </a:pPr>
              <a:t>4/14/2026</a:t>
            </a:fld>
            <a:endParaRPr lang="en-US" dirty="0"/>
          </a:p>
        </p:txBody>
      </p:sp>
      <p:sp>
        <p:nvSpPr>
          <p:cNvPr id="4" name="Footer Placeholder 3">
            <a:extLst>
              <a:ext uri="{FF2B5EF4-FFF2-40B4-BE49-F238E27FC236}">
                <a16:creationId xmlns:a16="http://schemas.microsoft.com/office/drawing/2014/main" id="{A183993F-C109-4A82-A577-E02730E5C1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4FDB6A46-3AC7-4537-BBA2-911C21A147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493A51-F0E0-4940-975E-749CF899EC3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DEFE3CB-5A46-4E69-A2E4-B15F72946C35}"/>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A1256D4A-3991-4580-AB3E-E49F8CE3F0F6}"/>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E5EAD1B6-FEAF-434D-9144-491133BF9C7F}"/>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5585E90D-2A6D-4DFA-98CC-BC349797D2EE}"/>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5C195DB3-33FC-4C4A-80DE-646629CB9598}"/>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A3FC6A7F-60ED-4E9E-9B8E-1A2F0C04272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78DC0BB7-DD9D-4BD3-8550-6F4F9D86669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335042ED-25A0-4033-9181-C4D7D1048266}"/>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57354" name="Rectangle 9">
            <a:extLst>
              <a:ext uri="{FF2B5EF4-FFF2-40B4-BE49-F238E27FC236}">
                <a16:creationId xmlns:a16="http://schemas.microsoft.com/office/drawing/2014/main" id="{5782FA29-E23B-444C-B166-C82FBC7EAD73}"/>
              </a:ext>
            </a:extLst>
          </p:cNvPr>
          <p:cNvSpPr>
            <a:spLocks noGrp="1" noRot="1" noChangeAspect="1" noChangeArrowheads="1"/>
          </p:cNvSpPr>
          <p:nvPr>
            <p:ph type="sldImg"/>
          </p:nvPr>
        </p:nvSpPr>
        <p:spPr bwMode="auto">
          <a:xfrm>
            <a:off x="385763" y="685800"/>
            <a:ext cx="6076950"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5A338CAA-44C6-4B33-BC79-7ED845EB5A84}"/>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5DFF958A-C8B7-439F-9582-5A9BA3878BF9}"/>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B794860-EA1F-4217-9D6B-F2F449D5C6DA}"/>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F5C99FA7-60E7-453B-A3F4-D3F44BE3173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914400" y="1905000"/>
            <a:ext cx="103632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42A76167-5EF5-419F-99C7-DA1D64194AA1}"/>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FCB5B94D-BA8C-4AF3-9716-9ECEAC5D56AB}"/>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267A4FF8-68E9-40BB-9336-E378CB49DBD4}" type="slidenum">
              <a:rPr lang="en-US" altLang="en-US"/>
              <a:pPr/>
              <a:t>‹#›</a:t>
            </a:fld>
            <a:endParaRPr lang="en-US" altLang="en-US"/>
          </a:p>
        </p:txBody>
      </p:sp>
    </p:spTree>
    <p:extLst>
      <p:ext uri="{BB962C8B-B14F-4D97-AF65-F5344CB8AC3E}">
        <p14:creationId xmlns:p14="http://schemas.microsoft.com/office/powerpoint/2010/main" val="333344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FDB-1B3F-462E-BE54-D1356205CF3B}"/>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6AA73AB-0E93-4AC8-A161-3355B55660C0}"/>
              </a:ext>
            </a:extLst>
          </p:cNvPr>
          <p:cNvSpPr>
            <a:spLocks noGrp="1" noChangeArrowheads="1"/>
          </p:cNvSpPr>
          <p:nvPr>
            <p:ph type="sldNum" sz="quarter" idx="11"/>
          </p:nvPr>
        </p:nvSpPr>
        <p:spPr>
          <a:ln/>
        </p:spPr>
        <p:txBody>
          <a:bodyPr/>
          <a:lstStyle>
            <a:lvl1pPr>
              <a:defRPr/>
            </a:lvl1pPr>
          </a:lstStyle>
          <a:p>
            <a:fld id="{7DEE9C39-9FB5-4258-8E04-2BA29F9A4E28}" type="slidenum">
              <a:rPr lang="en-US" altLang="en-US"/>
              <a:pPr/>
              <a:t>‹#›</a:t>
            </a:fld>
            <a:endParaRPr lang="en-US" altLang="en-US"/>
          </a:p>
        </p:txBody>
      </p:sp>
    </p:spTree>
    <p:extLst>
      <p:ext uri="{BB962C8B-B14F-4D97-AF65-F5344CB8AC3E}">
        <p14:creationId xmlns:p14="http://schemas.microsoft.com/office/powerpoint/2010/main" val="140098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2422A-DB4F-46AB-8649-EF9B8FE5614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D3BD89FE-D1E9-48D4-98B0-9420351C7ABA}"/>
              </a:ext>
            </a:extLst>
          </p:cNvPr>
          <p:cNvSpPr>
            <a:spLocks noGrp="1" noChangeArrowheads="1"/>
          </p:cNvSpPr>
          <p:nvPr>
            <p:ph type="sldNum" sz="quarter" idx="11"/>
          </p:nvPr>
        </p:nvSpPr>
        <p:spPr>
          <a:ln/>
        </p:spPr>
        <p:txBody>
          <a:bodyPr/>
          <a:lstStyle>
            <a:lvl1pPr>
              <a:defRPr/>
            </a:lvl1pPr>
          </a:lstStyle>
          <a:p>
            <a:fld id="{420FF0D5-6067-484D-BFC0-80898D097839}" type="slidenum">
              <a:rPr lang="en-US" altLang="en-US"/>
              <a:pPr/>
              <a:t>‹#›</a:t>
            </a:fld>
            <a:endParaRPr lang="en-US" altLang="en-US"/>
          </a:p>
        </p:txBody>
      </p:sp>
    </p:spTree>
    <p:extLst>
      <p:ext uri="{BB962C8B-B14F-4D97-AF65-F5344CB8AC3E}">
        <p14:creationId xmlns:p14="http://schemas.microsoft.com/office/powerpoint/2010/main" val="27836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2FAF15-DAEC-4F23-B25E-AA62FB56240C}"/>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24245503-2139-4232-AA7C-60F5726038C9}"/>
              </a:ext>
            </a:extLst>
          </p:cNvPr>
          <p:cNvSpPr>
            <a:spLocks noGrp="1"/>
          </p:cNvSpPr>
          <p:nvPr>
            <p:ph type="sldNum" idx="11"/>
          </p:nvPr>
        </p:nvSpPr>
        <p:spPr>
          <a:xfrm>
            <a:off x="8737601" y="6324601"/>
            <a:ext cx="2527300" cy="396875"/>
          </a:xfrm>
        </p:spPr>
        <p:txBody>
          <a:bodyPr/>
          <a:lstStyle>
            <a:lvl1pPr>
              <a:defRPr/>
            </a:lvl1pPr>
          </a:lstStyle>
          <a:p>
            <a:fld id="{05EF1D97-BBED-4C29-8352-889147EB70F1}" type="slidenum">
              <a:rPr lang="en-US" altLang="en-US"/>
              <a:pPr/>
              <a:t>‹#›</a:t>
            </a:fld>
            <a:endParaRPr lang="en-US" altLang="en-US"/>
          </a:p>
        </p:txBody>
      </p:sp>
    </p:spTree>
    <p:extLst>
      <p:ext uri="{BB962C8B-B14F-4D97-AF65-F5344CB8AC3E}">
        <p14:creationId xmlns:p14="http://schemas.microsoft.com/office/powerpoint/2010/main" val="251457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500CF0-D603-4A49-9776-0061A696CFFC}"/>
              </a:ext>
            </a:extLst>
          </p:cNvPr>
          <p:cNvSpPr>
            <a:spLocks noGrp="1"/>
          </p:cNvSpPr>
          <p:nvPr>
            <p:ph type="ftr" idx="10"/>
          </p:nvPr>
        </p:nvSpPr>
        <p:spPr>
          <a:xfrm>
            <a:off x="711201" y="6324601"/>
            <a:ext cx="7810500"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B6CA38A3-61D2-4CC4-87B0-ECA234DEA985}"/>
              </a:ext>
            </a:extLst>
          </p:cNvPr>
          <p:cNvSpPr>
            <a:spLocks noGrp="1"/>
          </p:cNvSpPr>
          <p:nvPr>
            <p:ph type="sldNum" idx="11"/>
          </p:nvPr>
        </p:nvSpPr>
        <p:spPr>
          <a:xfrm>
            <a:off x="8737601" y="6324601"/>
            <a:ext cx="2527300" cy="396875"/>
          </a:xfrm>
        </p:spPr>
        <p:txBody>
          <a:bodyPr/>
          <a:lstStyle>
            <a:lvl1pPr>
              <a:defRPr/>
            </a:lvl1pPr>
          </a:lstStyle>
          <a:p>
            <a:fld id="{C7914F3D-62EC-4455-BACD-9EE9819D4EDE}" type="slidenum">
              <a:rPr lang="en-US" altLang="en-US"/>
              <a:pPr/>
              <a:t>‹#›</a:t>
            </a:fld>
            <a:endParaRPr lang="en-US" altLang="en-US"/>
          </a:p>
        </p:txBody>
      </p:sp>
    </p:spTree>
    <p:extLst>
      <p:ext uri="{BB962C8B-B14F-4D97-AF65-F5344CB8AC3E}">
        <p14:creationId xmlns:p14="http://schemas.microsoft.com/office/powerpoint/2010/main" val="27330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1C0423-8BB0-4EEF-B48F-2C83D2DC6428}"/>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123B0E61-285F-445B-AE7F-47ABA1229314}"/>
              </a:ext>
            </a:extLst>
          </p:cNvPr>
          <p:cNvSpPr>
            <a:spLocks noGrp="1"/>
          </p:cNvSpPr>
          <p:nvPr>
            <p:ph type="ftr" idx="11"/>
          </p:nvPr>
        </p:nvSpPr>
        <p:spPr>
          <a:xfrm>
            <a:off x="4165601" y="6248401"/>
            <a:ext cx="3848100"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92925083-DE81-463D-8BBC-9742D9D232D8}"/>
              </a:ext>
            </a:extLst>
          </p:cNvPr>
          <p:cNvSpPr>
            <a:spLocks noGrp="1"/>
          </p:cNvSpPr>
          <p:nvPr>
            <p:ph type="sldNum" idx="12"/>
          </p:nvPr>
        </p:nvSpPr>
        <p:spPr>
          <a:xfrm>
            <a:off x="8737601" y="6248401"/>
            <a:ext cx="2527300" cy="447675"/>
          </a:xfrm>
        </p:spPr>
        <p:txBody>
          <a:bodyPr/>
          <a:lstStyle>
            <a:lvl1pPr>
              <a:defRPr/>
            </a:lvl1pPr>
          </a:lstStyle>
          <a:p>
            <a:fld id="{9FCF15E2-7BA6-4024-B62D-F4B852A14C23}" type="slidenum">
              <a:rPr lang="en-US" altLang="en-US"/>
              <a:pPr/>
              <a:t>‹#›</a:t>
            </a:fld>
            <a:endParaRPr lang="en-US" altLang="en-US"/>
          </a:p>
        </p:txBody>
      </p:sp>
    </p:spTree>
    <p:extLst>
      <p:ext uri="{BB962C8B-B14F-4D97-AF65-F5344CB8AC3E}">
        <p14:creationId xmlns:p14="http://schemas.microsoft.com/office/powerpoint/2010/main" val="352329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a:extLst>
              <a:ext uri="{FF2B5EF4-FFF2-40B4-BE49-F238E27FC236}">
                <a16:creationId xmlns:a16="http://schemas.microsoft.com/office/drawing/2014/main" id="{1B4C32E8-8BD9-45CF-99BE-ED5CA98DD095}"/>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a:extLst>
              <a:ext uri="{FF2B5EF4-FFF2-40B4-BE49-F238E27FC236}">
                <a16:creationId xmlns:a16="http://schemas.microsoft.com/office/drawing/2014/main" id="{B408E739-5767-4278-8852-6DFFC8E9F96E}"/>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3B01552-E7FD-434E-AD65-2B9B0A9F755D}"/>
              </a:ext>
            </a:extLst>
          </p:cNvPr>
          <p:cNvSpPr txBox="1">
            <a:spLocks noChangeArrowheads="1"/>
          </p:cNvSpPr>
          <p:nvPr/>
        </p:nvSpPr>
        <p:spPr bwMode="auto">
          <a:xfrm>
            <a:off x="0" y="0"/>
            <a:ext cx="12192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sz="4400" kern="0" dirty="0">
              <a:solidFill>
                <a:srgbClr val="222222"/>
              </a:solidFill>
              <a:latin typeface="+mj-lt"/>
              <a:ea typeface="ＭＳ Ｐゴシック" charset="-128"/>
              <a:cs typeface="ＭＳ Ｐゴシック" charset="-128"/>
            </a:endParaRPr>
          </a:p>
        </p:txBody>
      </p:sp>
      <p:sp>
        <p:nvSpPr>
          <p:cNvPr id="7" name="Rectangle 3">
            <a:extLst>
              <a:ext uri="{FF2B5EF4-FFF2-40B4-BE49-F238E27FC236}">
                <a16:creationId xmlns:a16="http://schemas.microsoft.com/office/drawing/2014/main" id="{2E3056C5-4BAF-4D51-AA49-871999F5984E}"/>
              </a:ext>
            </a:extLst>
          </p:cNvPr>
          <p:cNvSpPr txBox="1">
            <a:spLocks noChangeArrowheads="1"/>
          </p:cNvSpPr>
          <p:nvPr/>
        </p:nvSpPr>
        <p:spPr bwMode="auto">
          <a:xfrm>
            <a:off x="0" y="5562600"/>
            <a:ext cx="12192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sz="2800" kern="0" dirty="0">
                <a:cs typeface="ＭＳ Ｐゴシック" charset="-128"/>
              </a:rPr>
              <a:t>INVITATION TO </a:t>
            </a:r>
          </a:p>
          <a:p>
            <a:pPr defTabSz="914400" eaLnBrk="0" hangingPunct="0">
              <a:spcBef>
                <a:spcPct val="20000"/>
              </a:spcBef>
              <a:buClrTx/>
              <a:buSzTx/>
              <a:defRPr/>
            </a:pPr>
            <a:r>
              <a:rPr lang="en-US" sz="2800" kern="0" dirty="0">
                <a:cs typeface="ＭＳ Ｐゴシック" charset="-128"/>
              </a:rPr>
              <a:t>Computer Science</a:t>
            </a:r>
          </a:p>
        </p:txBody>
      </p:sp>
      <p:pic>
        <p:nvPicPr>
          <p:cNvPr id="8" name="Picture 2">
            <a:extLst>
              <a:ext uri="{FF2B5EF4-FFF2-40B4-BE49-F238E27FC236}">
                <a16:creationId xmlns:a16="http://schemas.microsoft.com/office/drawing/2014/main" id="{11EC2D29-83B0-4532-BC5A-7A0BDD59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1" y="5676900"/>
            <a:ext cx="1460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319692A-BBEF-4F84-8119-687812DCEF39}"/>
              </a:ext>
            </a:extLst>
          </p:cNvPr>
          <p:cNvSpPr txBox="1">
            <a:spLocks noChangeArrowheads="1"/>
          </p:cNvSpPr>
          <p:nvPr/>
        </p:nvSpPr>
        <p:spPr bwMode="auto">
          <a:xfrm>
            <a:off x="711200" y="381000"/>
            <a:ext cx="107696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914400" y="1905000"/>
            <a:ext cx="103632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1219200" y="4191000"/>
            <a:ext cx="9652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a:extLst>
              <a:ext uri="{FF2B5EF4-FFF2-40B4-BE49-F238E27FC236}">
                <a16:creationId xmlns:a16="http://schemas.microsoft.com/office/drawing/2014/main" id="{6F9D535D-AF79-4161-A4FC-17DDAABF34C6}"/>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5A2BA43D-7DDF-4407-86D4-9E598A87201E}"/>
              </a:ext>
            </a:extLst>
          </p:cNvPr>
          <p:cNvSpPr>
            <a:spLocks noGrp="1" noChangeArrowheads="1"/>
          </p:cNvSpPr>
          <p:nvPr>
            <p:ph type="sldNum" sz="quarter" idx="11"/>
          </p:nvPr>
        </p:nvSpPr>
        <p:spPr>
          <a:xfrm>
            <a:off x="8737600" y="6248400"/>
            <a:ext cx="2540000" cy="457200"/>
          </a:xfrm>
        </p:spPr>
        <p:txBody>
          <a:bodyPr/>
          <a:lstStyle>
            <a:lvl1pPr>
              <a:defRPr>
                <a:latin typeface="Times New Roman" panose="02020603050405020304" pitchFamily="18" charset="0"/>
              </a:defRPr>
            </a:lvl1pPr>
          </a:lstStyle>
          <a:p>
            <a:fld id="{DCBEF329-EE44-4B00-8BF2-5A22C0041A56}" type="slidenum">
              <a:rPr lang="en-US" altLang="en-US"/>
              <a:pPr/>
              <a:t>‹#›</a:t>
            </a:fld>
            <a:endParaRPr lang="en-US" altLang="en-US"/>
          </a:p>
        </p:txBody>
      </p:sp>
    </p:spTree>
    <p:extLst>
      <p:ext uri="{BB962C8B-B14F-4D97-AF65-F5344CB8AC3E}">
        <p14:creationId xmlns:p14="http://schemas.microsoft.com/office/powerpoint/2010/main" val="42919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5F365-6917-40E9-ACB2-BBA2E262D90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89E2A74-BA3D-44FE-95AE-ADB126F8B369}"/>
              </a:ext>
            </a:extLst>
          </p:cNvPr>
          <p:cNvSpPr>
            <a:spLocks noGrp="1" noChangeArrowheads="1"/>
          </p:cNvSpPr>
          <p:nvPr>
            <p:ph type="sldNum" sz="quarter" idx="11"/>
          </p:nvPr>
        </p:nvSpPr>
        <p:spPr>
          <a:ln/>
        </p:spPr>
        <p:txBody>
          <a:bodyPr/>
          <a:lstStyle>
            <a:lvl1pPr>
              <a:defRPr/>
            </a:lvl1pPr>
          </a:lstStyle>
          <a:p>
            <a:fld id="{5111F15E-2A6B-46A3-B0AC-B72004A38A41}" type="slidenum">
              <a:rPr lang="en-US" altLang="en-US"/>
              <a:pPr/>
              <a:t>‹#›</a:t>
            </a:fld>
            <a:endParaRPr lang="en-US" altLang="en-US"/>
          </a:p>
        </p:txBody>
      </p:sp>
    </p:spTree>
    <p:extLst>
      <p:ext uri="{BB962C8B-B14F-4D97-AF65-F5344CB8AC3E}">
        <p14:creationId xmlns:p14="http://schemas.microsoft.com/office/powerpoint/2010/main" val="15438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67260-18B5-4164-B584-14179FB3A9A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DEDD6AF-E3A6-4E06-94C3-B567BF5BF65D}"/>
              </a:ext>
            </a:extLst>
          </p:cNvPr>
          <p:cNvSpPr>
            <a:spLocks noGrp="1" noChangeArrowheads="1"/>
          </p:cNvSpPr>
          <p:nvPr>
            <p:ph type="sldNum" sz="quarter" idx="11"/>
          </p:nvPr>
        </p:nvSpPr>
        <p:spPr>
          <a:ln/>
        </p:spPr>
        <p:txBody>
          <a:bodyPr/>
          <a:lstStyle>
            <a:lvl1pPr>
              <a:defRPr/>
            </a:lvl1pPr>
          </a:lstStyle>
          <a:p>
            <a:fld id="{EEEFECD2-5B32-4860-99DC-A250E2FEA491}" type="slidenum">
              <a:rPr lang="en-US" altLang="en-US"/>
              <a:pPr/>
              <a:t>‹#›</a:t>
            </a:fld>
            <a:endParaRPr lang="en-US" altLang="en-US"/>
          </a:p>
        </p:txBody>
      </p:sp>
    </p:spTree>
    <p:extLst>
      <p:ext uri="{BB962C8B-B14F-4D97-AF65-F5344CB8AC3E}">
        <p14:creationId xmlns:p14="http://schemas.microsoft.com/office/powerpoint/2010/main" val="277182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6B5BBF-56E3-418C-8F30-24E269660F8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C9E4DB5-25D1-4032-BF26-7AF8C05756CF}"/>
              </a:ext>
            </a:extLst>
          </p:cNvPr>
          <p:cNvSpPr>
            <a:spLocks noGrp="1" noChangeArrowheads="1"/>
          </p:cNvSpPr>
          <p:nvPr>
            <p:ph type="sldNum" sz="quarter" idx="11"/>
          </p:nvPr>
        </p:nvSpPr>
        <p:spPr>
          <a:ln/>
        </p:spPr>
        <p:txBody>
          <a:bodyPr/>
          <a:lstStyle>
            <a:lvl1pPr>
              <a:defRPr/>
            </a:lvl1pPr>
          </a:lstStyle>
          <a:p>
            <a:fld id="{D6A65E03-3286-4021-B340-2EE01C6C1F50}" type="slidenum">
              <a:rPr lang="en-US" altLang="en-US"/>
              <a:pPr/>
              <a:t>‹#›</a:t>
            </a:fld>
            <a:endParaRPr lang="en-US" altLang="en-US"/>
          </a:p>
        </p:txBody>
      </p:sp>
    </p:spTree>
    <p:extLst>
      <p:ext uri="{BB962C8B-B14F-4D97-AF65-F5344CB8AC3E}">
        <p14:creationId xmlns:p14="http://schemas.microsoft.com/office/powerpoint/2010/main" val="7892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BFD1E5-3DC9-4AC4-8058-9132F305A67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A13E0525-B770-43FE-A69B-38BBCE9ACD45}"/>
              </a:ext>
            </a:extLst>
          </p:cNvPr>
          <p:cNvSpPr>
            <a:spLocks noGrp="1" noChangeArrowheads="1"/>
          </p:cNvSpPr>
          <p:nvPr>
            <p:ph type="sldNum" sz="quarter" idx="11"/>
          </p:nvPr>
        </p:nvSpPr>
        <p:spPr>
          <a:ln/>
        </p:spPr>
        <p:txBody>
          <a:bodyPr/>
          <a:lstStyle>
            <a:lvl1pPr>
              <a:defRPr/>
            </a:lvl1pPr>
          </a:lstStyle>
          <a:p>
            <a:fld id="{CCD4688B-BFA6-48AD-AD5D-F55788C66B93}" type="slidenum">
              <a:rPr lang="en-US" altLang="en-US"/>
              <a:pPr/>
              <a:t>‹#›</a:t>
            </a:fld>
            <a:endParaRPr lang="en-US" altLang="en-US"/>
          </a:p>
        </p:txBody>
      </p:sp>
    </p:spTree>
    <p:extLst>
      <p:ext uri="{BB962C8B-B14F-4D97-AF65-F5344CB8AC3E}">
        <p14:creationId xmlns:p14="http://schemas.microsoft.com/office/powerpoint/2010/main" val="404926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F52E5-F4D8-407D-B9AE-94E99F69968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6504265E-45E1-4A6D-9FE5-7CD55DE89E68}"/>
              </a:ext>
            </a:extLst>
          </p:cNvPr>
          <p:cNvSpPr>
            <a:spLocks noGrp="1" noChangeArrowheads="1"/>
          </p:cNvSpPr>
          <p:nvPr>
            <p:ph type="sldNum" sz="quarter" idx="11"/>
          </p:nvPr>
        </p:nvSpPr>
        <p:spPr>
          <a:ln/>
        </p:spPr>
        <p:txBody>
          <a:bodyPr/>
          <a:lstStyle>
            <a:lvl1pPr>
              <a:defRPr/>
            </a:lvl1pPr>
          </a:lstStyle>
          <a:p>
            <a:fld id="{445857EF-3B17-447B-8546-FF59461B00E0}" type="slidenum">
              <a:rPr lang="en-US" altLang="en-US"/>
              <a:pPr/>
              <a:t>‹#›</a:t>
            </a:fld>
            <a:endParaRPr lang="en-US" altLang="en-US"/>
          </a:p>
        </p:txBody>
      </p:sp>
    </p:spTree>
    <p:extLst>
      <p:ext uri="{BB962C8B-B14F-4D97-AF65-F5344CB8AC3E}">
        <p14:creationId xmlns:p14="http://schemas.microsoft.com/office/powerpoint/2010/main" val="365973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50BCFF-9E25-4686-92F7-73F4AE1055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FD49B4D8-615B-4FF4-86C5-D022B35EA5B3}"/>
              </a:ext>
            </a:extLst>
          </p:cNvPr>
          <p:cNvSpPr>
            <a:spLocks noGrp="1" noChangeArrowheads="1"/>
          </p:cNvSpPr>
          <p:nvPr>
            <p:ph type="sldNum" sz="quarter" idx="11"/>
          </p:nvPr>
        </p:nvSpPr>
        <p:spPr>
          <a:ln/>
        </p:spPr>
        <p:txBody>
          <a:bodyPr/>
          <a:lstStyle>
            <a:lvl1pPr>
              <a:defRPr/>
            </a:lvl1pPr>
          </a:lstStyle>
          <a:p>
            <a:fld id="{0C5B7649-0D5F-4DA3-9C4A-BD43312491E4}" type="slidenum">
              <a:rPr lang="en-US" altLang="en-US"/>
              <a:pPr/>
              <a:t>‹#›</a:t>
            </a:fld>
            <a:endParaRPr lang="en-US" altLang="en-US"/>
          </a:p>
        </p:txBody>
      </p:sp>
    </p:spTree>
    <p:extLst>
      <p:ext uri="{BB962C8B-B14F-4D97-AF65-F5344CB8AC3E}">
        <p14:creationId xmlns:p14="http://schemas.microsoft.com/office/powerpoint/2010/main" val="26242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32FF1F-34CD-4DF5-BC79-9873E0B4887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E95CB7C0-3C99-4211-9194-259F7D017CEA}"/>
              </a:ext>
            </a:extLst>
          </p:cNvPr>
          <p:cNvSpPr>
            <a:spLocks noGrp="1" noChangeArrowheads="1"/>
          </p:cNvSpPr>
          <p:nvPr>
            <p:ph type="sldNum" sz="quarter" idx="11"/>
          </p:nvPr>
        </p:nvSpPr>
        <p:spPr>
          <a:ln/>
        </p:spPr>
        <p:txBody>
          <a:bodyPr/>
          <a:lstStyle>
            <a:lvl1pPr>
              <a:defRPr/>
            </a:lvl1pPr>
          </a:lstStyle>
          <a:p>
            <a:fld id="{A4C7CC90-8B4B-43CC-975B-8130490BA9D2}" type="slidenum">
              <a:rPr lang="en-US" altLang="en-US"/>
              <a:pPr/>
              <a:t>‹#›</a:t>
            </a:fld>
            <a:endParaRPr lang="en-US" altLang="en-US"/>
          </a:p>
        </p:txBody>
      </p:sp>
    </p:spTree>
    <p:extLst>
      <p:ext uri="{BB962C8B-B14F-4D97-AF65-F5344CB8AC3E}">
        <p14:creationId xmlns:p14="http://schemas.microsoft.com/office/powerpoint/2010/main" val="53757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C1E78-5AE3-438E-9BD1-57A4409D41C8}"/>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BE170F8D-9A86-4DD4-B62E-ED3E0D3E6B2C}"/>
              </a:ext>
            </a:extLst>
          </p:cNvPr>
          <p:cNvSpPr>
            <a:spLocks noGrp="1" noChangeArrowheads="1"/>
          </p:cNvSpPr>
          <p:nvPr>
            <p:ph type="sldNum" sz="quarter" idx="11"/>
          </p:nvPr>
        </p:nvSpPr>
        <p:spPr>
          <a:ln/>
        </p:spPr>
        <p:txBody>
          <a:bodyPr/>
          <a:lstStyle>
            <a:lvl1pPr>
              <a:defRPr/>
            </a:lvl1pPr>
          </a:lstStyle>
          <a:p>
            <a:fld id="{4258730A-8AC0-4852-A241-1EA3A9D10A37}" type="slidenum">
              <a:rPr lang="en-US" altLang="en-US"/>
              <a:pPr/>
              <a:t>‹#›</a:t>
            </a:fld>
            <a:endParaRPr lang="en-US" altLang="en-US"/>
          </a:p>
        </p:txBody>
      </p:sp>
    </p:spTree>
    <p:extLst>
      <p:ext uri="{BB962C8B-B14F-4D97-AF65-F5344CB8AC3E}">
        <p14:creationId xmlns:p14="http://schemas.microsoft.com/office/powerpoint/2010/main" val="312806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58185-CBA8-46D2-BB45-167DC54DABB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47373FA-21AB-482C-B5AA-033AA9F27A20}"/>
              </a:ext>
            </a:extLst>
          </p:cNvPr>
          <p:cNvSpPr>
            <a:spLocks noGrp="1" noChangeArrowheads="1"/>
          </p:cNvSpPr>
          <p:nvPr>
            <p:ph type="sldNum" sz="quarter" idx="11"/>
          </p:nvPr>
        </p:nvSpPr>
        <p:spPr>
          <a:ln/>
        </p:spPr>
        <p:txBody>
          <a:bodyPr/>
          <a:lstStyle>
            <a:lvl1pPr>
              <a:defRPr/>
            </a:lvl1pPr>
          </a:lstStyle>
          <a:p>
            <a:fld id="{F51E261E-F62E-44F8-96DF-FA4952E08470}" type="slidenum">
              <a:rPr lang="en-US" altLang="en-US"/>
              <a:pPr/>
              <a:t>‹#›</a:t>
            </a:fld>
            <a:endParaRPr lang="en-US" altLang="en-US"/>
          </a:p>
        </p:txBody>
      </p:sp>
    </p:spTree>
    <p:extLst>
      <p:ext uri="{BB962C8B-B14F-4D97-AF65-F5344CB8AC3E}">
        <p14:creationId xmlns:p14="http://schemas.microsoft.com/office/powerpoint/2010/main" val="372178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07B79-5C5B-4999-A7FE-051232CBDDF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45E5E6A-E751-4B83-9072-34722835FDA7}"/>
              </a:ext>
            </a:extLst>
          </p:cNvPr>
          <p:cNvSpPr>
            <a:spLocks noGrp="1" noChangeArrowheads="1"/>
          </p:cNvSpPr>
          <p:nvPr>
            <p:ph type="sldNum" sz="quarter" idx="11"/>
          </p:nvPr>
        </p:nvSpPr>
        <p:spPr>
          <a:ln/>
        </p:spPr>
        <p:txBody>
          <a:bodyPr/>
          <a:lstStyle>
            <a:lvl1pPr>
              <a:defRPr/>
            </a:lvl1pPr>
          </a:lstStyle>
          <a:p>
            <a:fld id="{AFC330D7-FD8C-4BB1-BE05-829269597AC2}" type="slidenum">
              <a:rPr lang="en-US" altLang="en-US"/>
              <a:pPr/>
              <a:t>‹#›</a:t>
            </a:fld>
            <a:endParaRPr lang="en-US" altLang="en-US"/>
          </a:p>
        </p:txBody>
      </p:sp>
    </p:spTree>
    <p:extLst>
      <p:ext uri="{BB962C8B-B14F-4D97-AF65-F5344CB8AC3E}">
        <p14:creationId xmlns:p14="http://schemas.microsoft.com/office/powerpoint/2010/main" val="2252286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810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810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60C2-A1E4-44B3-9CC4-0A1E9CC1E47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2B30F474-8B5B-4B86-8515-A6B1638273A2}"/>
              </a:ext>
            </a:extLst>
          </p:cNvPr>
          <p:cNvSpPr>
            <a:spLocks noGrp="1" noChangeArrowheads="1"/>
          </p:cNvSpPr>
          <p:nvPr>
            <p:ph type="sldNum" sz="quarter" idx="11"/>
          </p:nvPr>
        </p:nvSpPr>
        <p:spPr>
          <a:ln/>
        </p:spPr>
        <p:txBody>
          <a:bodyPr/>
          <a:lstStyle>
            <a:lvl1pPr>
              <a:defRPr/>
            </a:lvl1pPr>
          </a:lstStyle>
          <a:p>
            <a:fld id="{1AB4F6D9-4102-4870-A974-EEA2B2BEA381}" type="slidenum">
              <a:rPr lang="en-US" altLang="en-US"/>
              <a:pPr/>
              <a:t>‹#›</a:t>
            </a:fld>
            <a:endParaRPr lang="en-US" altLang="en-US"/>
          </a:p>
        </p:txBody>
      </p:sp>
    </p:spTree>
    <p:extLst>
      <p:ext uri="{BB962C8B-B14F-4D97-AF65-F5344CB8AC3E}">
        <p14:creationId xmlns:p14="http://schemas.microsoft.com/office/powerpoint/2010/main" val="326640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2" y="1981200"/>
            <a:ext cx="5276849"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1252" y="4186239"/>
            <a:ext cx="5276849"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5F8589-C761-428D-A10F-8BDCF289B861}"/>
              </a:ext>
            </a:extLst>
          </p:cNvPr>
          <p:cNvSpPr>
            <a:spLocks noGrp="1"/>
          </p:cNvSpPr>
          <p:nvPr>
            <p:ph type="ftr" idx="10"/>
          </p:nvPr>
        </p:nvSpPr>
        <p:spPr>
          <a:xfrm>
            <a:off x="711201" y="6324601"/>
            <a:ext cx="7810500" cy="396875"/>
          </a:xfrm>
        </p:spPr>
        <p:txBody>
          <a:bodyPr/>
          <a:lstStyle>
            <a:lvl1pPr>
              <a:defRPr smtClean="0"/>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EBF0A4D1-C26E-4B25-952B-11958D96A8C7}"/>
              </a:ext>
            </a:extLst>
          </p:cNvPr>
          <p:cNvSpPr>
            <a:spLocks noGrp="1"/>
          </p:cNvSpPr>
          <p:nvPr>
            <p:ph type="sldNum" idx="11"/>
          </p:nvPr>
        </p:nvSpPr>
        <p:spPr>
          <a:xfrm>
            <a:off x="8737601" y="6324601"/>
            <a:ext cx="2527300" cy="396875"/>
          </a:xfrm>
        </p:spPr>
        <p:txBody>
          <a:bodyPr/>
          <a:lstStyle>
            <a:lvl1pPr>
              <a:defRPr/>
            </a:lvl1pPr>
          </a:lstStyle>
          <a:p>
            <a:fld id="{C4575871-A899-450F-B225-0D71A030CCC3}" type="slidenum">
              <a:rPr lang="en-US" altLang="en-US"/>
              <a:pPr/>
              <a:t>‹#›</a:t>
            </a:fld>
            <a:endParaRPr lang="en-US" altLang="en-US"/>
          </a:p>
        </p:txBody>
      </p:sp>
    </p:spTree>
    <p:extLst>
      <p:ext uri="{BB962C8B-B14F-4D97-AF65-F5344CB8AC3E}">
        <p14:creationId xmlns:p14="http://schemas.microsoft.com/office/powerpoint/2010/main" val="24334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381001"/>
            <a:ext cx="10756900" cy="1133475"/>
          </a:xfrm>
        </p:spPr>
        <p:txBody>
          <a:bodyPr/>
          <a:lstStyle/>
          <a:p>
            <a:r>
              <a:rPr lang="en-US"/>
              <a:t>Click to edit Master title style</a:t>
            </a:r>
          </a:p>
        </p:txBody>
      </p:sp>
      <p:sp>
        <p:nvSpPr>
          <p:cNvPr id="3" name="Text Placeholder 2"/>
          <p:cNvSpPr>
            <a:spLocks noGrp="1"/>
          </p:cNvSpPr>
          <p:nvPr>
            <p:ph type="body" sz="half" idx="1"/>
          </p:nvPr>
        </p:nvSpPr>
        <p:spPr>
          <a:xfrm>
            <a:off x="711200" y="1981201"/>
            <a:ext cx="5276851"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2" y="1981201"/>
            <a:ext cx="5276849"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56C86F1-34EA-4C0E-B7F5-CBC34C9C4BDA}"/>
              </a:ext>
            </a:extLst>
          </p:cNvPr>
          <p:cNvSpPr>
            <a:spLocks noGrp="1"/>
          </p:cNvSpPr>
          <p:nvPr>
            <p:ph type="ftr" idx="10"/>
          </p:nvPr>
        </p:nvSpPr>
        <p:spPr>
          <a:xfrm>
            <a:off x="711201" y="6324601"/>
            <a:ext cx="7810500" cy="396875"/>
          </a:xfrm>
        </p:spPr>
        <p:txBody>
          <a:bodyPr/>
          <a:lstStyle>
            <a:lvl1pPr>
              <a:defRPr smtClean="0"/>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DD97968C-6422-4D07-8B1E-1906C0805F83}"/>
              </a:ext>
            </a:extLst>
          </p:cNvPr>
          <p:cNvSpPr>
            <a:spLocks noGrp="1"/>
          </p:cNvSpPr>
          <p:nvPr>
            <p:ph type="sldNum" idx="11"/>
          </p:nvPr>
        </p:nvSpPr>
        <p:spPr>
          <a:xfrm>
            <a:off x="8737601" y="6324601"/>
            <a:ext cx="2527300" cy="396875"/>
          </a:xfrm>
        </p:spPr>
        <p:txBody>
          <a:bodyPr/>
          <a:lstStyle>
            <a:lvl1pPr>
              <a:defRPr/>
            </a:lvl1pPr>
          </a:lstStyle>
          <a:p>
            <a:fld id="{227DA2D5-5503-4CA5-AD6E-B77AEFF6A854}" type="slidenum">
              <a:rPr lang="en-US" altLang="en-US"/>
              <a:pPr/>
              <a:t>‹#›</a:t>
            </a:fld>
            <a:endParaRPr lang="en-US" altLang="en-US"/>
          </a:p>
        </p:txBody>
      </p:sp>
    </p:spTree>
    <p:extLst>
      <p:ext uri="{BB962C8B-B14F-4D97-AF65-F5344CB8AC3E}">
        <p14:creationId xmlns:p14="http://schemas.microsoft.com/office/powerpoint/2010/main" val="318871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3124201"/>
            <a:ext cx="10350500"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DED2B-4417-4A79-9E64-43AE1A804872}"/>
              </a:ext>
            </a:extLst>
          </p:cNvPr>
          <p:cNvSpPr>
            <a:spLocks noGrp="1"/>
          </p:cNvSpPr>
          <p:nvPr>
            <p:ph type="dt" idx="10"/>
          </p:nvPr>
        </p:nvSpPr>
        <p:spPr>
          <a:xfrm>
            <a:off x="914401" y="6248401"/>
            <a:ext cx="2527300"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40565C27-0E7D-40A9-9796-A2559CD474E7}"/>
              </a:ext>
            </a:extLst>
          </p:cNvPr>
          <p:cNvSpPr>
            <a:spLocks noGrp="1"/>
          </p:cNvSpPr>
          <p:nvPr>
            <p:ph type="ftr" idx="11"/>
          </p:nvPr>
        </p:nvSpPr>
        <p:spPr>
          <a:xfrm>
            <a:off x="4165601" y="6248401"/>
            <a:ext cx="3848100" cy="447675"/>
          </a:xfrm>
        </p:spPr>
        <p:txBody>
          <a:bodyPr/>
          <a:lstStyle>
            <a:lvl1pPr>
              <a:defRPr smtClean="0"/>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1CB00247-A52F-47D5-8126-F03C8F27B5F3}"/>
              </a:ext>
            </a:extLst>
          </p:cNvPr>
          <p:cNvSpPr>
            <a:spLocks noGrp="1"/>
          </p:cNvSpPr>
          <p:nvPr>
            <p:ph type="sldNum" idx="12"/>
          </p:nvPr>
        </p:nvSpPr>
        <p:spPr>
          <a:xfrm>
            <a:off x="8737601" y="6248401"/>
            <a:ext cx="2527300" cy="447675"/>
          </a:xfrm>
        </p:spPr>
        <p:txBody>
          <a:bodyPr/>
          <a:lstStyle>
            <a:lvl1pPr>
              <a:defRPr/>
            </a:lvl1pPr>
          </a:lstStyle>
          <a:p>
            <a:fld id="{2DD445B5-A219-4C19-8FC3-8F71F8D6BBA6}" type="slidenum">
              <a:rPr lang="en-US" altLang="en-US"/>
              <a:pPr/>
              <a:t>‹#›</a:t>
            </a:fld>
            <a:endParaRPr lang="en-US" altLang="en-US"/>
          </a:p>
        </p:txBody>
      </p:sp>
    </p:spTree>
    <p:extLst>
      <p:ext uri="{BB962C8B-B14F-4D97-AF65-F5344CB8AC3E}">
        <p14:creationId xmlns:p14="http://schemas.microsoft.com/office/powerpoint/2010/main" val="353120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8B2B60-832E-4489-BF29-176FA19E2A0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5809FC2-51F5-47B2-998E-67241E3A7E2A}"/>
              </a:ext>
            </a:extLst>
          </p:cNvPr>
          <p:cNvSpPr>
            <a:spLocks noGrp="1" noChangeArrowheads="1"/>
          </p:cNvSpPr>
          <p:nvPr>
            <p:ph type="sldNum" sz="quarter" idx="11"/>
          </p:nvPr>
        </p:nvSpPr>
        <p:spPr>
          <a:ln/>
        </p:spPr>
        <p:txBody>
          <a:bodyPr/>
          <a:lstStyle>
            <a:lvl1pPr>
              <a:defRPr/>
            </a:lvl1pPr>
          </a:lstStyle>
          <a:p>
            <a:fld id="{8DDCDF6E-3E1E-4F04-9819-20F4527BFC94}" type="slidenum">
              <a:rPr lang="en-US" altLang="en-US"/>
              <a:pPr/>
              <a:t>‹#›</a:t>
            </a:fld>
            <a:endParaRPr lang="en-US" altLang="en-US"/>
          </a:p>
        </p:txBody>
      </p:sp>
    </p:spTree>
    <p:extLst>
      <p:ext uri="{BB962C8B-B14F-4D97-AF65-F5344CB8AC3E}">
        <p14:creationId xmlns:p14="http://schemas.microsoft.com/office/powerpoint/2010/main" val="13765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283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2D6282-9EFD-482F-A178-1B5A9D975D43}"/>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4E4548D0-FF23-400A-8DC2-C416682EBFBC}"/>
              </a:ext>
            </a:extLst>
          </p:cNvPr>
          <p:cNvSpPr>
            <a:spLocks noGrp="1" noChangeArrowheads="1"/>
          </p:cNvSpPr>
          <p:nvPr>
            <p:ph type="sldNum" sz="quarter" idx="11"/>
          </p:nvPr>
        </p:nvSpPr>
        <p:spPr>
          <a:ln/>
        </p:spPr>
        <p:txBody>
          <a:bodyPr/>
          <a:lstStyle>
            <a:lvl1pPr>
              <a:defRPr/>
            </a:lvl1pPr>
          </a:lstStyle>
          <a:p>
            <a:fld id="{EFCDE71A-D6B8-45E3-8DC6-702C12332B05}" type="slidenum">
              <a:rPr lang="en-US" altLang="en-US"/>
              <a:pPr/>
              <a:t>‹#›</a:t>
            </a:fld>
            <a:endParaRPr lang="en-US" altLang="en-US"/>
          </a:p>
        </p:txBody>
      </p:sp>
    </p:spTree>
    <p:extLst>
      <p:ext uri="{BB962C8B-B14F-4D97-AF65-F5344CB8AC3E}">
        <p14:creationId xmlns:p14="http://schemas.microsoft.com/office/powerpoint/2010/main" val="41753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538CA-9325-491D-97FF-603BFE1C491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9A297DB6-01D8-4D87-A261-E470F392AE69}"/>
              </a:ext>
            </a:extLst>
          </p:cNvPr>
          <p:cNvSpPr>
            <a:spLocks noGrp="1" noChangeArrowheads="1"/>
          </p:cNvSpPr>
          <p:nvPr>
            <p:ph type="sldNum" sz="quarter" idx="11"/>
          </p:nvPr>
        </p:nvSpPr>
        <p:spPr>
          <a:ln/>
        </p:spPr>
        <p:txBody>
          <a:bodyPr/>
          <a:lstStyle>
            <a:lvl1pPr>
              <a:defRPr/>
            </a:lvl1pPr>
          </a:lstStyle>
          <a:p>
            <a:fld id="{970F91CE-70B7-4D14-9048-F3F3D8086D92}" type="slidenum">
              <a:rPr lang="en-US" altLang="en-US"/>
              <a:pPr/>
              <a:t>‹#›</a:t>
            </a:fld>
            <a:endParaRPr lang="en-US" altLang="en-US"/>
          </a:p>
        </p:txBody>
      </p:sp>
    </p:spTree>
    <p:extLst>
      <p:ext uri="{BB962C8B-B14F-4D97-AF65-F5344CB8AC3E}">
        <p14:creationId xmlns:p14="http://schemas.microsoft.com/office/powerpoint/2010/main" val="2523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64F7C-54CF-481B-A1AB-6C330CDFF01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3F5E11A7-3037-445A-A686-34E146C1CD87}"/>
              </a:ext>
            </a:extLst>
          </p:cNvPr>
          <p:cNvSpPr>
            <a:spLocks noGrp="1" noChangeArrowheads="1"/>
          </p:cNvSpPr>
          <p:nvPr>
            <p:ph type="sldNum" sz="quarter" idx="11"/>
          </p:nvPr>
        </p:nvSpPr>
        <p:spPr>
          <a:ln/>
        </p:spPr>
        <p:txBody>
          <a:bodyPr/>
          <a:lstStyle>
            <a:lvl1pPr>
              <a:defRPr/>
            </a:lvl1pPr>
          </a:lstStyle>
          <a:p>
            <a:fld id="{72405E50-DC8D-4D43-8E23-800C040541DB}" type="slidenum">
              <a:rPr lang="en-US" altLang="en-US"/>
              <a:pPr/>
              <a:t>‹#›</a:t>
            </a:fld>
            <a:endParaRPr lang="en-US" altLang="en-US"/>
          </a:p>
        </p:txBody>
      </p:sp>
    </p:spTree>
    <p:extLst>
      <p:ext uri="{BB962C8B-B14F-4D97-AF65-F5344CB8AC3E}">
        <p14:creationId xmlns:p14="http://schemas.microsoft.com/office/powerpoint/2010/main" val="4456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D706B-F15B-429A-A1EA-55A8DF3DF5E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8D4F3133-61E8-4DCD-ACE8-2D395E1950A0}"/>
              </a:ext>
            </a:extLst>
          </p:cNvPr>
          <p:cNvSpPr>
            <a:spLocks noGrp="1" noChangeArrowheads="1"/>
          </p:cNvSpPr>
          <p:nvPr>
            <p:ph type="sldNum" sz="quarter" idx="11"/>
          </p:nvPr>
        </p:nvSpPr>
        <p:spPr>
          <a:ln/>
        </p:spPr>
        <p:txBody>
          <a:bodyPr/>
          <a:lstStyle>
            <a:lvl1pPr>
              <a:defRPr/>
            </a:lvl1pPr>
          </a:lstStyle>
          <a:p>
            <a:fld id="{563E134A-D00B-45CC-AC75-A96B1C6B1E5F}" type="slidenum">
              <a:rPr lang="en-US" altLang="en-US"/>
              <a:pPr/>
              <a:t>‹#›</a:t>
            </a:fld>
            <a:endParaRPr lang="en-US" altLang="en-US"/>
          </a:p>
        </p:txBody>
      </p:sp>
    </p:spTree>
    <p:extLst>
      <p:ext uri="{BB962C8B-B14F-4D97-AF65-F5344CB8AC3E}">
        <p14:creationId xmlns:p14="http://schemas.microsoft.com/office/powerpoint/2010/main" val="3650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3832CF-5926-48AF-BCDF-15C5C0DC355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65161F33-E3FD-4507-9D83-AD2BD36BB689}"/>
              </a:ext>
            </a:extLst>
          </p:cNvPr>
          <p:cNvSpPr>
            <a:spLocks noGrp="1" noChangeArrowheads="1"/>
          </p:cNvSpPr>
          <p:nvPr>
            <p:ph type="sldNum" sz="quarter" idx="11"/>
          </p:nvPr>
        </p:nvSpPr>
        <p:spPr>
          <a:ln/>
        </p:spPr>
        <p:txBody>
          <a:bodyPr/>
          <a:lstStyle>
            <a:lvl1pPr>
              <a:defRPr/>
            </a:lvl1pPr>
          </a:lstStyle>
          <a:p>
            <a:fld id="{FF9B048D-998F-423F-B6B2-C2C30FA3CDC9}" type="slidenum">
              <a:rPr lang="en-US" altLang="en-US"/>
              <a:pPr/>
              <a:t>‹#›</a:t>
            </a:fld>
            <a:endParaRPr lang="en-US" altLang="en-US"/>
          </a:p>
        </p:txBody>
      </p:sp>
    </p:spTree>
    <p:extLst>
      <p:ext uri="{BB962C8B-B14F-4D97-AF65-F5344CB8AC3E}">
        <p14:creationId xmlns:p14="http://schemas.microsoft.com/office/powerpoint/2010/main" val="1097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230B1-63DE-4CC8-AF05-CA1AFEF6F2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2A7D9FA6-202C-4876-9509-3479F2CCC32F}"/>
              </a:ext>
            </a:extLst>
          </p:cNvPr>
          <p:cNvSpPr>
            <a:spLocks noGrp="1" noChangeArrowheads="1"/>
          </p:cNvSpPr>
          <p:nvPr>
            <p:ph type="sldNum" sz="quarter" idx="11"/>
          </p:nvPr>
        </p:nvSpPr>
        <p:spPr>
          <a:ln/>
        </p:spPr>
        <p:txBody>
          <a:bodyPr/>
          <a:lstStyle>
            <a:lvl1pPr>
              <a:defRPr/>
            </a:lvl1pPr>
          </a:lstStyle>
          <a:p>
            <a:fld id="{4F0631B6-7F21-46EC-9971-10821580314D}" type="slidenum">
              <a:rPr lang="en-US" altLang="en-US"/>
              <a:pPr/>
              <a:t>‹#›</a:t>
            </a:fld>
            <a:endParaRPr lang="en-US" altLang="en-US"/>
          </a:p>
        </p:txBody>
      </p:sp>
    </p:spTree>
    <p:extLst>
      <p:ext uri="{BB962C8B-B14F-4D97-AF65-F5344CB8AC3E}">
        <p14:creationId xmlns:p14="http://schemas.microsoft.com/office/powerpoint/2010/main" val="3359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2BB54-5B7F-4916-8D48-A243022343AD}"/>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2E152E-0BB6-4E11-8B68-412F18CACA7A}"/>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A3DBE32F-2BD0-4851-86DC-FBA3A49320D5}"/>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961FE62E-BECE-4786-BD06-86C8F0308870}"/>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2720F89E-CE34-4914-8037-E2F441F2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10" r:id="rId12"/>
    <p:sldLayoutId id="2147484311" r:id="rId13"/>
    <p:sldLayoutId id="2147484312"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78CBEF3C-D1C6-4692-8466-52368E8FCB52}"/>
              </a:ext>
            </a:extLst>
          </p:cNvPr>
          <p:cNvPicPr>
            <a:picLocks noChangeAspect="1"/>
          </p:cNvPicPr>
          <p:nvPr/>
        </p:nvPicPr>
        <p:blipFill>
          <a:blip r:embed="rId16" cstate="print">
            <a:lum bright="70000" contrast="-70000"/>
          </a:blip>
          <a:srcRect/>
          <a:stretch>
            <a:fillRect/>
          </a:stretch>
        </p:blipFill>
        <p:spPr bwMode="auto">
          <a:xfrm rot="5400000">
            <a:off x="5334000" y="-5334000"/>
            <a:ext cx="1524000" cy="12192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5E967EB8-7652-4C9B-A706-89B6AE30B1DF}"/>
              </a:ext>
            </a:extLst>
          </p:cNvPr>
          <p:cNvPicPr>
            <a:picLocks noChangeAspect="1"/>
          </p:cNvPicPr>
          <p:nvPr/>
        </p:nvPicPr>
        <p:blipFill>
          <a:blip r:embed="rId16" cstate="print">
            <a:lum bright="70000" contrast="-70000"/>
          </a:blip>
          <a:srcRect/>
          <a:stretch>
            <a:fillRect/>
          </a:stretch>
        </p:blipFill>
        <p:spPr bwMode="auto">
          <a:xfrm rot="5400000">
            <a:off x="5638799" y="304801"/>
            <a:ext cx="914402" cy="12192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6F43B8D3-2202-4898-941B-91BF4DCA02C6}"/>
              </a:ext>
            </a:extLst>
          </p:cNvPr>
          <p:cNvSpPr>
            <a:spLocks noGrp="1" noChangeArrowheads="1"/>
          </p:cNvSpPr>
          <p:nvPr>
            <p:ph type="title"/>
          </p:nvPr>
        </p:nvSpPr>
        <p:spPr bwMode="auto">
          <a:xfrm>
            <a:off x="711200" y="381000"/>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968A3F7D-B231-4F22-A77B-788134C3D11B}"/>
              </a:ext>
            </a:extLst>
          </p:cNvPr>
          <p:cNvSpPr>
            <a:spLocks noGrp="1" noChangeArrowheads="1"/>
          </p:cNvSpPr>
          <p:nvPr>
            <p:ph type="body" idx="1"/>
          </p:nvPr>
        </p:nvSpPr>
        <p:spPr bwMode="auto">
          <a:xfrm>
            <a:off x="711200" y="1676400"/>
            <a:ext cx="1076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C7DA7C54-A8B3-4764-B3F7-F45F561355A0}"/>
              </a:ext>
            </a:extLst>
          </p:cNvPr>
          <p:cNvSpPr>
            <a:spLocks noGrp="1" noChangeArrowheads="1"/>
          </p:cNvSpPr>
          <p:nvPr>
            <p:ph type="ftr" sz="quarter" idx="3"/>
          </p:nvPr>
        </p:nvSpPr>
        <p:spPr bwMode="auto">
          <a:xfrm>
            <a:off x="711200" y="6324600"/>
            <a:ext cx="782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smtClean="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F2E6EBFB-8E07-4B9E-81EA-71E53EA5F949}"/>
              </a:ext>
            </a:extLst>
          </p:cNvPr>
          <p:cNvSpPr>
            <a:spLocks noGrp="1" noChangeArrowheads="1"/>
          </p:cNvSpPr>
          <p:nvPr>
            <p:ph type="sldNum" sz="quarter" idx="4"/>
          </p:nvPr>
        </p:nvSpPr>
        <p:spPr bwMode="auto">
          <a:xfrm>
            <a:off x="8737600" y="6324600"/>
            <a:ext cx="2743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DCA4D3-B283-4D6E-B7F3-B136285698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3"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14" r:id="rId12"/>
    <p:sldLayoutId id="2147484315" r:id="rId13"/>
    <p:sldLayoutId id="214748431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hyperlink" Target="https://www.acm.org/code-of-ethic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9448800" y="3124200"/>
            <a:ext cx="2590800" cy="1295400"/>
          </a:xfrm>
        </p:spPr>
        <p:txBody>
          <a:bodyPr/>
          <a:lstStyle/>
          <a:p>
            <a:pPr marL="0" indent="0">
              <a:buNone/>
            </a:pPr>
            <a:r>
              <a:rPr lang="en-US" sz="6000">
                <a:solidFill>
                  <a:schemeClr val="accent6">
                    <a:lumMod val="75000"/>
                  </a:schemeClr>
                </a:solidFill>
                <a:latin typeface="Pizzicato-Swash" panose="00000400000000000000" pitchFamily="2" charset="0"/>
                <a:ea typeface="Pizzicato-Swash" panose="00000400000000000000" pitchFamily="2" charset="0"/>
              </a:rPr>
              <a:t>Ethics</a:t>
            </a:r>
            <a:endParaRPr lang="en-US" sz="6000" dirty="0">
              <a:solidFill>
                <a:srgbClr val="00B050"/>
              </a:solidFill>
              <a:latin typeface="Pizzicato-Swash" panose="00000400000000000000" pitchFamily="2" charset="0"/>
              <a:ea typeface="Pizzicato-Swash" panose="00000400000000000000" pitchFamily="2" charset="0"/>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5943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ew program embeds ethics into computer science courses | Stanford Report">
            <a:extLst>
              <a:ext uri="{FF2B5EF4-FFF2-40B4-BE49-F238E27FC236}">
                <a16:creationId xmlns:a16="http://schemas.microsoft.com/office/drawing/2014/main" id="{A84C1F3F-D3DB-1EB5-E8CB-1819D5BB9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1"/>
            <a:ext cx="86106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 #2: copying is not OK</a:t>
            </a:r>
          </a:p>
          <a:p>
            <a:pPr lvl="1"/>
            <a:r>
              <a:rPr lang="en-US" altLang="en-US" dirty="0">
                <a:latin typeface="Arial" pitchFamily="34" charset="0"/>
                <a:ea typeface="ＭＳ Ｐゴシック" pitchFamily="34" charset="-128"/>
                <a:cs typeface="Arial" pitchFamily="34" charset="0"/>
              </a:rPr>
              <a:t>Early on MP3 sharing encouraged CD sales, but long-term trend is reduction in sales</a:t>
            </a:r>
          </a:p>
          <a:p>
            <a:pPr lvl="1"/>
            <a:r>
              <a:rPr lang="en-US" altLang="en-US" dirty="0">
                <a:latin typeface="Arial" pitchFamily="34" charset="0"/>
                <a:ea typeface="ＭＳ Ｐゴシック" pitchFamily="34" charset="-128"/>
                <a:cs typeface="Arial" pitchFamily="34" charset="0"/>
              </a:rPr>
              <a:t>iTunes and Amazon sell one song at a time to compete with illegal file sharing</a:t>
            </a:r>
          </a:p>
          <a:p>
            <a:pPr lvl="1"/>
            <a:r>
              <a:rPr lang="en-US" altLang="en-US" dirty="0">
                <a:latin typeface="Arial" pitchFamily="34" charset="0"/>
                <a:ea typeface="ＭＳ Ｐゴシック" pitchFamily="34" charset="-128"/>
                <a:cs typeface="Arial" pitchFamily="34" charset="0"/>
              </a:rPr>
              <a:t>If publishers cannot profit, then less music will be made</a:t>
            </a:r>
          </a:p>
          <a:p>
            <a:pPr lvl="1"/>
            <a:r>
              <a:rPr lang="en-US" altLang="en-US" dirty="0">
                <a:latin typeface="Arial" pitchFamily="34" charset="0"/>
                <a:ea typeface="ＭＳ Ｐゴシック" pitchFamily="34" charset="-128"/>
                <a:cs typeface="Arial" pitchFamily="34" charset="0"/>
              </a:rPr>
              <a:t>Copyright protection is the law, and music file sharing is clearly illegal; encouraging illegal behavior is wrong</a:t>
            </a:r>
          </a:p>
        </p:txBody>
      </p:sp>
    </p:spTree>
    <p:extLst>
      <p:ext uri="{BB962C8B-B14F-4D97-AF65-F5344CB8AC3E}">
        <p14:creationId xmlns:p14="http://schemas.microsoft.com/office/powerpoint/2010/main" val="7058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b="1" dirty="0">
                <a:latin typeface="Arial" pitchFamily="34" charset="0"/>
                <a:ea typeface="ＭＳ Ｐゴシック" pitchFamily="34" charset="-128"/>
                <a:cs typeface="Arial" pitchFamily="34" charset="0"/>
              </a:rPr>
              <a:t>Dialectic</a:t>
            </a:r>
            <a:r>
              <a:rPr lang="en-US" altLang="en-US" dirty="0">
                <a:latin typeface="Arial" pitchFamily="34" charset="0"/>
                <a:ea typeface="ＭＳ Ｐゴシック" pitchFamily="34" charset="-128"/>
                <a:cs typeface="Arial" pitchFamily="34" charset="0"/>
              </a:rPr>
              <a:t>: a dialogue that explores an issue from both sides to lead to greater understanding</a:t>
            </a:r>
          </a:p>
          <a:p>
            <a:r>
              <a:rPr lang="en-US" altLang="en-US" dirty="0">
                <a:latin typeface="Arial" pitchFamily="34" charset="0"/>
                <a:ea typeface="ＭＳ Ｐゴシック" pitchFamily="34" charset="-128"/>
                <a:cs typeface="Arial" pitchFamily="34" charset="0"/>
              </a:rPr>
              <a:t>An example:</a:t>
            </a:r>
          </a:p>
          <a:p>
            <a:pPr lvl="1"/>
            <a:r>
              <a:rPr lang="en-US" altLang="en-US" dirty="0">
                <a:latin typeface="Arial" pitchFamily="34" charset="0"/>
                <a:ea typeface="ＭＳ Ｐゴシック" pitchFamily="34" charset="-128"/>
                <a:cs typeface="Arial" pitchFamily="34" charset="0"/>
              </a:rPr>
              <a:t>Facts are that music sales have dropped continuously</a:t>
            </a:r>
          </a:p>
          <a:p>
            <a:pPr lvl="1"/>
            <a:r>
              <a:rPr lang="en-US" altLang="en-US" dirty="0">
                <a:latin typeface="Arial" pitchFamily="34" charset="0"/>
                <a:ea typeface="ＭＳ Ｐゴシック" pitchFamily="34" charset="-128"/>
                <a:cs typeface="Arial" pitchFamily="34" charset="0"/>
              </a:rPr>
              <a:t>Long-term, argument that less music would be published is a strong one</a:t>
            </a:r>
          </a:p>
          <a:p>
            <a:pPr lvl="1"/>
            <a:r>
              <a:rPr lang="en-US" altLang="en-US" dirty="0">
                <a:latin typeface="Arial" pitchFamily="34" charset="0"/>
                <a:ea typeface="ＭＳ Ｐゴシック" pitchFamily="34" charset="-128"/>
                <a:cs typeface="Arial" pitchFamily="34" charset="0"/>
              </a:rPr>
              <a:t>Lesser-known artists may use file sharing to become better known, depend on income from performances</a:t>
            </a:r>
          </a:p>
          <a:p>
            <a:pPr lvl="1"/>
            <a:r>
              <a:rPr lang="en-US" altLang="en-US" dirty="0">
                <a:latin typeface="Arial" pitchFamily="34" charset="0"/>
                <a:ea typeface="ＭＳ Ｐゴシック" pitchFamily="34" charset="-128"/>
                <a:cs typeface="Arial" pitchFamily="34" charset="0"/>
              </a:rPr>
              <a:t>Rethink the music industry from a new viewpoint</a:t>
            </a:r>
          </a:p>
        </p:txBody>
      </p:sp>
    </p:spTree>
    <p:extLst>
      <p:ext uri="{BB962C8B-B14F-4D97-AF65-F5344CB8AC3E}">
        <p14:creationId xmlns:p14="http://schemas.microsoft.com/office/powerpoint/2010/main" val="15064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Law enforcement needs to wiretap phones belonging to suspects</a:t>
            </a:r>
          </a:p>
          <a:p>
            <a:pPr lvl="1"/>
            <a:r>
              <a:rPr lang="en-US" altLang="en-US" dirty="0">
                <a:latin typeface="Arial" pitchFamily="34" charset="0"/>
                <a:ea typeface="ＭＳ Ｐゴシック" pitchFamily="34" charset="-128"/>
                <a:cs typeface="Arial" pitchFamily="34" charset="0"/>
              </a:rPr>
              <a:t>Prior to cellular technology, a wiretap was a literal split off the main phone wire into the building</a:t>
            </a:r>
          </a:p>
          <a:p>
            <a:r>
              <a:rPr lang="en-US" altLang="en-US" dirty="0">
                <a:latin typeface="Arial" pitchFamily="34" charset="0"/>
                <a:ea typeface="ＭＳ Ｐゴシック" pitchFamily="34" charset="-128"/>
                <a:cs typeface="Arial" pitchFamily="34" charset="0"/>
              </a:rPr>
              <a:t>Modern use of cell phones and VoIP complicates phone taps</a:t>
            </a:r>
          </a:p>
          <a:p>
            <a:r>
              <a:rPr lang="en-US" altLang="en-US" dirty="0">
                <a:latin typeface="Arial" pitchFamily="34" charset="0"/>
                <a:ea typeface="ＭＳ Ｐゴシック" pitchFamily="34" charset="-128"/>
                <a:cs typeface="Arial" pitchFamily="34" charset="0"/>
              </a:rPr>
              <a:t>However, most/all phone calls go through computer systems</a:t>
            </a:r>
          </a:p>
          <a:p>
            <a:r>
              <a:rPr lang="en-US" altLang="en-US" dirty="0">
                <a:latin typeface="Arial" pitchFamily="34" charset="0"/>
                <a:ea typeface="ＭＳ Ｐゴシック" pitchFamily="34" charset="-128"/>
                <a:cs typeface="Arial" pitchFamily="34" charset="0"/>
              </a:rPr>
              <a:t>Laws require all telecommunications to support “lawful intercept” (LI) systems for wiretaps</a:t>
            </a:r>
          </a:p>
        </p:txBody>
      </p:sp>
    </p:spTree>
    <p:extLst>
      <p:ext uri="{BB962C8B-B14F-4D97-AF65-F5344CB8AC3E}">
        <p14:creationId xmlns:p14="http://schemas.microsoft.com/office/powerpoint/2010/main" val="34557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5" name="Content Placeholder 2"/>
          <p:cNvSpPr>
            <a:spLocks noGrp="1" noChangeArrowheads="1"/>
          </p:cNvSpPr>
          <p:nvPr>
            <p:ph idx="1"/>
          </p:nvPr>
        </p:nvSpPr>
        <p:spPr/>
        <p:txBody>
          <a:bodyPr/>
          <a:lstStyle/>
          <a:p>
            <a:r>
              <a:rPr lang="en-US" altLang="en-US" dirty="0">
                <a:latin typeface="Arial" pitchFamily="34" charset="0"/>
                <a:ea typeface="ＭＳ Ｐゴシック" pitchFamily="34" charset="-128"/>
                <a:cs typeface="Arial" pitchFamily="34" charset="0"/>
              </a:rPr>
              <a:t>Built-in LI systems are a target for hackers</a:t>
            </a:r>
          </a:p>
          <a:p>
            <a:r>
              <a:rPr lang="en-US" altLang="en-US" dirty="0">
                <a:latin typeface="Arial" pitchFamily="34" charset="0"/>
                <a:ea typeface="ＭＳ Ｐゴシック" pitchFamily="34" charset="-128"/>
                <a:cs typeface="Arial" pitchFamily="34" charset="0"/>
              </a:rPr>
              <a:t>In Greece, hackers wiretapped 100 major business and political leaders</a:t>
            </a:r>
          </a:p>
          <a:p>
            <a:r>
              <a:rPr lang="en-US" altLang="en-US" dirty="0">
                <a:latin typeface="Arial" pitchFamily="34" charset="0"/>
                <a:ea typeface="ＭＳ Ｐゴシック" pitchFamily="34" charset="-128"/>
                <a:cs typeface="Arial" pitchFamily="34" charset="0"/>
              </a:rPr>
              <a:t>No trace of who did it or why</a:t>
            </a:r>
          </a:p>
          <a:p>
            <a:r>
              <a:rPr lang="en-US" altLang="en-US" dirty="0">
                <a:latin typeface="Arial" pitchFamily="34" charset="0"/>
                <a:ea typeface="ＭＳ Ｐゴシック" pitchFamily="34" charset="-128"/>
                <a:cs typeface="Arial" pitchFamily="34" charset="0"/>
              </a:rPr>
              <a:t>Ethical question </a:t>
            </a:r>
          </a:p>
          <a:p>
            <a:pPr lvl="1"/>
            <a:r>
              <a:rPr lang="en-US" altLang="en-US" dirty="0">
                <a:latin typeface="Arial" pitchFamily="34" charset="0"/>
                <a:ea typeface="ＭＳ Ｐゴシック" pitchFamily="34" charset="-128"/>
                <a:cs typeface="Arial" pitchFamily="34" charset="0"/>
              </a:rPr>
              <a:t>How does the decision to require LI software impact privacy and security?</a:t>
            </a:r>
          </a:p>
        </p:txBody>
      </p:sp>
    </p:spTree>
    <p:extLst>
      <p:ext uri="{BB962C8B-B14F-4D97-AF65-F5344CB8AC3E}">
        <p14:creationId xmlns:p14="http://schemas.microsoft.com/office/powerpoint/2010/main" val="42379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4" name="Content Placeholder 3"/>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Ethical reasoning by </a:t>
            </a:r>
            <a:r>
              <a:rPr lang="en-US" altLang="en-US" b="1" dirty="0">
                <a:latin typeface="Arial" pitchFamily="34" charset="0"/>
                <a:ea typeface="ＭＳ Ｐゴシック" pitchFamily="34" charset="-128"/>
                <a:cs typeface="Arial" pitchFamily="34" charset="0"/>
              </a:rPr>
              <a:t>analogy</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Analogy-making is familiar to everyone</a:t>
            </a:r>
          </a:p>
          <a:p>
            <a:pPr lvl="1"/>
            <a:r>
              <a:rPr lang="en-US" altLang="en-US" dirty="0">
                <a:latin typeface="Arial" pitchFamily="34" charset="0"/>
                <a:ea typeface="ＭＳ Ｐゴシック" pitchFamily="34" charset="-128"/>
                <a:cs typeface="Arial" pitchFamily="34" charset="0"/>
              </a:rPr>
              <a:t>Analogies are never perfect: what aspects are important?</a:t>
            </a:r>
          </a:p>
          <a:p>
            <a:pPr lvl="1"/>
            <a:r>
              <a:rPr lang="en-US" altLang="en-US" dirty="0">
                <a:latin typeface="Arial" pitchFamily="34" charset="0"/>
                <a:ea typeface="ＭＳ Ｐゴシック" pitchFamily="34" charset="-128"/>
                <a:cs typeface="Arial" pitchFamily="34" charset="0"/>
              </a:rPr>
              <a:t>Apply decisions from one problem to another</a:t>
            </a:r>
          </a:p>
          <a:p>
            <a:pPr lvl="1"/>
            <a:r>
              <a:rPr lang="en-US" altLang="en-US" dirty="0">
                <a:latin typeface="Arial" pitchFamily="34" charset="0"/>
                <a:ea typeface="ＭＳ Ｐゴシック" pitchFamily="34" charset="-128"/>
                <a:cs typeface="Arial" pitchFamily="34" charset="0"/>
              </a:rPr>
              <a:t>Identify what doesn’t fit; often an important aspect of the problem</a:t>
            </a:r>
          </a:p>
        </p:txBody>
      </p:sp>
    </p:spTree>
    <p:extLst>
      <p:ext uri="{BB962C8B-B14F-4D97-AF65-F5344CB8AC3E}">
        <p14:creationId xmlns:p14="http://schemas.microsoft.com/office/powerpoint/2010/main" val="9500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#1: LI is like requiring everyone to record their face-to-face conversations</a:t>
            </a:r>
          </a:p>
          <a:p>
            <a:pPr lvl="1"/>
            <a:r>
              <a:rPr lang="en-US" altLang="en-US" dirty="0">
                <a:latin typeface="Arial" pitchFamily="34" charset="0"/>
                <a:ea typeface="ＭＳ Ｐゴシック" pitchFamily="34" charset="-128"/>
                <a:cs typeface="Arial" pitchFamily="34" charset="0"/>
              </a:rPr>
              <a:t>Focused on VoIP (e.g., Skype)</a:t>
            </a:r>
          </a:p>
          <a:p>
            <a:pPr lvl="1"/>
            <a:r>
              <a:rPr lang="en-US" altLang="en-US" dirty="0">
                <a:latin typeface="Arial" pitchFamily="34" charset="0"/>
                <a:ea typeface="ＭＳ Ｐゴシック" pitchFamily="34" charset="-128"/>
                <a:cs typeface="Arial" pitchFamily="34" charset="0"/>
              </a:rPr>
              <a:t>Similarities between VoIP and face-to-face</a:t>
            </a:r>
          </a:p>
          <a:p>
            <a:pPr lvl="2"/>
            <a:r>
              <a:rPr lang="en-US" altLang="en-US" dirty="0">
                <a:latin typeface="Arial" pitchFamily="34" charset="0"/>
                <a:ea typeface="ＭＳ Ｐゴシック" pitchFamily="34" charset="-128"/>
                <a:cs typeface="Arial" pitchFamily="34" charset="0"/>
              </a:rPr>
              <a:t>Forms of communication</a:t>
            </a:r>
          </a:p>
          <a:p>
            <a:pPr lvl="2"/>
            <a:r>
              <a:rPr lang="en-US" altLang="en-US" dirty="0">
                <a:latin typeface="Arial" pitchFamily="34" charset="0"/>
                <a:ea typeface="ＭＳ Ｐゴシック" pitchFamily="34" charset="-128"/>
                <a:cs typeface="Arial" pitchFamily="34" charset="0"/>
              </a:rPr>
              <a:t>Meant to include a limited number</a:t>
            </a:r>
          </a:p>
          <a:p>
            <a:pPr lvl="2"/>
            <a:r>
              <a:rPr lang="en-US" altLang="en-US" dirty="0">
                <a:latin typeface="Arial" pitchFamily="34" charset="0"/>
                <a:ea typeface="ＭＳ Ｐゴシック" pitchFamily="34" charset="-128"/>
                <a:cs typeface="Arial" pitchFamily="34" charset="0"/>
              </a:rPr>
              <a:t>Possible for others to listen in</a:t>
            </a:r>
          </a:p>
          <a:p>
            <a:pPr lvl="2"/>
            <a:r>
              <a:rPr lang="en-US" altLang="en-US" dirty="0">
                <a:latin typeface="Arial" pitchFamily="34" charset="0"/>
                <a:ea typeface="ＭＳ Ｐゴシック" pitchFamily="34" charset="-128"/>
                <a:cs typeface="Arial" pitchFamily="34" charset="0"/>
              </a:rPr>
              <a:t>Easy access for others; required recordings allow abuses by government or hackers</a:t>
            </a:r>
          </a:p>
        </p:txBody>
      </p:sp>
    </p:spTree>
    <p:extLst>
      <p:ext uri="{BB962C8B-B14F-4D97-AF65-F5344CB8AC3E}">
        <p14:creationId xmlns:p14="http://schemas.microsoft.com/office/powerpoint/2010/main" val="15142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lvl="1"/>
            <a:r>
              <a:rPr lang="en-US" altLang="en-US" dirty="0">
                <a:latin typeface="Arial" pitchFamily="34" charset="0"/>
                <a:ea typeface="ＭＳ Ｐゴシック" pitchFamily="34" charset="-128"/>
                <a:cs typeface="Arial" pitchFamily="34" charset="0"/>
              </a:rPr>
              <a:t>Decisions about face-to-face conversations</a:t>
            </a:r>
          </a:p>
          <a:p>
            <a:pPr lvl="2"/>
            <a:r>
              <a:rPr lang="en-US" altLang="en-US" dirty="0">
                <a:latin typeface="Arial" pitchFamily="34" charset="0"/>
                <a:ea typeface="ＭＳ Ｐゴシック" pitchFamily="34" charset="-128"/>
                <a:cs typeface="Arial" pitchFamily="34" charset="0"/>
              </a:rPr>
              <a:t>Private conversations are not monitored routinely </a:t>
            </a:r>
          </a:p>
          <a:p>
            <a:pPr lvl="2"/>
            <a:r>
              <a:rPr lang="en-US" altLang="en-US" dirty="0">
                <a:latin typeface="Arial" pitchFamily="34" charset="0"/>
                <a:ea typeface="ＭＳ Ｐゴシック" pitchFamily="34" charset="-128"/>
                <a:cs typeface="Arial" pitchFamily="34" charset="0"/>
              </a:rPr>
              <a:t>Monitoring only with court order and probable cause</a:t>
            </a:r>
          </a:p>
          <a:p>
            <a:pPr lvl="2"/>
            <a:r>
              <a:rPr lang="en-US" altLang="en-US" dirty="0">
                <a:latin typeface="Arial" pitchFamily="34" charset="0"/>
                <a:ea typeface="ＭＳ Ｐゴシック" pitchFamily="34" charset="-128"/>
                <a:cs typeface="Arial" pitchFamily="34" charset="0"/>
              </a:rPr>
              <a:t>We do NOT record all conversations all the time</a:t>
            </a:r>
          </a:p>
          <a:p>
            <a:pPr lvl="1"/>
            <a:r>
              <a:rPr lang="en-US" altLang="en-US" dirty="0">
                <a:latin typeface="Arial" pitchFamily="34" charset="0"/>
                <a:ea typeface="ＭＳ Ｐゴシック" pitchFamily="34" charset="-128"/>
                <a:cs typeface="Arial" pitchFamily="34" charset="0"/>
              </a:rPr>
              <a:t>Implications by analogy for VoIP</a:t>
            </a:r>
          </a:p>
          <a:p>
            <a:pPr lvl="2"/>
            <a:r>
              <a:rPr lang="en-US" altLang="en-US" dirty="0">
                <a:latin typeface="Arial" pitchFamily="34" charset="0"/>
                <a:ea typeface="ＭＳ Ｐゴシック" pitchFamily="34" charset="-128"/>
                <a:cs typeface="Arial" pitchFamily="34" charset="0"/>
              </a:rPr>
              <a:t>LI systems go beyond rules for private conversations</a:t>
            </a:r>
          </a:p>
          <a:p>
            <a:pPr lvl="2"/>
            <a:r>
              <a:rPr lang="en-US" altLang="en-US" dirty="0">
                <a:latin typeface="Arial" pitchFamily="34" charset="0"/>
                <a:ea typeface="ＭＳ Ｐゴシック" pitchFamily="34" charset="-128"/>
                <a:cs typeface="Arial" pitchFamily="34" charset="0"/>
              </a:rPr>
              <a:t>Without LI, law enforcement can still monitor as with face-to-face conversations</a:t>
            </a:r>
          </a:p>
        </p:txBody>
      </p:sp>
    </p:spTree>
    <p:extLst>
      <p:ext uri="{BB962C8B-B14F-4D97-AF65-F5344CB8AC3E}">
        <p14:creationId xmlns:p14="http://schemas.microsoft.com/office/powerpoint/2010/main" val="28486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US" altLang="en-US" dirty="0">
                <a:latin typeface="Arial" pitchFamily="34" charset="0"/>
                <a:ea typeface="ＭＳ Ｐゴシック" pitchFamily="34" charset="-128"/>
                <a:cs typeface="Arial" pitchFamily="34" charset="0"/>
              </a:rPr>
              <a:t>Problems with the analogy</a:t>
            </a:r>
          </a:p>
          <a:p>
            <a:pPr lvl="2"/>
            <a:r>
              <a:rPr lang="en-US" altLang="en-US" dirty="0">
                <a:latin typeface="Arial" pitchFamily="34" charset="0"/>
                <a:ea typeface="ＭＳ Ｐゴシック" pitchFamily="34" charset="-128"/>
                <a:cs typeface="Arial" pitchFamily="34" charset="0"/>
              </a:rPr>
              <a:t>This argument would apply to normal phone tapping</a:t>
            </a:r>
          </a:p>
          <a:p>
            <a:pPr lvl="2"/>
            <a:r>
              <a:rPr lang="en-US" altLang="en-US" dirty="0">
                <a:latin typeface="Arial" pitchFamily="34" charset="0"/>
                <a:ea typeface="ＭＳ Ｐゴシック" pitchFamily="34" charset="-128"/>
                <a:cs typeface="Arial" pitchFamily="34" charset="0"/>
              </a:rPr>
              <a:t>Society accepts the need for some phone taps</a:t>
            </a:r>
          </a:p>
          <a:p>
            <a:pPr lvl="2"/>
            <a:r>
              <a:rPr lang="en-US" altLang="en-US" dirty="0">
                <a:latin typeface="Arial" pitchFamily="34" charset="0"/>
                <a:ea typeface="ＭＳ Ｐゴシック" pitchFamily="34" charset="-128"/>
                <a:cs typeface="Arial" pitchFamily="34" charset="0"/>
              </a:rPr>
              <a:t>What features of the analogy don’t work?</a:t>
            </a:r>
          </a:p>
          <a:p>
            <a:pPr lvl="2"/>
            <a:r>
              <a:rPr lang="en-US" altLang="en-US" dirty="0">
                <a:latin typeface="Arial" pitchFamily="34" charset="0"/>
                <a:ea typeface="ＭＳ Ｐゴシック" pitchFamily="34" charset="-128"/>
                <a:cs typeface="Arial" pitchFamily="34" charset="0"/>
              </a:rPr>
              <a:t>Fourth party involvement: telecommunications provider</a:t>
            </a:r>
          </a:p>
          <a:p>
            <a:pPr lvl="1"/>
            <a:r>
              <a:rPr lang="en-US" altLang="en-US" dirty="0">
                <a:latin typeface="Arial" pitchFamily="34" charset="0"/>
                <a:ea typeface="ＭＳ Ｐゴシック" pitchFamily="34" charset="-128"/>
                <a:cs typeface="Arial" pitchFamily="34" charset="0"/>
              </a:rPr>
              <a:t>An analogy that includes a middleman is needed</a:t>
            </a:r>
          </a:p>
        </p:txBody>
      </p:sp>
    </p:spTree>
    <p:extLst>
      <p:ext uri="{BB962C8B-B14F-4D97-AF65-F5344CB8AC3E}">
        <p14:creationId xmlns:p14="http://schemas.microsoft.com/office/powerpoint/2010/main" val="23881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#2: LI is like suspicious activity reporting (SAR) in banking</a:t>
            </a:r>
          </a:p>
          <a:p>
            <a:pPr lvl="1"/>
            <a:r>
              <a:rPr lang="en-US" altLang="en-US" dirty="0">
                <a:latin typeface="Arial" pitchFamily="34" charset="0"/>
                <a:ea typeface="ＭＳ Ｐゴシック" pitchFamily="34" charset="-128"/>
                <a:cs typeface="Arial" pitchFamily="34" charset="0"/>
              </a:rPr>
              <a:t>U.S. banks must notify government when they see suspicious transactions</a:t>
            </a:r>
          </a:p>
          <a:p>
            <a:pPr lvl="1"/>
            <a:r>
              <a:rPr lang="en-US" altLang="en-US" dirty="0">
                <a:latin typeface="Arial" pitchFamily="34" charset="0"/>
                <a:ea typeface="ＭＳ Ｐゴシック" pitchFamily="34" charset="-128"/>
                <a:cs typeface="Arial" pitchFamily="34" charset="0"/>
              </a:rPr>
              <a:t>Similarities between LI and SAR</a:t>
            </a:r>
          </a:p>
          <a:p>
            <a:pPr lvl="2"/>
            <a:r>
              <a:rPr lang="en-US" altLang="en-US" dirty="0">
                <a:latin typeface="Arial" pitchFamily="34" charset="0"/>
                <a:ea typeface="ＭＳ Ｐゴシック" pitchFamily="34" charset="-128"/>
                <a:cs typeface="Arial" pitchFamily="34" charset="0"/>
              </a:rPr>
              <a:t>Both are critical resources for criminals and require the help of external (law-abiding) entity</a:t>
            </a:r>
          </a:p>
          <a:p>
            <a:pPr lvl="2"/>
            <a:r>
              <a:rPr lang="en-US" altLang="en-US" dirty="0">
                <a:latin typeface="Arial" pitchFamily="34" charset="0"/>
                <a:ea typeface="ＭＳ Ｐゴシック" pitchFamily="34" charset="-128"/>
                <a:cs typeface="Arial" pitchFamily="34" charset="0"/>
              </a:rPr>
              <a:t>Information helps to connect suspects with each other and discover networks of suspects</a:t>
            </a:r>
          </a:p>
        </p:txBody>
      </p:sp>
    </p:spTree>
    <p:extLst>
      <p:ext uri="{BB962C8B-B14F-4D97-AF65-F5344CB8AC3E}">
        <p14:creationId xmlns:p14="http://schemas.microsoft.com/office/powerpoint/2010/main" val="33179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lvl="1"/>
            <a:r>
              <a:rPr lang="en-US" altLang="en-US" dirty="0">
                <a:latin typeface="Arial" pitchFamily="34" charset="0"/>
                <a:ea typeface="ＭＳ Ｐゴシック" pitchFamily="34" charset="-128"/>
                <a:cs typeface="Arial" pitchFamily="34" charset="0"/>
              </a:rPr>
              <a:t>Problems with the analogy</a:t>
            </a:r>
          </a:p>
          <a:p>
            <a:pPr lvl="2"/>
            <a:r>
              <a:rPr lang="en-US" altLang="en-US" dirty="0">
                <a:latin typeface="Arial" pitchFamily="34" charset="0"/>
                <a:ea typeface="ＭＳ Ｐゴシック" pitchFamily="34" charset="-128"/>
                <a:cs typeface="Arial" pitchFamily="34" charset="0"/>
              </a:rPr>
              <a:t>Who initiates the sending of information differs (banks initiate, not government)</a:t>
            </a:r>
          </a:p>
          <a:p>
            <a:pPr lvl="2"/>
            <a:r>
              <a:rPr lang="en-US" altLang="en-US" dirty="0">
                <a:latin typeface="Arial" pitchFamily="34" charset="0"/>
                <a:ea typeface="ＭＳ Ｐゴシック" pitchFamily="34" charset="-128"/>
                <a:cs typeface="Arial" pitchFamily="34" charset="0"/>
              </a:rPr>
              <a:t>The information provided is very different</a:t>
            </a:r>
          </a:p>
          <a:p>
            <a:pPr lvl="3"/>
            <a:r>
              <a:rPr lang="en-US" altLang="en-US" dirty="0">
                <a:latin typeface="Arial" pitchFamily="34" charset="0"/>
                <a:ea typeface="ＭＳ Ｐゴシック" pitchFamily="34" charset="-128"/>
                <a:cs typeface="Arial" pitchFamily="34" charset="0"/>
              </a:rPr>
              <a:t>Banks provide times, dates, and participants</a:t>
            </a:r>
          </a:p>
          <a:p>
            <a:pPr lvl="3"/>
            <a:r>
              <a:rPr lang="en-US" altLang="en-US" dirty="0">
                <a:latin typeface="Arial" pitchFamily="34" charset="0"/>
                <a:ea typeface="ＭＳ Ｐゴシック" pitchFamily="34" charset="-128"/>
                <a:cs typeface="Arial" pitchFamily="34" charset="0"/>
              </a:rPr>
              <a:t>Full conversation recording supplies much more detail</a:t>
            </a:r>
          </a:p>
        </p:txBody>
      </p:sp>
    </p:spTree>
    <p:extLst>
      <p:ext uri="{BB962C8B-B14F-4D97-AF65-F5344CB8AC3E}">
        <p14:creationId xmlns:p14="http://schemas.microsoft.com/office/powerpoint/2010/main" val="25426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7DD-42EB-488A-93AF-47B9A24C127E}"/>
              </a:ext>
            </a:extLst>
          </p:cNvPr>
          <p:cNvSpPr>
            <a:spLocks noGrp="1"/>
          </p:cNvSpPr>
          <p:nvPr>
            <p:ph type="title"/>
          </p:nvPr>
        </p:nvSpPr>
        <p:spPr/>
        <p:txBody>
          <a:bodyPr/>
          <a:lstStyle/>
          <a:p>
            <a:pPr algn="l"/>
            <a:r>
              <a:rPr lang="en-US" sz="4500" dirty="0">
                <a:solidFill>
                  <a:schemeClr val="accent6">
                    <a:lumMod val="75000"/>
                  </a:schemeClr>
                </a:solidFill>
                <a:latin typeface="Pizzicato-Swash" panose="00000400000000000000" pitchFamily="2" charset="0"/>
                <a:ea typeface="Pizzicato-Swash" panose="00000400000000000000" pitchFamily="2" charset="0"/>
              </a:rPr>
              <a:t>ALERT</a:t>
            </a:r>
          </a:p>
        </p:txBody>
      </p:sp>
      <p:sp>
        <p:nvSpPr>
          <p:cNvPr id="3" name="Content Placeholder 2">
            <a:extLst>
              <a:ext uri="{FF2B5EF4-FFF2-40B4-BE49-F238E27FC236}">
                <a16:creationId xmlns:a16="http://schemas.microsoft.com/office/drawing/2014/main" id="{4C6ED3F3-5033-4930-B561-2DFA70946016}"/>
              </a:ext>
            </a:extLst>
          </p:cNvPr>
          <p:cNvSpPr>
            <a:spLocks noGrp="1"/>
          </p:cNvSpPr>
          <p:nvPr>
            <p:ph idx="1"/>
          </p:nvPr>
        </p:nvSpPr>
        <p:spPr>
          <a:xfrm>
            <a:off x="838200" y="2114550"/>
            <a:ext cx="8972550" cy="3028950"/>
          </a:xfrm>
        </p:spPr>
        <p:txBody>
          <a:bodyPr/>
          <a:lstStyle/>
          <a:p>
            <a:pPr>
              <a:spcBef>
                <a:spcPts val="0"/>
              </a:spcBef>
            </a:pPr>
            <a:endParaRPr lang="en-US" sz="2100" dirty="0">
              <a:latin typeface="Footlight MT Light" panose="0204060206030A020304" pitchFamily="18" charset="0"/>
            </a:endParaRPr>
          </a:p>
          <a:p>
            <a:pPr>
              <a:spcBef>
                <a:spcPts val="0"/>
              </a:spcBef>
            </a:pPr>
            <a:r>
              <a:rPr lang="en-US" sz="2100" dirty="0">
                <a:latin typeface="Footlight MT Light" panose="0204060206030A020304" pitchFamily="18" charset="0"/>
              </a:rPr>
              <a:t>Assignment </a:t>
            </a:r>
            <a:r>
              <a:rPr lang="en-US" sz="2100">
                <a:latin typeface="Footlight MT Light" panose="0204060206030A020304" pitchFamily="18" charset="0"/>
              </a:rPr>
              <a:t>9 is due Friday.</a:t>
            </a:r>
            <a:endParaRPr lang="en-US" sz="2100" dirty="0">
              <a:latin typeface="Footlight MT Light" panose="0204060206030A020304" pitchFamily="18" charset="0"/>
            </a:endParaRPr>
          </a:p>
          <a:p>
            <a:pPr>
              <a:spcBef>
                <a:spcPts val="0"/>
              </a:spcBef>
            </a:pPr>
            <a:endParaRPr lang="en-US" sz="2100">
              <a:latin typeface="Footlight MT Light" panose="0204060206030A020304" pitchFamily="18" charset="0"/>
            </a:endParaRPr>
          </a:p>
          <a:p>
            <a:pPr>
              <a:spcBef>
                <a:spcPts val="0"/>
              </a:spcBef>
            </a:pPr>
            <a:r>
              <a:rPr lang="en-US" sz="2100">
                <a:latin typeface="Footlight MT Light" panose="0204060206030A020304" pitchFamily="18" charset="0"/>
              </a:rPr>
              <a:t>Assignment 10 will be available on Brightspace on Wednesday and due Wednesday, April 22.</a:t>
            </a:r>
            <a:endParaRPr lang="en-US" sz="2100" dirty="0">
              <a:latin typeface="Footlight MT Light" panose="0204060206030A020304" pitchFamily="18" charset="0"/>
            </a:endParaRPr>
          </a:p>
          <a:p>
            <a:pPr marL="342900" lvl="1" indent="0">
              <a:spcBef>
                <a:spcPts val="0"/>
              </a:spcBef>
              <a:buNone/>
            </a:pPr>
            <a:endParaRPr lang="en-US" sz="1950" dirty="0">
              <a:latin typeface="Footlight MT Light" panose="0204060206030A020304" pitchFamily="18" charset="0"/>
            </a:endParaRPr>
          </a:p>
        </p:txBody>
      </p:sp>
    </p:spTree>
    <p:extLst>
      <p:ext uri="{BB962C8B-B14F-4D97-AF65-F5344CB8AC3E}">
        <p14:creationId xmlns:p14="http://schemas.microsoft.com/office/powerpoint/2010/main" val="29166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US" altLang="en-US" dirty="0">
                <a:latin typeface="Arial" pitchFamily="34" charset="0"/>
                <a:ea typeface="ＭＳ Ｐゴシック" pitchFamily="34" charset="-128"/>
                <a:cs typeface="Arial" pitchFamily="34" charset="0"/>
              </a:rPr>
              <a:t>Decision about suspicious activity reporting</a:t>
            </a:r>
          </a:p>
          <a:p>
            <a:pPr lvl="2"/>
            <a:r>
              <a:rPr lang="en-US" altLang="en-US" dirty="0">
                <a:latin typeface="Arial" pitchFamily="34" charset="0"/>
                <a:ea typeface="ＭＳ Ｐゴシック" pitchFamily="34" charset="-128"/>
                <a:cs typeface="Arial" pitchFamily="34" charset="0"/>
              </a:rPr>
              <a:t>Banks should be required to report suspicious activity</a:t>
            </a:r>
          </a:p>
          <a:p>
            <a:pPr lvl="1"/>
            <a:r>
              <a:rPr lang="en-US" altLang="en-US" dirty="0">
                <a:latin typeface="Arial" pitchFamily="34" charset="0"/>
                <a:ea typeface="ＭＳ Ｐゴシック" pitchFamily="34" charset="-128"/>
                <a:cs typeface="Arial" pitchFamily="34" charset="0"/>
              </a:rPr>
              <a:t>Implications by analogy</a:t>
            </a:r>
          </a:p>
          <a:p>
            <a:pPr lvl="2"/>
            <a:r>
              <a:rPr lang="en-US" altLang="en-US" dirty="0">
                <a:latin typeface="Arial" pitchFamily="34" charset="0"/>
                <a:ea typeface="ＭＳ Ｐゴシック" pitchFamily="34" charset="-128"/>
                <a:cs typeface="Arial" pitchFamily="34" charset="0"/>
              </a:rPr>
              <a:t>Telecom companies should be required to report suspicious activity</a:t>
            </a:r>
          </a:p>
          <a:p>
            <a:pPr lvl="1"/>
            <a:r>
              <a:rPr lang="en-US" altLang="en-US" dirty="0">
                <a:latin typeface="Arial" pitchFamily="34" charset="0"/>
                <a:ea typeface="ＭＳ Ｐゴシック" pitchFamily="34" charset="-128"/>
                <a:cs typeface="Arial" pitchFamily="34" charset="0"/>
              </a:rPr>
              <a:t>Supports storage of detailed call records</a:t>
            </a:r>
          </a:p>
          <a:p>
            <a:pPr lvl="1"/>
            <a:r>
              <a:rPr lang="en-US" altLang="en-US" dirty="0">
                <a:latin typeface="Arial" pitchFamily="34" charset="0"/>
                <a:ea typeface="ＭＳ Ｐゴシック" pitchFamily="34" charset="-128"/>
                <a:cs typeface="Arial" pitchFamily="34" charset="0"/>
              </a:rPr>
              <a:t>Does not support storage of whole conversations</a:t>
            </a:r>
          </a:p>
        </p:txBody>
      </p:sp>
    </p:spTree>
    <p:extLst>
      <p:ext uri="{BB962C8B-B14F-4D97-AF65-F5344CB8AC3E}">
        <p14:creationId xmlns:p14="http://schemas.microsoft.com/office/powerpoint/2010/main" val="16698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27B6F51B-9B4A-4DEF-831E-9C93C73C0CD3}"/>
              </a:ext>
            </a:extLst>
          </p:cNvPr>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After analyzing the analogies, consider three possible options/solutions:</a:t>
            </a:r>
          </a:p>
          <a:p>
            <a:pPr lvl="1" indent="-342900"/>
            <a:r>
              <a:rPr lang="en-US" altLang="en-US" dirty="0">
                <a:latin typeface="Arial" pitchFamily="34" charset="0"/>
                <a:ea typeface="ＭＳ Ｐゴシック" pitchFamily="34" charset="-128"/>
                <a:cs typeface="Arial" pitchFamily="34" charset="0"/>
              </a:rPr>
              <a:t>Require all VoIP systems to implement LI</a:t>
            </a:r>
          </a:p>
          <a:p>
            <a:pPr lvl="1" indent="-342900"/>
            <a:r>
              <a:rPr lang="en-US" altLang="en-US" dirty="0">
                <a:latin typeface="Arial" pitchFamily="34" charset="0"/>
                <a:ea typeface="ＭＳ Ｐゴシック" pitchFamily="34" charset="-128"/>
                <a:cs typeface="Arial" pitchFamily="34" charset="0"/>
              </a:rPr>
              <a:t>Do not require LI; use physical eavesdropping</a:t>
            </a:r>
          </a:p>
          <a:p>
            <a:pPr lvl="1" indent="-342900"/>
            <a:r>
              <a:rPr lang="en-US" altLang="en-US" dirty="0">
                <a:latin typeface="Arial" pitchFamily="34" charset="0"/>
                <a:ea typeface="ＭＳ Ｐゴシック" pitchFamily="34" charset="-128"/>
                <a:cs typeface="Arial" pitchFamily="34" charset="0"/>
              </a:rPr>
              <a:t>Require VoIP providers to report suspicious activities, but do not record conversations</a:t>
            </a:r>
          </a:p>
        </p:txBody>
      </p:sp>
    </p:spTree>
    <p:extLst>
      <p:ext uri="{BB962C8B-B14F-4D97-AF65-F5344CB8AC3E}">
        <p14:creationId xmlns:p14="http://schemas.microsoft.com/office/powerpoint/2010/main" val="123533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Interested parties</a:t>
            </a:r>
          </a:p>
          <a:p>
            <a:pPr lvl="1"/>
            <a:r>
              <a:rPr lang="en-US" altLang="en-US" dirty="0">
                <a:latin typeface="Arial" pitchFamily="34" charset="0"/>
                <a:ea typeface="ＭＳ Ｐゴシック" pitchFamily="34" charset="-128"/>
                <a:cs typeface="Arial" pitchFamily="34" charset="0"/>
              </a:rPr>
              <a:t>Law enforcement</a:t>
            </a:r>
          </a:p>
          <a:p>
            <a:pPr lvl="2"/>
            <a:r>
              <a:rPr lang="en-US" altLang="en-US" dirty="0">
                <a:latin typeface="Arial" pitchFamily="34" charset="0"/>
                <a:ea typeface="ＭＳ Ｐゴシック" pitchFamily="34" charset="-128"/>
                <a:cs typeface="Arial" pitchFamily="34" charset="0"/>
              </a:rPr>
              <a:t>Monitoring saves time and money; can do job better</a:t>
            </a:r>
          </a:p>
          <a:p>
            <a:pPr lvl="1"/>
            <a:r>
              <a:rPr lang="en-US" altLang="en-US" dirty="0">
                <a:latin typeface="Arial" pitchFamily="34" charset="0"/>
                <a:ea typeface="ＭＳ Ｐゴシック" pitchFamily="34" charset="-128"/>
                <a:cs typeface="Arial" pitchFamily="34" charset="0"/>
              </a:rPr>
              <a:t>Hackers and non-hacker criminals</a:t>
            </a:r>
          </a:p>
          <a:p>
            <a:pPr lvl="1"/>
            <a:r>
              <a:rPr lang="en-US" altLang="en-US" dirty="0">
                <a:latin typeface="Arial" pitchFamily="34" charset="0"/>
                <a:ea typeface="ＭＳ Ｐゴシック" pitchFamily="34" charset="-128"/>
                <a:cs typeface="Arial" pitchFamily="34" charset="0"/>
              </a:rPr>
              <a:t>The public</a:t>
            </a:r>
          </a:p>
          <a:p>
            <a:pPr lvl="2"/>
            <a:r>
              <a:rPr lang="en-US" altLang="en-US" dirty="0">
                <a:latin typeface="Arial" pitchFamily="34" charset="0"/>
                <a:ea typeface="ＭＳ Ｐゴシック" pitchFamily="34" charset="-128"/>
                <a:cs typeface="Arial" pitchFamily="34" charset="0"/>
              </a:rPr>
              <a:t>Monitoring helps law enforcement, but decreases privacy and perhaps safety</a:t>
            </a:r>
          </a:p>
        </p:txBody>
      </p:sp>
    </p:spTree>
    <p:extLst>
      <p:ext uri="{BB962C8B-B14F-4D97-AF65-F5344CB8AC3E}">
        <p14:creationId xmlns:p14="http://schemas.microsoft.com/office/powerpoint/2010/main" val="134521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analysis</a:t>
            </a:r>
          </a:p>
          <a:p>
            <a:pPr lvl="1"/>
            <a:r>
              <a:rPr lang="en-US" altLang="en-US" dirty="0">
                <a:latin typeface="Arial" pitchFamily="34" charset="0"/>
                <a:ea typeface="ＭＳ Ｐゴシック" pitchFamily="34" charset="-128"/>
                <a:cs typeface="Arial" pitchFamily="34" charset="0"/>
              </a:rPr>
              <a:t>Law enforcement</a:t>
            </a:r>
          </a:p>
          <a:p>
            <a:pPr lvl="2"/>
            <a:r>
              <a:rPr lang="en-US" altLang="en-US" dirty="0">
                <a:latin typeface="Arial" pitchFamily="34" charset="0"/>
                <a:ea typeface="ＭＳ Ｐゴシック" pitchFamily="34" charset="-128"/>
                <a:cs typeface="Arial" pitchFamily="34" charset="0"/>
              </a:rPr>
              <a:t>Option 1 is best</a:t>
            </a:r>
          </a:p>
          <a:p>
            <a:pPr lvl="1"/>
            <a:r>
              <a:rPr lang="en-US" altLang="en-US" dirty="0">
                <a:latin typeface="Arial" pitchFamily="34" charset="0"/>
                <a:ea typeface="ＭＳ Ｐゴシック" pitchFamily="34" charset="-128"/>
                <a:cs typeface="Arial" pitchFamily="34" charset="0"/>
              </a:rPr>
              <a:t>The public</a:t>
            </a:r>
          </a:p>
          <a:p>
            <a:pPr lvl="2"/>
            <a:r>
              <a:rPr lang="en-US" altLang="en-US" dirty="0">
                <a:latin typeface="Arial" pitchFamily="34" charset="0"/>
                <a:ea typeface="ＭＳ Ｐゴシック" pitchFamily="34" charset="-128"/>
                <a:cs typeface="Arial" pitchFamily="34" charset="0"/>
              </a:rPr>
              <a:t>Option 2 reduces police effectiveness</a:t>
            </a:r>
          </a:p>
          <a:p>
            <a:pPr lvl="2"/>
            <a:r>
              <a:rPr lang="en-US" altLang="en-US" dirty="0">
                <a:latin typeface="Arial" pitchFamily="34" charset="0"/>
                <a:ea typeface="ＭＳ Ｐゴシック" pitchFamily="34" charset="-128"/>
                <a:cs typeface="Arial" pitchFamily="34" charset="0"/>
              </a:rPr>
              <a:t>Option 1 allows for abuses</a:t>
            </a:r>
          </a:p>
          <a:p>
            <a:pPr lvl="2"/>
            <a:r>
              <a:rPr lang="en-US" altLang="en-US" dirty="0">
                <a:latin typeface="Arial" pitchFamily="34" charset="0"/>
                <a:ea typeface="ＭＳ Ｐゴシック" pitchFamily="34" charset="-128"/>
                <a:cs typeface="Arial" pitchFamily="34" charset="0"/>
              </a:rPr>
              <a:t>Option 3 may also reduce police effectiveness</a:t>
            </a:r>
          </a:p>
        </p:txBody>
      </p:sp>
    </p:spTree>
    <p:extLst>
      <p:ext uri="{BB962C8B-B14F-4D97-AF65-F5344CB8AC3E}">
        <p14:creationId xmlns:p14="http://schemas.microsoft.com/office/powerpoint/2010/main" val="92265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8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Hackers: people who break into computer systems, launch Internet worms and viruses, vandalize web sites, etc.</a:t>
            </a:r>
          </a:p>
          <a:p>
            <a:r>
              <a:rPr lang="en-US" altLang="en-US" dirty="0">
                <a:latin typeface="Arial" pitchFamily="34" charset="0"/>
                <a:ea typeface="ＭＳ Ｐゴシック" pitchFamily="34" charset="-128"/>
                <a:cs typeface="Arial" pitchFamily="34" charset="0"/>
              </a:rPr>
              <a:t>Some hackers are clearly criminals</a:t>
            </a:r>
          </a:p>
          <a:p>
            <a:pPr lvl="1"/>
            <a:r>
              <a:rPr lang="en-US" altLang="en-US" dirty="0">
                <a:latin typeface="Arial" pitchFamily="34" charset="0"/>
                <a:ea typeface="ＭＳ Ｐゴシック" pitchFamily="34" charset="-128"/>
                <a:cs typeface="Arial" pitchFamily="34" charset="0"/>
              </a:rPr>
              <a:t>Purposeless vandalism</a:t>
            </a:r>
          </a:p>
          <a:p>
            <a:pPr lvl="1"/>
            <a:r>
              <a:rPr lang="en-US" altLang="en-US" dirty="0">
                <a:latin typeface="Arial" pitchFamily="34" charset="0"/>
                <a:ea typeface="ＭＳ Ｐゴシック" pitchFamily="34" charset="-128"/>
                <a:cs typeface="Arial" pitchFamily="34" charset="0"/>
              </a:rPr>
              <a:t>Identity theft</a:t>
            </a:r>
          </a:p>
          <a:p>
            <a:pPr lvl="1"/>
            <a:r>
              <a:rPr lang="en-US" altLang="en-US" dirty="0">
                <a:latin typeface="Arial" pitchFamily="34" charset="0"/>
                <a:ea typeface="ＭＳ Ｐゴシック" pitchFamily="34" charset="-128"/>
                <a:cs typeface="Arial" pitchFamily="34" charset="0"/>
              </a:rPr>
              <a:t>Outright theft</a:t>
            </a:r>
          </a:p>
          <a:p>
            <a:r>
              <a:rPr lang="en-US" altLang="en-US" dirty="0">
                <a:latin typeface="Arial" pitchFamily="34" charset="0"/>
                <a:ea typeface="ＭＳ Ｐゴシック" pitchFamily="34" charset="-128"/>
                <a:cs typeface="Arial" pitchFamily="34" charset="0"/>
              </a:rPr>
              <a:t>Some hackers engage in </a:t>
            </a:r>
            <a:r>
              <a:rPr lang="en-US" altLang="en-US" b="1" dirty="0">
                <a:latin typeface="Arial" pitchFamily="34" charset="0"/>
                <a:ea typeface="ＭＳ Ｐゴシック" pitchFamily="34" charset="-128"/>
                <a:cs typeface="Arial" pitchFamily="34" charset="0"/>
              </a:rPr>
              <a:t>“</a:t>
            </a:r>
            <a:r>
              <a:rPr lang="en-US" altLang="ja-JP" b="1" dirty="0">
                <a:latin typeface="Arial" pitchFamily="34" charset="0"/>
                <a:ea typeface="ＭＳ Ｐゴシック" pitchFamily="34" charset="-128"/>
                <a:cs typeface="Arial" pitchFamily="34" charset="0"/>
              </a:rPr>
              <a:t>hacktivism</a:t>
            </a:r>
            <a:r>
              <a:rPr lang="en-US" altLang="en-US" b="1" dirty="0">
                <a:latin typeface="Arial" pitchFamily="34" charset="0"/>
                <a:ea typeface="ＭＳ Ｐゴシック" pitchFamily="34" charset="-128"/>
                <a:cs typeface="Arial" pitchFamily="34" charset="0"/>
              </a:rPr>
              <a:t>”</a:t>
            </a:r>
            <a:endParaRPr lang="en-US" altLang="ja-JP"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Can hacking a computer be a social good?</a:t>
            </a:r>
          </a:p>
        </p:txBody>
      </p:sp>
    </p:spTree>
    <p:extLst>
      <p:ext uri="{BB962C8B-B14F-4D97-AF65-F5344CB8AC3E}">
        <p14:creationId xmlns:p14="http://schemas.microsoft.com/office/powerpoint/2010/main" val="8838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WikiLeaks</a:t>
            </a:r>
          </a:p>
          <a:p>
            <a:pPr lvl="1"/>
            <a:r>
              <a:rPr lang="en-US" altLang="en-US" dirty="0">
                <a:latin typeface="Arial" pitchFamily="34" charset="0"/>
                <a:ea typeface="ＭＳ Ｐゴシック" pitchFamily="34" charset="-128"/>
                <a:cs typeface="Arial" pitchFamily="34" charset="0"/>
              </a:rPr>
              <a:t>Protects government and corporate whistle-blowers</a:t>
            </a:r>
          </a:p>
          <a:p>
            <a:pPr lvl="1"/>
            <a:r>
              <a:rPr lang="en-US" altLang="en-US" dirty="0">
                <a:latin typeface="Arial" pitchFamily="34" charset="0"/>
                <a:ea typeface="ＭＳ Ｐゴシック" pitchFamily="34" charset="-128"/>
                <a:cs typeface="Arial" pitchFamily="34" charset="0"/>
              </a:rPr>
              <a:t>Provides a secure way to share sensitive documents anonymously</a:t>
            </a:r>
          </a:p>
          <a:p>
            <a:pPr lvl="1"/>
            <a:r>
              <a:rPr lang="en-US" altLang="en-US" dirty="0">
                <a:latin typeface="Arial" pitchFamily="34" charset="0"/>
                <a:ea typeface="ＭＳ Ｐゴシック" pitchFamily="34" charset="-128"/>
                <a:cs typeface="Arial" pitchFamily="34" charset="0"/>
              </a:rPr>
              <a:t>Video of U.S. firing on Reuters employees</a:t>
            </a:r>
          </a:p>
          <a:p>
            <a:pPr lvl="1"/>
            <a:r>
              <a:rPr lang="en-US" altLang="en-US" dirty="0">
                <a:latin typeface="Arial" pitchFamily="34" charset="0"/>
                <a:ea typeface="ＭＳ Ｐゴシック" pitchFamily="34" charset="-128"/>
                <a:cs typeface="Arial" pitchFamily="34" charset="0"/>
              </a:rPr>
              <a:t>U.S. diplomatic cables</a:t>
            </a:r>
          </a:p>
          <a:p>
            <a:pPr lvl="1"/>
            <a:r>
              <a:rPr lang="en-US" altLang="en-US" dirty="0">
                <a:latin typeface="Arial" pitchFamily="34" charset="0"/>
                <a:ea typeface="ＭＳ Ｐゴシック" pitchFamily="34" charset="-128"/>
                <a:cs typeface="Arial" pitchFamily="34" charset="0"/>
              </a:rPr>
              <a:t>One million confidential/secret U.S. government documents</a:t>
            </a:r>
          </a:p>
          <a:p>
            <a:pPr lvl="1"/>
            <a:r>
              <a:rPr lang="en-US" altLang="en-US" dirty="0">
                <a:latin typeface="Arial" pitchFamily="34" charset="0"/>
                <a:ea typeface="ＭＳ Ｐゴシック" pitchFamily="34" charset="-128"/>
                <a:cs typeface="Arial" pitchFamily="34" charset="0"/>
              </a:rPr>
              <a:t>WikiLeaks is a public corporation with known leadership</a:t>
            </a:r>
          </a:p>
        </p:txBody>
      </p:sp>
    </p:spTree>
    <p:extLst>
      <p:ext uri="{BB962C8B-B14F-4D97-AF65-F5344CB8AC3E}">
        <p14:creationId xmlns:p14="http://schemas.microsoft.com/office/powerpoint/2010/main" val="17560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4" name="Content Placeholder 3"/>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Anonymous</a:t>
            </a:r>
          </a:p>
          <a:p>
            <a:r>
              <a:rPr lang="en-US" altLang="en-US" dirty="0">
                <a:latin typeface="Arial" pitchFamily="34" charset="0"/>
                <a:ea typeface="ＭＳ Ｐゴシック" pitchFamily="34" charset="-128"/>
                <a:cs typeface="Arial" pitchFamily="34" charset="0"/>
              </a:rPr>
              <a:t>Primarily interested in freedom of speech</a:t>
            </a:r>
          </a:p>
          <a:p>
            <a:r>
              <a:rPr lang="en-US" altLang="en-US" dirty="0">
                <a:latin typeface="Arial" pitchFamily="34" charset="0"/>
                <a:ea typeface="ＭＳ Ｐゴシック" pitchFamily="34" charset="-128"/>
                <a:cs typeface="Arial" pitchFamily="34" charset="0"/>
              </a:rPr>
              <a:t>No official leader or organizing body</a:t>
            </a:r>
          </a:p>
          <a:p>
            <a:r>
              <a:rPr lang="en-US" altLang="en-US" dirty="0">
                <a:latin typeface="Arial" pitchFamily="34" charset="0"/>
                <a:ea typeface="ＭＳ Ｐゴシック" pitchFamily="34" charset="-128"/>
                <a:cs typeface="Arial" pitchFamily="34" charset="0"/>
              </a:rPr>
              <a:t>Amorphous, secret membership</a:t>
            </a:r>
          </a:p>
          <a:p>
            <a:r>
              <a:rPr lang="en-US" altLang="en-US" dirty="0">
                <a:latin typeface="Arial" pitchFamily="34" charset="0"/>
                <a:ea typeface="ＭＳ Ｐゴシック" pitchFamily="34" charset="-128"/>
                <a:cs typeface="Arial" pitchFamily="34" charset="0"/>
              </a:rPr>
              <a:t>DOS attack in retribution for sanctions against WikiLeaks</a:t>
            </a:r>
          </a:p>
          <a:p>
            <a:r>
              <a:rPr lang="en-US" altLang="en-US" dirty="0">
                <a:latin typeface="Arial" pitchFamily="34" charset="0"/>
                <a:ea typeface="ＭＳ Ｐゴシック" pitchFamily="34" charset="-128"/>
                <a:cs typeface="Arial" pitchFamily="34" charset="0"/>
              </a:rPr>
              <a:t>Attacks on government sites in Tunisia, Egypt, Libya</a:t>
            </a:r>
          </a:p>
          <a:p>
            <a:r>
              <a:rPr lang="en-US" altLang="en-US" dirty="0">
                <a:latin typeface="Arial" pitchFamily="34" charset="0"/>
                <a:ea typeface="ＭＳ Ｐゴシック" pitchFamily="34" charset="-128"/>
                <a:cs typeface="Arial" pitchFamily="34" charset="0"/>
              </a:rPr>
              <a:t>Publication of emails from corporations</a:t>
            </a:r>
          </a:p>
        </p:txBody>
      </p:sp>
    </p:spTree>
    <p:extLst>
      <p:ext uri="{BB962C8B-B14F-4D97-AF65-F5344CB8AC3E}">
        <p14:creationId xmlns:p14="http://schemas.microsoft.com/office/powerpoint/2010/main" val="17576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breaking into a computer is like breaking into someone’s house</a:t>
            </a:r>
          </a:p>
          <a:p>
            <a:pPr lvl="1"/>
            <a:r>
              <a:rPr lang="en-US" altLang="en-US" dirty="0">
                <a:latin typeface="Arial" pitchFamily="34" charset="0"/>
                <a:ea typeface="ＭＳ Ｐゴシック" pitchFamily="34" charset="-128"/>
                <a:cs typeface="Arial" pitchFamily="34" charset="0"/>
              </a:rPr>
              <a:t>Similarities</a:t>
            </a:r>
          </a:p>
          <a:p>
            <a:pPr lvl="2"/>
            <a:r>
              <a:rPr lang="en-US" altLang="en-US" dirty="0">
                <a:latin typeface="Arial" pitchFamily="34" charset="0"/>
                <a:ea typeface="ＭＳ Ｐゴシック" pitchFamily="34" charset="-128"/>
                <a:cs typeface="Arial" pitchFamily="34" charset="0"/>
              </a:rPr>
              <a:t>Intruders are there without permission</a:t>
            </a:r>
          </a:p>
          <a:p>
            <a:pPr lvl="2"/>
            <a:r>
              <a:rPr lang="en-US" altLang="en-US" dirty="0">
                <a:latin typeface="Arial" pitchFamily="34" charset="0"/>
                <a:ea typeface="ＭＳ Ｐゴシック" pitchFamily="34" charset="-128"/>
                <a:cs typeface="Arial" pitchFamily="34" charset="0"/>
              </a:rPr>
              <a:t>Owners take precautions to discourage intrusion</a:t>
            </a:r>
          </a:p>
          <a:p>
            <a:pPr lvl="2"/>
            <a:r>
              <a:rPr lang="en-US" altLang="en-US" dirty="0">
                <a:latin typeface="Arial" pitchFamily="34" charset="0"/>
                <a:ea typeface="ＭＳ Ｐゴシック" pitchFamily="34" charset="-128"/>
                <a:cs typeface="Arial" pitchFamily="34" charset="0"/>
              </a:rPr>
              <a:t>Both are against the law</a:t>
            </a:r>
          </a:p>
          <a:p>
            <a:pPr lvl="1"/>
            <a:r>
              <a:rPr lang="en-US" altLang="en-US" dirty="0">
                <a:latin typeface="Arial" pitchFamily="34" charset="0"/>
                <a:ea typeface="ＭＳ Ｐゴシック" pitchFamily="34" charset="-128"/>
                <a:cs typeface="Arial" pitchFamily="34" charset="0"/>
              </a:rPr>
              <a:t>Differences</a:t>
            </a:r>
          </a:p>
          <a:p>
            <a:pPr lvl="2"/>
            <a:r>
              <a:rPr lang="en-US" altLang="en-US" dirty="0">
                <a:latin typeface="Arial" pitchFamily="34" charset="0"/>
                <a:ea typeface="ＭＳ Ｐゴシック" pitchFamily="34" charset="-128"/>
                <a:cs typeface="Arial" pitchFamily="34" charset="0"/>
              </a:rPr>
              <a:t>Burglars take physical objects, depriving owner</a:t>
            </a:r>
          </a:p>
          <a:p>
            <a:pPr lvl="2"/>
            <a:r>
              <a:rPr lang="en-US" altLang="en-US" dirty="0">
                <a:latin typeface="Arial" pitchFamily="34" charset="0"/>
                <a:ea typeface="ＭＳ Ｐゴシック" pitchFamily="34" charset="-128"/>
                <a:cs typeface="Arial" pitchFamily="34" charset="0"/>
              </a:rPr>
              <a:t>Hackers, in this case, </a:t>
            </a:r>
            <a:r>
              <a:rPr lang="en-US" altLang="en-US" b="1" dirty="0">
                <a:latin typeface="Arial" pitchFamily="34" charset="0"/>
                <a:ea typeface="ＭＳ Ｐゴシック" pitchFamily="34" charset="-128"/>
                <a:cs typeface="Arial" pitchFamily="34" charset="0"/>
              </a:rPr>
              <a:t>copy</a:t>
            </a:r>
            <a:r>
              <a:rPr lang="en-US" altLang="en-US" dirty="0">
                <a:latin typeface="Arial" pitchFamily="34" charset="0"/>
                <a:ea typeface="ＭＳ Ｐゴシック" pitchFamily="34" charset="-128"/>
                <a:cs typeface="Arial" pitchFamily="34" charset="0"/>
              </a:rPr>
              <a:t> intellectual property</a:t>
            </a:r>
          </a:p>
          <a:p>
            <a:pPr lvl="2"/>
            <a:r>
              <a:rPr lang="en-US" altLang="en-US" dirty="0">
                <a:latin typeface="Arial" pitchFamily="34" charset="0"/>
                <a:ea typeface="ＭＳ Ｐゴシック" pitchFamily="34" charset="-128"/>
                <a:cs typeface="Arial" pitchFamily="34" charset="0"/>
              </a:rPr>
              <a:t>No threat of violence with hacking</a:t>
            </a:r>
          </a:p>
        </p:txBody>
      </p:sp>
    </p:spTree>
    <p:extLst>
      <p:ext uri="{BB962C8B-B14F-4D97-AF65-F5344CB8AC3E}">
        <p14:creationId xmlns:p14="http://schemas.microsoft.com/office/powerpoint/2010/main" val="41512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arguments </a:t>
            </a:r>
          </a:p>
          <a:p>
            <a:pPr lvl="1"/>
            <a:r>
              <a:rPr lang="en-US" altLang="en-US" dirty="0">
                <a:latin typeface="Arial" pitchFamily="34" charset="0"/>
                <a:ea typeface="ＭＳ Ｐゴシック" pitchFamily="34" charset="-128"/>
                <a:cs typeface="Arial" pitchFamily="34" charset="0"/>
              </a:rPr>
              <a:t>Owner of information loses control over it</a:t>
            </a:r>
          </a:p>
          <a:p>
            <a:pPr lvl="1"/>
            <a:r>
              <a:rPr lang="en-US" altLang="en-US" dirty="0">
                <a:latin typeface="Arial" pitchFamily="34" charset="0"/>
                <a:ea typeface="ＭＳ Ｐゴシック" pitchFamily="34" charset="-128"/>
                <a:cs typeface="Arial" pitchFamily="34" charset="0"/>
              </a:rPr>
              <a:t>Hacker gains access to information</a:t>
            </a:r>
          </a:p>
          <a:p>
            <a:pPr lvl="1"/>
            <a:r>
              <a:rPr lang="en-US" altLang="en-US" dirty="0">
                <a:latin typeface="Arial" pitchFamily="34" charset="0"/>
                <a:ea typeface="ＭＳ Ｐゴシック" pitchFamily="34" charset="-128"/>
                <a:cs typeface="Arial" pitchFamily="34" charset="0"/>
              </a:rPr>
              <a:t>Owner must increase security</a:t>
            </a:r>
          </a:p>
          <a:p>
            <a:pPr lvl="2"/>
            <a:r>
              <a:rPr lang="en-US" altLang="en-US" dirty="0">
                <a:latin typeface="Arial" pitchFamily="34" charset="0"/>
                <a:ea typeface="ＭＳ Ｐゴシック" pitchFamily="34" charset="-128"/>
                <a:cs typeface="Arial" pitchFamily="34" charset="0"/>
              </a:rPr>
              <a:t>Increased awareness of vulnerability may be good</a:t>
            </a:r>
          </a:p>
          <a:p>
            <a:pPr lvl="2"/>
            <a:r>
              <a:rPr lang="en-US" altLang="en-US" dirty="0">
                <a:latin typeface="Arial" pitchFamily="34" charset="0"/>
                <a:ea typeface="ＭＳ Ｐゴシック" pitchFamily="34" charset="-128"/>
                <a:cs typeface="Arial" pitchFamily="34" charset="0"/>
              </a:rPr>
              <a:t>Increased security only required because of hackers</a:t>
            </a:r>
          </a:p>
          <a:p>
            <a:pPr lvl="1"/>
            <a:r>
              <a:rPr lang="en-US" altLang="en-US" dirty="0">
                <a:latin typeface="Arial" pitchFamily="34" charset="0"/>
                <a:ea typeface="ＭＳ Ｐゴシック" pitchFamily="34" charset="-128"/>
                <a:cs typeface="Arial" pitchFamily="34" charset="0"/>
              </a:rPr>
              <a:t>Hard to see consequences</a:t>
            </a:r>
          </a:p>
          <a:p>
            <a:pPr lvl="1"/>
            <a:r>
              <a:rPr lang="en-US" altLang="en-US" dirty="0">
                <a:latin typeface="Arial" pitchFamily="34" charset="0"/>
                <a:ea typeface="ＭＳ Ｐゴシック" pitchFamily="34" charset="-128"/>
                <a:cs typeface="Arial" pitchFamily="34" charset="0"/>
              </a:rPr>
              <a:t>Must we distinguish between “good hackers” and “bad hackers”?</a:t>
            </a:r>
          </a:p>
        </p:txBody>
      </p:sp>
    </p:spTree>
    <p:extLst>
      <p:ext uri="{BB962C8B-B14F-4D97-AF65-F5344CB8AC3E}">
        <p14:creationId xmlns:p14="http://schemas.microsoft.com/office/powerpoint/2010/main" val="19285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Deontological arguments </a:t>
            </a:r>
          </a:p>
          <a:p>
            <a:pPr lvl="1"/>
            <a:r>
              <a:rPr lang="en-US" altLang="en-US" b="1" dirty="0">
                <a:latin typeface="Arial" pitchFamily="34" charset="0"/>
                <a:ea typeface="ＭＳ Ｐゴシック" pitchFamily="34" charset="-128"/>
                <a:cs typeface="Arial" pitchFamily="34" charset="0"/>
              </a:rPr>
              <a:t>Deontology</a:t>
            </a:r>
            <a:r>
              <a:rPr lang="en-US" altLang="en-US" dirty="0">
                <a:latin typeface="Arial" pitchFamily="34" charset="0"/>
                <a:ea typeface="ＭＳ Ｐゴシック" pitchFamily="34" charset="-128"/>
                <a:cs typeface="Arial" pitchFamily="34" charset="0"/>
              </a:rPr>
              <a:t>: the study of duty and obligation</a:t>
            </a:r>
          </a:p>
          <a:p>
            <a:pPr lvl="1"/>
            <a:r>
              <a:rPr lang="en-US" altLang="en-US" dirty="0">
                <a:latin typeface="Arial" pitchFamily="34" charset="0"/>
                <a:ea typeface="ＭＳ Ｐゴシック" pitchFamily="34" charset="-128"/>
                <a:cs typeface="Arial" pitchFamily="34" charset="0"/>
              </a:rPr>
              <a:t>Focus on duties of actor and effect on other’s rights</a:t>
            </a:r>
          </a:p>
          <a:p>
            <a:pPr lvl="1"/>
            <a:r>
              <a:rPr lang="en-US" altLang="en-US" dirty="0">
                <a:latin typeface="Arial" pitchFamily="34" charset="0"/>
                <a:ea typeface="ＭＳ Ｐゴシック" pitchFamily="34" charset="-128"/>
                <a:cs typeface="Arial" pitchFamily="34" charset="0"/>
              </a:rPr>
              <a:t>Categorical imperative (Kant):</a:t>
            </a:r>
          </a:p>
          <a:p>
            <a:pPr lvl="2"/>
            <a:r>
              <a:rPr lang="en-US" altLang="en-US" dirty="0">
                <a:latin typeface="Arial" pitchFamily="34" charset="0"/>
                <a:ea typeface="ＭＳ Ｐゴシック" pitchFamily="34" charset="-128"/>
                <a:cs typeface="Arial" pitchFamily="34" charset="0"/>
              </a:rPr>
              <a:t>Never treat a fellow human merely as a means to an end</a:t>
            </a:r>
          </a:p>
          <a:p>
            <a:pPr lvl="1"/>
            <a:r>
              <a:rPr lang="en-US" altLang="en-US" dirty="0">
                <a:latin typeface="Arial" pitchFamily="34" charset="0"/>
                <a:ea typeface="ＭＳ Ｐゴシック" pitchFamily="34" charset="-128"/>
                <a:cs typeface="Arial" pitchFamily="34" charset="0"/>
              </a:rPr>
              <a:t>Focus on intent of an action, not consequences</a:t>
            </a:r>
          </a:p>
          <a:p>
            <a:pPr lvl="1"/>
            <a:r>
              <a:rPr lang="en-US" altLang="en-US" dirty="0">
                <a:latin typeface="Arial" pitchFamily="34" charset="0"/>
                <a:ea typeface="ＭＳ Ｐゴシック" pitchFamily="34" charset="-128"/>
                <a:cs typeface="Arial" pitchFamily="34" charset="0"/>
              </a:rPr>
              <a:t>Hackers for personal gain are unethical; ignore them</a:t>
            </a:r>
          </a:p>
          <a:p>
            <a:pPr lvl="1"/>
            <a:r>
              <a:rPr lang="en-US" altLang="en-US" dirty="0">
                <a:latin typeface="Arial" pitchFamily="34" charset="0"/>
                <a:ea typeface="ＭＳ Ｐゴシック" pitchFamily="34" charset="-128"/>
                <a:cs typeface="Arial" pitchFamily="34" charset="0"/>
              </a:rPr>
              <a:t>Focus on hackers who claim benign intent</a:t>
            </a:r>
          </a:p>
        </p:txBody>
      </p:sp>
    </p:spTree>
    <p:extLst>
      <p:ext uri="{BB962C8B-B14F-4D97-AF65-F5344CB8AC3E}">
        <p14:creationId xmlns:p14="http://schemas.microsoft.com/office/powerpoint/2010/main" val="13476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pPr algn="ctr"/>
            <a:r>
              <a:rPr lang="en-US" altLang="en-US" dirty="0">
                <a:latin typeface="Arial" pitchFamily="34" charset="0"/>
                <a:cs typeface="Arial" pitchFamily="34" charset="0"/>
              </a:rPr>
              <a:t> </a:t>
            </a:r>
            <a:r>
              <a:rPr lang="en-US" altLang="en-US" sz="5400" dirty="0">
                <a:latin typeface="Pizzicato-Swash" panose="00000400000000000000" pitchFamily="2" charset="0"/>
                <a:ea typeface="Pizzicato-Swash" panose="00000400000000000000" pitchFamily="2" charset="0"/>
              </a:rPr>
              <a:t>Introduction</a:t>
            </a:r>
            <a:r>
              <a:rPr lang="en-US" altLang="en-US" dirty="0">
                <a:latin typeface="Arial" pitchFamily="34" charset="0"/>
                <a:cs typeface="Arial" pitchFamily="34" charset="0"/>
              </a:rPr>
              <a:t> </a:t>
            </a:r>
            <a:endParaRPr lang="en-US"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Social and ethical issues related to information technology are unavoidable</a:t>
            </a:r>
          </a:p>
          <a:p>
            <a:pPr lvl="1"/>
            <a:r>
              <a:rPr lang="en-US" altLang="en-US" dirty="0">
                <a:latin typeface="Arial" pitchFamily="34" charset="0"/>
                <a:ea typeface="ＭＳ Ｐゴシック" pitchFamily="34" charset="-128"/>
                <a:cs typeface="Arial" pitchFamily="34" charset="0"/>
              </a:rPr>
              <a:t>Just because we can, doesn’t mean </a:t>
            </a:r>
            <a:r>
              <a:rPr lang="en-US" altLang="en-US">
                <a:latin typeface="Arial" pitchFamily="34" charset="0"/>
                <a:ea typeface="ＭＳ Ｐゴシック" pitchFamily="34" charset="-128"/>
                <a:cs typeface="Arial" pitchFamily="34" charset="0"/>
              </a:rPr>
              <a:t>we should</a:t>
            </a:r>
          </a:p>
          <a:p>
            <a:r>
              <a:rPr lang="en-US" altLang="en-US">
                <a:latin typeface="Arial" pitchFamily="34" charset="0"/>
                <a:ea typeface="ＭＳ Ｐゴシック" pitchFamily="34" charset="-128"/>
                <a:cs typeface="Arial" pitchFamily="34" charset="0"/>
              </a:rPr>
              <a:t>Today, we will</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Develop skills to reason about such issues</a:t>
            </a:r>
          </a:p>
          <a:p>
            <a:pPr lvl="1"/>
            <a:r>
              <a:rPr lang="en-US" altLang="en-US" dirty="0">
                <a:latin typeface="Arial" pitchFamily="34" charset="0"/>
                <a:ea typeface="ＭＳ Ｐゴシック" pitchFamily="34" charset="-128"/>
                <a:cs typeface="Arial" pitchFamily="34" charset="0"/>
              </a:rPr>
              <a:t>Learn about morality and ethics in the digital space</a:t>
            </a:r>
          </a:p>
          <a:p>
            <a:pPr lvl="1"/>
            <a:r>
              <a:rPr lang="en-US" altLang="en-US">
                <a:latin typeface="Arial" pitchFamily="34" charset="0"/>
                <a:ea typeface="ＭＳ Ｐゴシック" pitchFamily="34" charset="-128"/>
                <a:cs typeface="Arial" pitchFamily="34" charset="0"/>
              </a:rPr>
              <a:t>Examine case studies with </a:t>
            </a:r>
            <a:r>
              <a:rPr lang="en-US" altLang="en-US" dirty="0">
                <a:latin typeface="Arial" pitchFamily="34" charset="0"/>
                <a:ea typeface="ＭＳ Ｐゴシック" pitchFamily="34" charset="-128"/>
                <a:cs typeface="Arial" pitchFamily="34" charset="0"/>
              </a:rPr>
              <a:t>important ethical issues</a:t>
            </a:r>
          </a:p>
          <a:p>
            <a:pPr lvl="1"/>
            <a:r>
              <a:rPr lang="en-US" altLang="en-US" dirty="0">
                <a:latin typeface="Arial" pitchFamily="34" charset="0"/>
                <a:ea typeface="ＭＳ Ｐゴシック" pitchFamily="34" charset="-128"/>
                <a:cs typeface="Arial" pitchFamily="34" charset="0"/>
              </a:rPr>
              <a:t>Describe arguments for and against certain positions</a:t>
            </a:r>
          </a:p>
          <a:p>
            <a:pPr lvl="1"/>
            <a:r>
              <a:rPr lang="en-US" altLang="en-US" dirty="0">
                <a:latin typeface="Arial" pitchFamily="34" charset="0"/>
                <a:ea typeface="ＭＳ Ｐゴシック" pitchFamily="34" charset="-128"/>
                <a:cs typeface="Arial" pitchFamily="34" charset="0"/>
              </a:rPr>
              <a:t>Evaluate arguments in terms of ethics</a:t>
            </a:r>
          </a:p>
        </p:txBody>
      </p:sp>
    </p:spTree>
    <p:extLst>
      <p:ext uri="{BB962C8B-B14F-4D97-AF65-F5344CB8AC3E}">
        <p14:creationId xmlns:p14="http://schemas.microsoft.com/office/powerpoint/2010/main" val="27934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Parts of the hacker ethic (Steven Levy):</a:t>
            </a:r>
          </a:p>
          <a:p>
            <a:pPr lvl="1"/>
            <a:r>
              <a:rPr lang="en-US" altLang="en-US" dirty="0">
                <a:latin typeface="Arial" pitchFamily="34" charset="0"/>
                <a:ea typeface="ＭＳ Ｐゴシック" pitchFamily="34" charset="-128"/>
                <a:cs typeface="Arial" pitchFamily="34" charset="0"/>
              </a:rPr>
              <a:t>“All information should be free”</a:t>
            </a:r>
          </a:p>
          <a:p>
            <a:pPr lvl="2"/>
            <a:r>
              <a:rPr lang="en-US" altLang="en-US" dirty="0">
                <a:latin typeface="Arial" pitchFamily="34" charset="0"/>
                <a:ea typeface="ＭＳ Ｐゴシック" pitchFamily="34" charset="-128"/>
                <a:cs typeface="Arial" pitchFamily="34" charset="0"/>
              </a:rPr>
              <a:t>To make decisions, people need good information</a:t>
            </a:r>
          </a:p>
          <a:p>
            <a:pPr lvl="2"/>
            <a:r>
              <a:rPr lang="en-US" altLang="en-US" dirty="0">
                <a:latin typeface="Arial" pitchFamily="34" charset="0"/>
                <a:ea typeface="ＭＳ Ｐゴシック" pitchFamily="34" charset="-128"/>
                <a:cs typeface="Arial" pitchFamily="34" charset="0"/>
              </a:rPr>
              <a:t>Hackers should always spread information  </a:t>
            </a:r>
          </a:p>
          <a:p>
            <a:pPr lvl="1"/>
            <a:r>
              <a:rPr lang="en-US" altLang="en-US" dirty="0">
                <a:latin typeface="Arial" pitchFamily="34" charset="0"/>
                <a:ea typeface="ＭＳ Ｐゴシック" pitchFamily="34" charset="-128"/>
                <a:cs typeface="Arial" pitchFamily="34" charset="0"/>
              </a:rPr>
              <a:t>“Mistrust authority—promote decentralization”</a:t>
            </a:r>
          </a:p>
          <a:p>
            <a:pPr lvl="2"/>
            <a:r>
              <a:rPr lang="en-US" altLang="en-US" dirty="0">
                <a:latin typeface="Arial" pitchFamily="34" charset="0"/>
                <a:ea typeface="ＭＳ Ｐゴシック" pitchFamily="34" charset="-128"/>
                <a:cs typeface="Arial" pitchFamily="34" charset="0"/>
              </a:rPr>
              <a:t>Bureaucracies and rules prevent things from getting done</a:t>
            </a:r>
          </a:p>
          <a:p>
            <a:pPr lvl="2"/>
            <a:r>
              <a:rPr lang="en-US" altLang="en-US" dirty="0">
                <a:latin typeface="Arial" pitchFamily="34" charset="0"/>
                <a:ea typeface="ＭＳ Ｐゴシック" pitchFamily="34" charset="-128"/>
                <a:cs typeface="Arial" pitchFamily="34" charset="0"/>
              </a:rPr>
              <a:t>Each hacker should act individually as he or she sees best</a:t>
            </a:r>
          </a:p>
        </p:txBody>
      </p:sp>
    </p:spTree>
    <p:extLst>
      <p:ext uri="{BB962C8B-B14F-4D97-AF65-F5344CB8AC3E}">
        <p14:creationId xmlns:p14="http://schemas.microsoft.com/office/powerpoint/2010/main" val="30554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2" name="Content Placeholder 1"/>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Ethical critique of hacker ethic</a:t>
            </a:r>
          </a:p>
          <a:p>
            <a:pPr lvl="1"/>
            <a:r>
              <a:rPr lang="en-US" altLang="en-US" dirty="0">
                <a:latin typeface="Arial" pitchFamily="34" charset="0"/>
                <a:ea typeface="ＭＳ Ｐゴシック" pitchFamily="34" charset="-128"/>
                <a:cs typeface="Arial" pitchFamily="34" charset="0"/>
              </a:rPr>
              <a:t>The information being shared does not belong to the hacker</a:t>
            </a:r>
          </a:p>
          <a:p>
            <a:pPr lvl="1"/>
            <a:r>
              <a:rPr lang="en-US" altLang="en-US" dirty="0">
                <a:latin typeface="Arial" pitchFamily="34" charset="0"/>
                <a:ea typeface="ＭＳ Ｐゴシック" pitchFamily="34" charset="-128"/>
                <a:cs typeface="Arial" pitchFamily="34" charset="0"/>
              </a:rPr>
              <a:t>Does not respect other people’s wishes or safety</a:t>
            </a:r>
          </a:p>
          <a:p>
            <a:pPr lvl="1"/>
            <a:r>
              <a:rPr lang="en-US" altLang="en-US" dirty="0">
                <a:latin typeface="Arial" pitchFamily="34" charset="0"/>
                <a:ea typeface="ＭＳ Ｐゴシック" pitchFamily="34" charset="-128"/>
                <a:cs typeface="Arial" pitchFamily="34" charset="0"/>
              </a:rPr>
              <a:t>Rules exist because we, as a society, expect electronic privacy</a:t>
            </a:r>
          </a:p>
          <a:p>
            <a:pPr lvl="1"/>
            <a:r>
              <a:rPr lang="en-US" altLang="en-US" dirty="0">
                <a:latin typeface="Arial" pitchFamily="34" charset="0"/>
                <a:ea typeface="ＭＳ Ｐゴシック" pitchFamily="34" charset="-128"/>
                <a:cs typeface="Arial" pitchFamily="34" charset="0"/>
              </a:rPr>
              <a:t>Why should their ethic override other people’s wishes?</a:t>
            </a:r>
          </a:p>
          <a:p>
            <a:pPr lvl="1"/>
            <a:r>
              <a:rPr lang="en-US" altLang="en-US" dirty="0">
                <a:latin typeface="Arial" pitchFamily="34" charset="0"/>
                <a:ea typeface="ＭＳ Ｐゴシック" pitchFamily="34" charset="-128"/>
                <a:cs typeface="Arial" pitchFamily="34" charset="0"/>
              </a:rPr>
              <a:t>Does hacking treat other people as a means to an end?</a:t>
            </a:r>
          </a:p>
        </p:txBody>
      </p:sp>
    </p:spTree>
    <p:extLst>
      <p:ext uri="{BB962C8B-B14F-4D97-AF65-F5344CB8AC3E}">
        <p14:creationId xmlns:p14="http://schemas.microsoft.com/office/powerpoint/2010/main" val="124162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400" dirty="0">
                <a:latin typeface="Pizzicato-Swash" panose="00000400000000000000" pitchFamily="2" charset="0"/>
                <a:ea typeface="Pizzicato-Swash" panose="00000400000000000000" pitchFamily="2" charset="0"/>
              </a:rPr>
              <a:t>Thinking Straight about Technology and Ethics</a:t>
            </a:r>
            <a:endParaRPr lang="en-US" sz="4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“Paramedic ethics:” know a little and know when to ask</a:t>
            </a:r>
          </a:p>
          <a:p>
            <a:r>
              <a:rPr lang="en-US" altLang="en-US" dirty="0">
                <a:latin typeface="Arial" pitchFamily="34" charset="0"/>
                <a:ea typeface="ＭＳ Ｐゴシック" pitchFamily="34" charset="-128"/>
                <a:cs typeface="Arial" pitchFamily="34" charset="0"/>
              </a:rPr>
              <a:t>Ask these questions when facing an ethical problem:</a:t>
            </a:r>
          </a:p>
          <a:p>
            <a:pPr lvl="1"/>
            <a:r>
              <a:rPr lang="en-US" altLang="en-US" dirty="0">
                <a:latin typeface="Arial" pitchFamily="34" charset="0"/>
                <a:ea typeface="ＭＳ Ｐゴシック" pitchFamily="34" charset="-128"/>
                <a:cs typeface="Arial" pitchFamily="34" charset="0"/>
              </a:rPr>
              <a:t>Who are the stakeholders in this situation?</a:t>
            </a:r>
          </a:p>
          <a:p>
            <a:pPr lvl="1"/>
            <a:r>
              <a:rPr lang="en-US" altLang="en-US" dirty="0">
                <a:latin typeface="Arial" pitchFamily="34" charset="0"/>
                <a:ea typeface="ＭＳ Ｐゴシック" pitchFamily="34" charset="-128"/>
                <a:cs typeface="Arial" pitchFamily="34" charset="0"/>
              </a:rPr>
              <a:t>What does each stakeholder have to gain or lose?</a:t>
            </a:r>
          </a:p>
          <a:p>
            <a:pPr lvl="1"/>
            <a:r>
              <a:rPr lang="en-US" altLang="en-US" dirty="0">
                <a:latin typeface="Arial" pitchFamily="34" charset="0"/>
                <a:ea typeface="ＭＳ Ｐゴシック" pitchFamily="34" charset="-128"/>
                <a:cs typeface="Arial" pitchFamily="34" charset="0"/>
              </a:rPr>
              <a:t>What duties and responsibilities are important?</a:t>
            </a:r>
          </a:p>
          <a:p>
            <a:pPr lvl="1"/>
            <a:r>
              <a:rPr lang="en-US" altLang="en-US" dirty="0">
                <a:latin typeface="Arial" pitchFamily="34" charset="0"/>
                <a:ea typeface="ＭＳ Ｐゴシック" pitchFamily="34" charset="-128"/>
                <a:cs typeface="Arial" pitchFamily="34" charset="0"/>
              </a:rPr>
              <a:t>Can you think of an analogous situation? Does it clarify the situation?</a:t>
            </a:r>
          </a:p>
          <a:p>
            <a:pPr marL="1379538" lvl="1" indent="-465138">
              <a:buFont typeface="Wingdings" panose="05000000000000000000" pitchFamily="2" charset="2"/>
              <a:buChar char="§"/>
            </a:pPr>
            <a:r>
              <a:rPr lang="en-US" altLang="en-US" sz="2200" dirty="0">
                <a:latin typeface="Arial" pitchFamily="34" charset="0"/>
                <a:ea typeface="ＭＳ Ｐゴシック" pitchFamily="34" charset="-128"/>
                <a:cs typeface="Arial" pitchFamily="34" charset="0"/>
              </a:rPr>
              <a:t>Make a decision or repeat in dialectic form</a:t>
            </a:r>
          </a:p>
        </p:txBody>
      </p:sp>
    </p:spTree>
    <p:extLst>
      <p:ext uri="{BB962C8B-B14F-4D97-AF65-F5344CB8AC3E}">
        <p14:creationId xmlns:p14="http://schemas.microsoft.com/office/powerpoint/2010/main" val="396718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latin typeface="Pizzicato-Swash" panose="00000400000000000000" pitchFamily="2" charset="0"/>
                <a:ea typeface="Pizzicato-Swash" panose="00000400000000000000" pitchFamily="2" charset="0"/>
              </a:rPr>
              <a:t>Summary</a:t>
            </a:r>
            <a:endParaRPr lang="en-US" sz="5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Computer technology intrinsically involves new social and ethical issues</a:t>
            </a:r>
          </a:p>
          <a:p>
            <a:r>
              <a:rPr lang="en-US" altLang="en-US" dirty="0">
                <a:latin typeface="Arial" pitchFamily="34" charset="0"/>
                <a:ea typeface="ＭＳ Ｐゴシック" pitchFamily="34" charset="-128"/>
                <a:cs typeface="Arial" pitchFamily="34" charset="0"/>
              </a:rPr>
              <a:t>Ethical reasoning provides a framework for analyzing ethical issues</a:t>
            </a:r>
          </a:p>
          <a:p>
            <a:r>
              <a:rPr lang="en-US" altLang="en-US" dirty="0">
                <a:latin typeface="Arial" pitchFamily="34" charset="0"/>
                <a:ea typeface="ＭＳ Ｐゴシック" pitchFamily="34" charset="-128"/>
                <a:cs typeface="Arial" pitchFamily="34" charset="0"/>
              </a:rPr>
              <a:t>Utilitarianism evaluates an act based on its consequences</a:t>
            </a:r>
          </a:p>
          <a:p>
            <a:r>
              <a:rPr lang="en-US" altLang="en-US" dirty="0">
                <a:latin typeface="Arial" pitchFamily="34" charset="0"/>
                <a:ea typeface="ＭＳ Ｐゴシック" pitchFamily="34" charset="-128"/>
                <a:cs typeface="Arial" pitchFamily="34" charset="0"/>
              </a:rPr>
              <a:t>A dialectic is a comparative discussion of opposing sides intended to clarify and improve understanding</a:t>
            </a:r>
          </a:p>
          <a:p>
            <a:r>
              <a:rPr lang="en-US" altLang="en-US" dirty="0">
                <a:latin typeface="Arial" pitchFamily="34" charset="0"/>
                <a:ea typeface="ＭＳ Ｐゴシック" pitchFamily="34" charset="-128"/>
                <a:cs typeface="Arial" pitchFamily="34" charset="0"/>
              </a:rPr>
              <a:t>Reasoning by analogy can clarify issues of an ethical problem</a:t>
            </a:r>
          </a:p>
        </p:txBody>
      </p:sp>
    </p:spTree>
    <p:extLst>
      <p:ext uri="{BB962C8B-B14F-4D97-AF65-F5344CB8AC3E}">
        <p14:creationId xmlns:p14="http://schemas.microsoft.com/office/powerpoint/2010/main" val="3819711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latin typeface="Pizzicato-Swash" panose="00000400000000000000" pitchFamily="2" charset="0"/>
                <a:ea typeface="Pizzicato-Swash" panose="00000400000000000000" pitchFamily="2" charset="0"/>
              </a:rPr>
              <a:t>Summary</a:t>
            </a:r>
            <a:endParaRPr lang="en-US" sz="5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Deontological reasoning focuses on intent rather than outcomes</a:t>
            </a:r>
          </a:p>
          <a:p>
            <a:r>
              <a:rPr lang="en-US" altLang="en-US" dirty="0">
                <a:latin typeface="Arial" pitchFamily="34" charset="0"/>
                <a:ea typeface="ＭＳ Ｐゴシック" pitchFamily="34" charset="-128"/>
                <a:cs typeface="Arial" pitchFamily="34" charset="0"/>
              </a:rPr>
              <a:t>Ethical issues with information technology include:</a:t>
            </a:r>
          </a:p>
          <a:p>
            <a:pPr lvl="1"/>
            <a:r>
              <a:rPr lang="en-US" altLang="en-US" dirty="0">
                <a:latin typeface="Arial" pitchFamily="34" charset="0"/>
                <a:ea typeface="ＭＳ Ｐゴシック" pitchFamily="34" charset="-128"/>
                <a:cs typeface="Arial" pitchFamily="34" charset="0"/>
              </a:rPr>
              <a:t>Copyright protections in an era of file sharing</a:t>
            </a:r>
          </a:p>
          <a:p>
            <a:pPr lvl="1"/>
            <a:r>
              <a:rPr lang="en-US" altLang="en-US" dirty="0">
                <a:latin typeface="Arial" pitchFamily="34" charset="0"/>
                <a:ea typeface="ＭＳ Ｐゴシック" pitchFamily="34" charset="-128"/>
                <a:cs typeface="Arial" pitchFamily="34" charset="0"/>
              </a:rPr>
              <a:t>Personal privacy and lawful intercept laws</a:t>
            </a:r>
          </a:p>
          <a:p>
            <a:pPr lvl="1"/>
            <a:r>
              <a:rPr lang="en-US" altLang="en-US" dirty="0">
                <a:latin typeface="Arial" pitchFamily="34" charset="0"/>
                <a:ea typeface="ＭＳ Ｐゴシック" pitchFamily="34" charset="-128"/>
                <a:cs typeface="Arial" pitchFamily="34" charset="0"/>
              </a:rPr>
              <a:t>Hackers who claim to be a social good</a:t>
            </a:r>
          </a:p>
          <a:p>
            <a:pPr lvl="1"/>
            <a:r>
              <a:rPr lang="en-US" altLang="en-US" dirty="0">
                <a:latin typeface="Arial" pitchFamily="34" charset="0"/>
                <a:ea typeface="ＭＳ Ｐゴシック" pitchFamily="34" charset="-128"/>
                <a:cs typeface="Arial" pitchFamily="34" charset="0"/>
              </a:rPr>
              <a:t>Privacy and the protection of personal information</a:t>
            </a:r>
          </a:p>
          <a:p>
            <a:pPr lvl="1"/>
            <a:r>
              <a:rPr lang="en-US" altLang="en-US" dirty="0">
                <a:latin typeface="Arial" pitchFamily="34" charset="0"/>
                <a:ea typeface="ＭＳ Ｐゴシック" pitchFamily="34" charset="-128"/>
                <a:cs typeface="Arial" pitchFamily="34" charset="0"/>
              </a:rPr>
              <a:t>Cyberbullying, sexting and distribution of online postings</a:t>
            </a:r>
          </a:p>
        </p:txBody>
      </p:sp>
    </p:spTree>
    <p:extLst>
      <p:ext uri="{BB962C8B-B14F-4D97-AF65-F5344CB8AC3E}">
        <p14:creationId xmlns:p14="http://schemas.microsoft.com/office/powerpoint/2010/main" val="393590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D1C6-0AA2-5F96-D47F-DA4438388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18E69-1A6F-E18C-62CE-999A5849C163}"/>
              </a:ext>
            </a:extLst>
          </p:cNvPr>
          <p:cNvSpPr>
            <a:spLocks noGrp="1"/>
          </p:cNvSpPr>
          <p:nvPr>
            <p:ph type="title"/>
          </p:nvPr>
        </p:nvSpPr>
        <p:spPr/>
        <p:txBody>
          <a:bodyPr/>
          <a:lstStyle/>
          <a:p>
            <a:r>
              <a:rPr lang="en-US" altLang="en-US" sz="5400">
                <a:latin typeface="Pizzicato-Swash" panose="00000400000000000000" pitchFamily="2" charset="0"/>
                <a:ea typeface="Pizzicato-Swash" panose="00000400000000000000" pitchFamily="2" charset="0"/>
              </a:rPr>
              <a:t>The ACM Code of Ethics</a:t>
            </a:r>
            <a:endParaRPr lang="en-US" sz="5400" dirty="0">
              <a:latin typeface="Pizzicato-Swash" panose="00000400000000000000" pitchFamily="2" charset="0"/>
              <a:ea typeface="Pizzicato-Swash" panose="00000400000000000000" pitchFamily="2" charset="0"/>
            </a:endParaRPr>
          </a:p>
        </p:txBody>
      </p:sp>
      <p:sp>
        <p:nvSpPr>
          <p:cNvPr id="3" name="Content Placeholder 2">
            <a:extLst>
              <a:ext uri="{FF2B5EF4-FFF2-40B4-BE49-F238E27FC236}">
                <a16:creationId xmlns:a16="http://schemas.microsoft.com/office/drawing/2014/main" id="{5B22C83F-4653-140F-97E9-81769CDA771D}"/>
              </a:ext>
            </a:extLst>
          </p:cNvPr>
          <p:cNvSpPr>
            <a:spLocks noGrp="1"/>
          </p:cNvSpPr>
          <p:nvPr>
            <p:ph idx="1"/>
          </p:nvPr>
        </p:nvSpPr>
        <p:spPr/>
        <p:txBody>
          <a:bodyPr/>
          <a:lstStyle/>
          <a:p>
            <a:r>
              <a:rPr lang="en-US" altLang="en-US">
                <a:latin typeface="Arial" pitchFamily="34" charset="0"/>
                <a:ea typeface="ＭＳ Ｐゴシック" pitchFamily="34" charset="-128"/>
                <a:cs typeface="Arial" pitchFamily="34" charset="0"/>
              </a:rPr>
              <a:t>The Association for Computing Machinery (ACM) is the primary professional society for computer science</a:t>
            </a:r>
          </a:p>
          <a:p>
            <a:pPr lvl="1"/>
            <a:r>
              <a:rPr lang="en-US" altLang="en-US">
                <a:latin typeface="Arial" pitchFamily="34" charset="0"/>
                <a:ea typeface="ＭＳ Ｐゴシック" pitchFamily="34" charset="-128"/>
                <a:cs typeface="Arial" pitchFamily="34" charset="0"/>
              </a:rPr>
              <a:t>IEEE also has some relevance to computer scientists</a:t>
            </a:r>
            <a:br>
              <a:rPr lang="en-US" altLang="en-US">
                <a:latin typeface="Arial" pitchFamily="34" charset="0"/>
                <a:ea typeface="ＭＳ Ｐゴシック" pitchFamily="34" charset="-128"/>
                <a:cs typeface="Arial" pitchFamily="34" charset="0"/>
              </a:rPr>
            </a:br>
            <a:r>
              <a:rPr lang="en-US" altLang="en-US" sz="2000">
                <a:solidFill>
                  <a:srgbClr val="7030A0"/>
                </a:solidFill>
                <a:latin typeface="Arial" pitchFamily="34" charset="0"/>
                <a:ea typeface="ＭＳ Ｐゴシック" pitchFamily="34" charset="-128"/>
                <a:cs typeface="Arial" pitchFamily="34" charset="0"/>
              </a:rPr>
              <a:t>(Institute of Electrical and Electronics Engineers)</a:t>
            </a:r>
            <a:endParaRPr lang="en-US" altLang="en-US" dirty="0">
              <a:solidFill>
                <a:srgbClr val="7030A0"/>
              </a:solidFill>
              <a:latin typeface="Arial" pitchFamily="34" charset="0"/>
              <a:ea typeface="ＭＳ Ｐゴシック" pitchFamily="34" charset="-128"/>
              <a:cs typeface="Arial" pitchFamily="34" charset="0"/>
            </a:endParaRPr>
          </a:p>
          <a:p>
            <a:r>
              <a:rPr lang="en-US" altLang="en-US">
                <a:latin typeface="Arial" pitchFamily="34" charset="0"/>
                <a:ea typeface="ＭＳ Ｐゴシック" pitchFamily="34" charset="-128"/>
                <a:cs typeface="Arial" pitchFamily="34" charset="0"/>
              </a:rPr>
              <a:t>The ACM has adopted a code of ethics for computing professionals</a:t>
            </a:r>
            <a:endParaRPr lang="en-US" altLang="en-US" dirty="0">
              <a:latin typeface="Arial" pitchFamily="34" charset="0"/>
              <a:ea typeface="ＭＳ Ｐゴシック" pitchFamily="34" charset="-128"/>
              <a:cs typeface="Arial" pitchFamily="34" charset="0"/>
            </a:endParaRPr>
          </a:p>
          <a:p>
            <a:pPr lvl="1"/>
            <a:r>
              <a:rPr lang="en-US" altLang="en-US">
                <a:solidFill>
                  <a:srgbClr val="0070C0"/>
                </a:solidFill>
                <a:latin typeface="Arial" pitchFamily="34" charset="0"/>
                <a:ea typeface="ＭＳ Ｐゴシック" pitchFamily="34" charset="-128"/>
                <a:cs typeface="Arial" pitchFamily="34" charset="0"/>
                <a:hlinkClick r:id="rId2">
                  <a:extLst>
                    <a:ext uri="{A12FA001-AC4F-418D-AE19-62706E023703}">
                      <ahyp:hlinkClr xmlns:ahyp="http://schemas.microsoft.com/office/drawing/2018/hyperlinkcolor" val="tx"/>
                    </a:ext>
                  </a:extLst>
                </a:hlinkClick>
              </a:rPr>
              <a:t>ACM Code of Ethics</a:t>
            </a:r>
            <a:endParaRPr lang="en-US" altLang="en-US" dirty="0">
              <a:solidFill>
                <a:srgbClr val="0070C0"/>
              </a:solidFill>
              <a:latin typeface="Arial" pitchFamily="34" charset="0"/>
              <a:ea typeface="ＭＳ Ｐゴシック" pitchFamily="34" charset="-128"/>
              <a:cs typeface="Arial" pitchFamily="34" charset="0"/>
            </a:endParaRPr>
          </a:p>
          <a:p>
            <a:pPr marL="457200" lvl="1" indent="0">
              <a:buNone/>
            </a:pPr>
            <a:endParaRPr lang="en-US" altLang="en-US"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00036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Napster file-sharing system was developed (1999)</a:t>
            </a:r>
          </a:p>
          <a:p>
            <a:r>
              <a:rPr lang="en-US" altLang="en-US" b="1" dirty="0">
                <a:latin typeface="Arial" pitchFamily="34" charset="0"/>
                <a:ea typeface="ＭＳ Ｐゴシック" pitchFamily="34" charset="-128"/>
                <a:cs typeface="Arial" pitchFamily="34" charset="0"/>
              </a:rPr>
              <a:t>Peer-to-peer file sharing</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Software introduces users to each other</a:t>
            </a:r>
          </a:p>
          <a:p>
            <a:pPr lvl="1"/>
            <a:r>
              <a:rPr lang="en-US" altLang="en-US" dirty="0">
                <a:latin typeface="Arial" pitchFamily="34" charset="0"/>
                <a:ea typeface="ＭＳ Ｐゴシック" pitchFamily="34" charset="-128"/>
                <a:cs typeface="Arial" pitchFamily="34" charset="0"/>
              </a:rPr>
              <a:t>Sharing happens directly between users</a:t>
            </a:r>
          </a:p>
          <a:p>
            <a:r>
              <a:rPr lang="en-US" altLang="en-US" dirty="0">
                <a:latin typeface="Arial" pitchFamily="34" charset="0"/>
                <a:ea typeface="ＭＳ Ｐゴシック" pitchFamily="34" charset="-128"/>
                <a:cs typeface="Arial" pitchFamily="34" charset="0"/>
              </a:rPr>
              <a:t>Recording companies filed suit </a:t>
            </a:r>
            <a:r>
              <a:rPr lang="en-US" altLang="en-US">
                <a:latin typeface="Arial" pitchFamily="34" charset="0"/>
                <a:ea typeface="ＭＳ Ｐゴシック" pitchFamily="34" charset="-128"/>
                <a:cs typeface="Arial" pitchFamily="34" charset="0"/>
              </a:rPr>
              <a:t>against Napster</a:t>
            </a: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Lawsuit claimed Napster was a conspiracy to encourage mass infringement of copyright</a:t>
            </a:r>
          </a:p>
        </p:txBody>
      </p:sp>
    </p:spTree>
    <p:extLst>
      <p:ext uri="{BB962C8B-B14F-4D97-AF65-F5344CB8AC3E}">
        <p14:creationId xmlns:p14="http://schemas.microsoft.com/office/powerpoint/2010/main" val="28659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pic>
        <p:nvPicPr>
          <p:cNvPr id="5" name="Picture 5" descr="The Napster central server connects to a database of M P 3 sharable songs. The Napster central server receives information from user B and exchanges information with user Ay. User Ay and B exchange information. User B connects to a database of M P 3 songs. The peer to peer file sharing system created by Napster has the following process. Step 1. User B sends to the Napster central server a list of M P 3 data files that they are willing to share. Step 2. The Napster central server places the information into a database of M P 3 song titles and their internet I P locations. Step 3. User Ay connects to the Napster central server and queries it with the name of a song they want to download. Step 4. The Napster central server searches its database and sends user Ay the names of all the machines with this song and their internet locations. Step 5. User Ay establishes a connection to user B, or any other machine with this song, and sends a download request message containing the song name. Step 6. User B sends the requested M P 3 file to user Ay, who stores it on their machine and listens to with an M P 3 p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371600"/>
            <a:ext cx="7696200" cy="54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70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Facts</a:t>
            </a:r>
          </a:p>
          <a:p>
            <a:pPr lvl="1"/>
            <a:r>
              <a:rPr lang="en-US" altLang="en-US" dirty="0">
                <a:latin typeface="Arial" pitchFamily="34" charset="0"/>
                <a:ea typeface="ＭＳ Ｐゴシック" pitchFamily="34" charset="-128"/>
                <a:cs typeface="Arial" pitchFamily="34" charset="0"/>
              </a:rPr>
              <a:t>Most shared music was copyrighted</a:t>
            </a:r>
          </a:p>
          <a:p>
            <a:pPr lvl="1"/>
            <a:r>
              <a:rPr lang="en-US" altLang="en-US" dirty="0">
                <a:latin typeface="Arial" pitchFamily="34" charset="0"/>
                <a:ea typeface="ＭＳ Ｐゴシック" pitchFamily="34" charset="-128"/>
                <a:cs typeface="Arial" pitchFamily="34" charset="0"/>
              </a:rPr>
              <a:t>Many artists opposed sharing—no revenue for them</a:t>
            </a:r>
          </a:p>
          <a:p>
            <a:pPr lvl="1"/>
            <a:r>
              <a:rPr lang="en-US" altLang="en-US" dirty="0">
                <a:latin typeface="Arial" pitchFamily="34" charset="0"/>
                <a:ea typeface="ＭＳ Ｐゴシック" pitchFamily="34" charset="-128"/>
                <a:cs typeface="Arial" pitchFamily="34" charset="0"/>
              </a:rPr>
              <a:t>Some artists supported sharing</a:t>
            </a:r>
          </a:p>
          <a:p>
            <a:r>
              <a:rPr lang="en-US" altLang="en-US" dirty="0">
                <a:latin typeface="Arial" pitchFamily="34" charset="0"/>
                <a:ea typeface="ＭＳ Ｐゴシック" pitchFamily="34" charset="-128"/>
                <a:cs typeface="Arial" pitchFamily="34" charset="0"/>
              </a:rPr>
              <a:t>Napster claims</a:t>
            </a:r>
          </a:p>
          <a:p>
            <a:pPr lvl="1"/>
            <a:r>
              <a:rPr lang="en-US" altLang="en-US" dirty="0">
                <a:latin typeface="Arial" pitchFamily="34" charset="0"/>
                <a:ea typeface="ＭＳ Ｐゴシック" pitchFamily="34" charset="-128"/>
                <a:cs typeface="Arial" pitchFamily="34" charset="0"/>
              </a:rPr>
              <a:t>Napster reported song locations, not involved in actual sharing</a:t>
            </a:r>
          </a:p>
          <a:p>
            <a:pPr lvl="1"/>
            <a:r>
              <a:rPr lang="en-US" altLang="en-US" dirty="0">
                <a:latin typeface="Arial" pitchFamily="34" charset="0"/>
                <a:ea typeface="ＭＳ Ｐゴシック" pitchFamily="34" charset="-128"/>
                <a:cs typeface="Arial" pitchFamily="34" charset="0"/>
              </a:rPr>
              <a:t>They were not responsible for users’ behaviors</a:t>
            </a:r>
          </a:p>
          <a:p>
            <a:pPr lvl="1"/>
            <a:r>
              <a:rPr lang="en-US" altLang="en-US" dirty="0">
                <a:latin typeface="Arial" pitchFamily="34" charset="0"/>
                <a:ea typeface="ＭＳ Ｐゴシック" pitchFamily="34" charset="-128"/>
                <a:cs typeface="Arial" pitchFamily="34" charset="0"/>
              </a:rPr>
              <a:t>Swapping files this way should be “fair use” under copyright law</a:t>
            </a:r>
          </a:p>
        </p:txBody>
      </p:sp>
    </p:spTree>
    <p:extLst>
      <p:ext uri="{BB962C8B-B14F-4D97-AF65-F5344CB8AC3E}">
        <p14:creationId xmlns:p14="http://schemas.microsoft.com/office/powerpoint/2010/main" val="2803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2"/>
          <p:cNvSpPr>
            <a:spLocks noGrp="1" noChangeArrowheads="1"/>
          </p:cNvSpPr>
          <p:nvPr>
            <p:ph idx="1"/>
          </p:nvPr>
        </p:nvSpPr>
        <p:spPr/>
        <p:txBody>
          <a:bodyPr/>
          <a:lstStyle/>
          <a:p>
            <a:r>
              <a:rPr lang="en-US" altLang="en-US" dirty="0">
                <a:latin typeface="Arial" pitchFamily="34" charset="0"/>
                <a:ea typeface="ＭＳ Ｐゴシック" pitchFamily="34" charset="-128"/>
                <a:cs typeface="Arial" pitchFamily="34" charset="0"/>
              </a:rPr>
              <a:t>Napster lost the case and appeals, and closed in 2001</a:t>
            </a:r>
          </a:p>
          <a:p>
            <a:r>
              <a:rPr lang="en-US" altLang="en-US" dirty="0">
                <a:latin typeface="Arial" pitchFamily="34" charset="0"/>
                <a:ea typeface="ＭＳ Ｐゴシック" pitchFamily="34" charset="-128"/>
                <a:cs typeface="Arial" pitchFamily="34" charset="0"/>
              </a:rPr>
              <a:t>Sharing movies, legally or not, is a growing issue</a:t>
            </a:r>
          </a:p>
          <a:p>
            <a:r>
              <a:rPr lang="en-US" altLang="en-US" dirty="0">
                <a:latin typeface="Arial" pitchFamily="34" charset="0"/>
                <a:ea typeface="ＭＳ Ｐゴシック" pitchFamily="34" charset="-128"/>
                <a:cs typeface="Arial" pitchFamily="34" charset="0"/>
              </a:rPr>
              <a:t>Downloading images from the web for personal use</a:t>
            </a:r>
          </a:p>
          <a:p>
            <a:r>
              <a:rPr lang="en-US" altLang="en-US" dirty="0">
                <a:latin typeface="Arial" pitchFamily="34" charset="0"/>
                <a:ea typeface="ＭＳ Ｐゴシック" pitchFamily="34" charset="-128"/>
                <a:cs typeface="Arial" pitchFamily="34" charset="0"/>
              </a:rPr>
              <a:t>Ethical (not legal) questions</a:t>
            </a:r>
          </a:p>
          <a:p>
            <a:pPr lvl="1"/>
            <a:r>
              <a:rPr lang="en-US" altLang="en-US" dirty="0">
                <a:latin typeface="Arial" pitchFamily="34" charset="0"/>
                <a:ea typeface="ＭＳ Ｐゴシック" pitchFamily="34" charset="-128"/>
                <a:cs typeface="Arial" pitchFamily="34" charset="0"/>
              </a:rPr>
              <a:t>Is it right to swap copyrighted music files?</a:t>
            </a:r>
          </a:p>
          <a:p>
            <a:pPr lvl="1"/>
            <a:r>
              <a:rPr lang="en-US" altLang="en-US" dirty="0">
                <a:latin typeface="Arial" pitchFamily="34" charset="0"/>
                <a:ea typeface="ＭＳ Ｐゴシック" pitchFamily="34" charset="-128"/>
                <a:cs typeface="Arial" pitchFamily="34" charset="0"/>
              </a:rPr>
              <a:t>Is it right to provide a search engine to enable users to search each other’s databases for copyrighted materials?</a:t>
            </a:r>
          </a:p>
        </p:txBody>
      </p:sp>
    </p:spTree>
    <p:extLst>
      <p:ext uri="{BB962C8B-B14F-4D97-AF65-F5344CB8AC3E}">
        <p14:creationId xmlns:p14="http://schemas.microsoft.com/office/powerpoint/2010/main" val="39370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b="1" dirty="0">
                <a:latin typeface="Arial" pitchFamily="34" charset="0"/>
                <a:ea typeface="ＭＳ Ｐゴシック" pitchFamily="34" charset="-128"/>
                <a:cs typeface="Arial" pitchFamily="34" charset="0"/>
              </a:rPr>
              <a:t>Ethics</a:t>
            </a:r>
            <a:r>
              <a:rPr lang="en-US" altLang="en-US" dirty="0">
                <a:latin typeface="Arial" pitchFamily="34" charset="0"/>
                <a:ea typeface="ＭＳ Ｐゴシック" pitchFamily="34" charset="-128"/>
                <a:cs typeface="Arial" pitchFamily="34" charset="0"/>
              </a:rPr>
              <a:t>: the study of how to decide if something is morally right or wrong</a:t>
            </a:r>
          </a:p>
          <a:p>
            <a:r>
              <a:rPr lang="en-US" altLang="en-US" dirty="0">
                <a:latin typeface="Arial" pitchFamily="34" charset="0"/>
                <a:ea typeface="ＭＳ Ｐゴシック" pitchFamily="34" charset="-128"/>
                <a:cs typeface="Arial" pitchFamily="34" charset="0"/>
              </a:rPr>
              <a:t>How do we judge right or wrong?</a:t>
            </a:r>
          </a:p>
          <a:p>
            <a:r>
              <a:rPr lang="en-US" altLang="en-US" b="1" dirty="0">
                <a:latin typeface="Arial" pitchFamily="34" charset="0"/>
                <a:ea typeface="ＭＳ Ｐゴシック" pitchFamily="34" charset="-128"/>
                <a:cs typeface="Arial" pitchFamily="34" charset="0"/>
              </a:rPr>
              <a:t>Consequentialism</a:t>
            </a:r>
            <a:r>
              <a:rPr lang="en-US" altLang="en-US" dirty="0">
                <a:latin typeface="Arial" pitchFamily="34" charset="0"/>
                <a:ea typeface="ＭＳ Ｐゴシック" pitchFamily="34" charset="-128"/>
                <a:cs typeface="Arial" pitchFamily="34" charset="0"/>
              </a:rPr>
              <a:t> focuses on the consequences of an act—on the whole good or bad outcomes</a:t>
            </a:r>
          </a:p>
          <a:p>
            <a:r>
              <a:rPr lang="en-US" altLang="en-US" b="1" dirty="0">
                <a:latin typeface="Arial" pitchFamily="34" charset="0"/>
                <a:ea typeface="ＭＳ Ｐゴシック" pitchFamily="34" charset="-128"/>
                <a:cs typeface="Arial" pitchFamily="34" charset="0"/>
              </a:rPr>
              <a:t>Utilitarianism</a:t>
            </a:r>
            <a:r>
              <a:rPr lang="en-US" altLang="en-US" dirty="0">
                <a:latin typeface="Arial" pitchFamily="34" charset="0"/>
                <a:ea typeface="ＭＳ Ｐゴシック" pitchFamily="34" charset="-128"/>
                <a:cs typeface="Arial" pitchFamily="34" charset="0"/>
              </a:rPr>
              <a:t>: look at overall good for everyone</a:t>
            </a:r>
            <a:endParaRPr lang="en-US" altLang="en-US"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2388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 #1: copying is OK</a:t>
            </a:r>
          </a:p>
          <a:p>
            <a:pPr lvl="1"/>
            <a:r>
              <a:rPr lang="en-US" altLang="en-US" dirty="0">
                <a:latin typeface="Arial" pitchFamily="34" charset="0"/>
                <a:ea typeface="ＭＳ Ｐゴシック" pitchFamily="34" charset="-128"/>
                <a:cs typeface="Arial" pitchFamily="34" charset="0"/>
              </a:rPr>
              <a:t>There are many more music users than publishers</a:t>
            </a:r>
          </a:p>
          <a:p>
            <a:pPr lvl="1"/>
            <a:r>
              <a:rPr lang="en-US" altLang="en-US" dirty="0">
                <a:latin typeface="Arial" pitchFamily="34" charset="0"/>
                <a:ea typeface="ＭＳ Ｐゴシック" pitchFamily="34" charset="-128"/>
                <a:cs typeface="Arial" pitchFamily="34" charset="0"/>
              </a:rPr>
              <a:t>Music users are happy to get free access </a:t>
            </a:r>
          </a:p>
          <a:p>
            <a:pPr lvl="1"/>
            <a:r>
              <a:rPr lang="en-US" altLang="en-US" dirty="0">
                <a:latin typeface="Arial" pitchFamily="34" charset="0"/>
                <a:ea typeface="ＭＳ Ｐゴシック" pitchFamily="34" charset="-128"/>
                <a:cs typeface="Arial" pitchFamily="34" charset="0"/>
              </a:rPr>
              <a:t>Publishers get publicity for their products</a:t>
            </a:r>
          </a:p>
          <a:p>
            <a:pPr lvl="1"/>
            <a:r>
              <a:rPr lang="en-US" altLang="en-US" dirty="0">
                <a:latin typeface="Arial" pitchFamily="34" charset="0"/>
                <a:ea typeface="ＭＳ Ｐゴシック" pitchFamily="34" charset="-128"/>
                <a:cs typeface="Arial" pitchFamily="34" charset="0"/>
              </a:rPr>
              <a:t>File sharing is akin to hearing a song on the radio</a:t>
            </a:r>
          </a:p>
          <a:p>
            <a:pPr lvl="1"/>
            <a:r>
              <a:rPr lang="en-US" altLang="en-US" dirty="0">
                <a:latin typeface="Arial" pitchFamily="34" charset="0"/>
                <a:ea typeface="ＭＳ Ｐゴシック" pitchFamily="34" charset="-128"/>
                <a:cs typeface="Arial" pitchFamily="34" charset="0"/>
              </a:rPr>
              <a:t>Many users buy a song after listening to it</a:t>
            </a:r>
          </a:p>
          <a:p>
            <a:pPr lvl="1"/>
            <a:r>
              <a:rPr lang="en-US" altLang="en-US" dirty="0">
                <a:latin typeface="Arial" pitchFamily="34" charset="0"/>
                <a:ea typeface="ＭＳ Ｐゴシック" pitchFamily="34" charset="-128"/>
                <a:cs typeface="Arial" pitchFamily="34" charset="0"/>
              </a:rPr>
              <a:t>Drop in sales may relate more to purchasing </a:t>
            </a:r>
            <a:br>
              <a:rPr lang="en-US" altLang="en-US" dirty="0">
                <a:latin typeface="Arial" pitchFamily="34" charset="0"/>
                <a:ea typeface="ＭＳ Ｐゴシック" pitchFamily="34" charset="-128"/>
                <a:cs typeface="Arial" pitchFamily="34" charset="0"/>
              </a:rPr>
            </a:br>
            <a:r>
              <a:rPr lang="en-US" altLang="en-US" dirty="0">
                <a:latin typeface="Arial" pitchFamily="34" charset="0"/>
                <a:ea typeface="ＭＳ Ｐゴシック" pitchFamily="34" charset="-128"/>
                <a:cs typeface="Arial" pitchFamily="34" charset="0"/>
              </a:rPr>
              <a:t>song-by-song rather than by album</a:t>
            </a:r>
          </a:p>
        </p:txBody>
      </p:sp>
    </p:spTree>
    <p:extLst>
      <p:ext uri="{BB962C8B-B14F-4D97-AF65-F5344CB8AC3E}">
        <p14:creationId xmlns:p14="http://schemas.microsoft.com/office/powerpoint/2010/main" val="26833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28706</TotalTime>
  <Words>1948</Words>
  <Application>Microsoft Office PowerPoint</Application>
  <PresentationFormat>Widescreen</PresentationFormat>
  <Paragraphs>240</Paragraphs>
  <Slides>35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ＭＳ Ｐゴシック</vt:lpstr>
      <vt:lpstr>Times New Roman</vt:lpstr>
      <vt:lpstr>Wingdings</vt:lpstr>
      <vt:lpstr>Pizzicato-Swash</vt:lpstr>
      <vt:lpstr>Footlight MT Light</vt:lpstr>
      <vt:lpstr>Sample PPT_template</vt:lpstr>
      <vt:lpstr>2_Sample PPT_template</vt:lpstr>
      <vt:lpstr>PowerPoint Presentation</vt:lpstr>
      <vt:lpstr>ALERT</vt:lpstr>
      <vt:lpstr> Introduction </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Thinking Straight about Technology and Ethics</vt:lpstr>
      <vt:lpstr>Summary</vt:lpstr>
      <vt:lpstr>Summary</vt:lpstr>
      <vt:lpstr>The ACM Code of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616</cp:revision>
  <dcterms:created xsi:type="dcterms:W3CDTF">2011-11-11T03:23:31Z</dcterms:created>
  <dcterms:modified xsi:type="dcterms:W3CDTF">2026-04-15T03:57:55Z</dcterms:modified>
</cp:coreProperties>
</file>