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75" r:id="rId1"/>
    <p:sldMasterId id="2147484104" r:id="rId2"/>
  </p:sldMasterIdLst>
  <p:notesMasterIdLst>
    <p:notesMasterId r:id="rId26"/>
  </p:notesMasterIdLst>
  <p:handoutMasterIdLst>
    <p:handoutMasterId r:id="rId27"/>
  </p:handoutMasterIdLst>
  <p:sldIdLst>
    <p:sldId id="322" r:id="rId3"/>
    <p:sldId id="432" r:id="rId4"/>
    <p:sldId id="539" r:id="rId5"/>
    <p:sldId id="540" r:id="rId6"/>
    <p:sldId id="541" r:id="rId7"/>
    <p:sldId id="542" r:id="rId8"/>
    <p:sldId id="543" r:id="rId9"/>
    <p:sldId id="545" r:id="rId10"/>
    <p:sldId id="544" r:id="rId11"/>
    <p:sldId id="546" r:id="rId12"/>
    <p:sldId id="547" r:id="rId13"/>
    <p:sldId id="548" r:id="rId14"/>
    <p:sldId id="549" r:id="rId15"/>
    <p:sldId id="550" r:id="rId16"/>
    <p:sldId id="551" r:id="rId17"/>
    <p:sldId id="552" r:id="rId18"/>
    <p:sldId id="553" r:id="rId19"/>
    <p:sldId id="554" r:id="rId20"/>
    <p:sldId id="555" r:id="rId21"/>
    <p:sldId id="556" r:id="rId22"/>
    <p:sldId id="557" r:id="rId23"/>
    <p:sldId id="558" r:id="rId24"/>
    <p:sldId id="559" r:id="rId25"/>
  </p:sldIdLst>
  <p:sldSz cx="12192000" cy="6858000"/>
  <p:notesSz cx="6858000" cy="9144000"/>
  <p:embeddedFontLst>
    <p:embeddedFont>
      <p:font typeface="Bodoni MT Poster Compressed" panose="02070706080601050204" pitchFamily="18" charset="0"/>
      <p:regular r:id="rId28"/>
    </p:embeddedFont>
    <p:embeddedFont>
      <p:font typeface="Footlight MT Light" panose="0204060206030A020304" pitchFamily="18" charset="0"/>
      <p:regular r:id="rId29"/>
    </p:embeddedFont>
    <p:embeddedFont>
      <p:font typeface="MS PGothic" panose="020B0600070205080204" pitchFamily="34" charset="-128"/>
      <p:regular r:id="rId30"/>
    </p:embeddedFont>
    <p:embeddedFont>
      <p:font typeface="Pizzicato-Swash" panose="00000400000000000000" pitchFamily="2" charset="0"/>
      <p:regular r:id="rId31"/>
    </p:embeddedFont>
    <p:embeddedFont>
      <p:font typeface="TrumpetLite" panose="020A0602050506020204" pitchFamily="18" charset="0"/>
      <p:regular r:id="rId32"/>
      <p:bold r:id="rId33"/>
    </p:embeddedFont>
  </p:embeddedFontLst>
  <p:defaultTextStyle>
    <a:defPPr>
      <a:defRPr lang="en-GB"/>
    </a:defPPr>
    <a:lvl1pPr algn="l" defTabSz="457200" rtl="0" fontAlgn="base">
      <a:spcBef>
        <a:spcPct val="0"/>
      </a:spcBef>
      <a:spcAft>
        <a:spcPct val="0"/>
      </a:spcAft>
      <a:buClr>
        <a:srgbClr val="FFFFFF"/>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1pPr>
    <a:lvl2pPr marL="457200" algn="l" defTabSz="457200" rtl="0" fontAlgn="base">
      <a:spcBef>
        <a:spcPct val="0"/>
      </a:spcBef>
      <a:spcAft>
        <a:spcPct val="0"/>
      </a:spcAft>
      <a:buClr>
        <a:srgbClr val="FFFFFF"/>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2pPr>
    <a:lvl3pPr marL="914400" algn="l" defTabSz="457200" rtl="0" fontAlgn="base">
      <a:spcBef>
        <a:spcPct val="0"/>
      </a:spcBef>
      <a:spcAft>
        <a:spcPct val="0"/>
      </a:spcAft>
      <a:buClr>
        <a:srgbClr val="FFFFFF"/>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3pPr>
    <a:lvl4pPr marL="1371600" algn="l" defTabSz="457200" rtl="0" fontAlgn="base">
      <a:spcBef>
        <a:spcPct val="0"/>
      </a:spcBef>
      <a:spcAft>
        <a:spcPct val="0"/>
      </a:spcAft>
      <a:buClr>
        <a:srgbClr val="FFFFFF"/>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4pPr>
    <a:lvl5pPr marL="1828800" algn="l" defTabSz="457200" rtl="0" fontAlgn="base">
      <a:spcBef>
        <a:spcPct val="0"/>
      </a:spcBef>
      <a:spcAft>
        <a:spcPct val="0"/>
      </a:spcAft>
      <a:buClr>
        <a:srgbClr val="FFFFFF"/>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bg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bg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bg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bg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948"/>
    <a:srgbClr val="FEFF60"/>
    <a:srgbClr val="114F96"/>
    <a:srgbClr val="0A508B"/>
    <a:srgbClr val="FFF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2" autoAdjust="0"/>
    <p:restoredTop sz="94660"/>
  </p:normalViewPr>
  <p:slideViewPr>
    <p:cSldViewPr>
      <p:cViewPr varScale="1">
        <p:scale>
          <a:sx n="103" d="100"/>
          <a:sy n="103" d="100"/>
        </p:scale>
        <p:origin x="708" y="10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50" d="100"/>
        <a:sy n="150" d="100"/>
      </p:scale>
      <p:origin x="0" y="4938"/>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Times New Roman" charset="0"/>
              <a:buNone/>
              <a:defRPr sz="1200">
                <a:latin typeface="Times New Roman" charset="0"/>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2EC0521-32E3-4C31-9102-AF3FDE731388}" type="datetime1">
              <a:rPr lang="en-US"/>
              <a:pPr>
                <a:defRPr/>
              </a:pPr>
              <a:t>4/8/2025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 typeface="Times New Roman" charset="0"/>
              <a:buNone/>
              <a:defRPr sz="1200">
                <a:latin typeface="Times New Roman" charset="0"/>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DC68E8D-A74E-4CC8-845A-D79C763B8A02}" type="slidenum">
              <a:rPr lang="en-US"/>
              <a:pPr>
                <a:defRPr/>
              </a:pPr>
              <a:t>‹#›</a:t>
            </a:fld>
            <a:endParaRPr lang="en-US"/>
          </a:p>
        </p:txBody>
      </p:sp>
    </p:spTree>
    <p:extLst>
      <p:ext uri="{BB962C8B-B14F-4D97-AF65-F5344CB8AC3E}">
        <p14:creationId xmlns:p14="http://schemas.microsoft.com/office/powerpoint/2010/main" val="1593420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8" name="AutoShape 6"/>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9" name="Rectangle 7"/>
          <p:cNvSpPr>
            <a:spLocks noGrp="1" noChangeArrowheads="1"/>
          </p:cNvSpPr>
          <p:nvPr>
            <p:ph type="hdr"/>
          </p:nvPr>
        </p:nvSpPr>
        <p:spPr bwMode="auto">
          <a:xfrm>
            <a:off x="0" y="0"/>
            <a:ext cx="29622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3080" name="Rectangle 8"/>
          <p:cNvSpPr>
            <a:spLocks noGrp="1" noChangeArrowheads="1"/>
          </p:cNvSpPr>
          <p:nvPr>
            <p:ph type="dt"/>
          </p:nvPr>
        </p:nvSpPr>
        <p:spPr bwMode="auto">
          <a:xfrm>
            <a:off x="3884613" y="0"/>
            <a:ext cx="29622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62474" name="Rectangle 9"/>
          <p:cNvSpPr>
            <a:spLocks noGrp="1" noRot="1" noChangeAspect="1" noChangeArrowheads="1"/>
          </p:cNvSpPr>
          <p:nvPr>
            <p:ph type="sldImg"/>
          </p:nvPr>
        </p:nvSpPr>
        <p:spPr bwMode="auto">
          <a:xfrm>
            <a:off x="385763" y="685800"/>
            <a:ext cx="6076950" cy="3419475"/>
          </a:xfrm>
          <a:prstGeom prst="rect">
            <a:avLst/>
          </a:prstGeom>
          <a:solidFill>
            <a:srgbClr val="FFFFFF"/>
          </a:solidFill>
          <a:ln w="9360">
            <a:solidFill>
              <a:srgbClr val="000000"/>
            </a:solidFill>
            <a:miter lim="800000"/>
            <a:headEnd/>
            <a:tailEnd/>
          </a:ln>
        </p:spPr>
      </p:sp>
      <p:sp>
        <p:nvSpPr>
          <p:cNvPr id="3082" name="Rectangle 10"/>
          <p:cNvSpPr>
            <a:spLocks noGrp="1" noChangeArrowheads="1"/>
          </p:cNvSpPr>
          <p:nvPr>
            <p:ph type="body"/>
          </p:nvPr>
        </p:nvSpPr>
        <p:spPr bwMode="auto">
          <a:xfrm>
            <a:off x="685800" y="4343400"/>
            <a:ext cx="5476875" cy="41052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3083" name="Rectangle 11"/>
          <p:cNvSpPr>
            <a:spLocks noGrp="1" noChangeArrowheads="1"/>
          </p:cNvSpPr>
          <p:nvPr>
            <p:ph type="ftr"/>
          </p:nvPr>
        </p:nvSpPr>
        <p:spPr bwMode="auto">
          <a:xfrm>
            <a:off x="0" y="8685213"/>
            <a:ext cx="29622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3084" name="Rectangle 12"/>
          <p:cNvSpPr>
            <a:spLocks noGrp="1" noChangeArrowheads="1"/>
          </p:cNvSpPr>
          <p:nvPr>
            <p:ph type="sldNum"/>
          </p:nvPr>
        </p:nvSpPr>
        <p:spPr bwMode="auto">
          <a:xfrm>
            <a:off x="3884613" y="8685213"/>
            <a:ext cx="29622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pPr>
              <a:defRPr/>
            </a:pPr>
            <a:fld id="{8FC7CA11-5530-4644-BF65-99309B556D1F}" type="slidenum">
              <a:rPr lang="en-US"/>
              <a:pPr>
                <a:defRPr/>
              </a:pPr>
              <a:t>‹#›</a:t>
            </a:fld>
            <a:endParaRPr lang="en-US"/>
          </a:p>
        </p:txBody>
      </p:sp>
    </p:spTree>
    <p:extLst>
      <p:ext uri="{BB962C8B-B14F-4D97-AF65-F5344CB8AC3E}">
        <p14:creationId xmlns:p14="http://schemas.microsoft.com/office/powerpoint/2010/main" val="180813013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a:extLst>
              <a:ext uri="{FF2B5EF4-FFF2-40B4-BE49-F238E27FC236}">
                <a16:creationId xmlns:a16="http://schemas.microsoft.com/office/drawing/2014/main" id="{DB3F7789-FC7B-49EE-95E1-B5FDA2C65FE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fld id="{FDAC7B17-A2D4-4930-9047-0E0DB4FF0A5B}" type="slidenum">
              <a:rPr lang="en-US" altLang="en-US" sz="1200">
                <a:solidFill>
                  <a:srgbClr val="000000"/>
                </a:solidFill>
              </a:rPr>
              <a:pPr eaLnBrk="1" hangingPunct="1"/>
              <a:t>1</a:t>
            </a:fld>
            <a:endParaRPr lang="en-US" altLang="en-US" sz="1200">
              <a:solidFill>
                <a:srgbClr val="000000"/>
              </a:solidFill>
            </a:endParaRPr>
          </a:p>
        </p:txBody>
      </p:sp>
      <p:sp>
        <p:nvSpPr>
          <p:cNvPr id="48131" name="Text Box 1">
            <a:extLst>
              <a:ext uri="{FF2B5EF4-FFF2-40B4-BE49-F238E27FC236}">
                <a16:creationId xmlns:a16="http://schemas.microsoft.com/office/drawing/2014/main" id="{32B16F66-5220-442E-9710-69DCD3BA8BB9}"/>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8132" name="Rectangle 2">
            <a:extLst>
              <a:ext uri="{FF2B5EF4-FFF2-40B4-BE49-F238E27FC236}">
                <a16:creationId xmlns:a16="http://schemas.microsoft.com/office/drawing/2014/main" id="{8FE20874-43E3-4711-BF12-BEC39F0B7DBB}"/>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4610" name="Rectangle 2"/>
          <p:cNvSpPr>
            <a:spLocks noGrp="1" noChangeArrowheads="1"/>
          </p:cNvSpPr>
          <p:nvPr>
            <p:ph type="ctrTitle"/>
          </p:nvPr>
        </p:nvSpPr>
        <p:spPr>
          <a:xfrm>
            <a:off x="914400" y="1905000"/>
            <a:ext cx="10363200" cy="1905000"/>
          </a:xfrm>
          <a:noFill/>
          <a:ln w="38100" cap="flat" cmpd="sng" algn="ctr">
            <a:noFill/>
            <a:prstDash val="solid"/>
            <a:miter lim="800000"/>
            <a:headEnd type="none" w="med" len="med"/>
            <a:tailEnd type="none" w="med" len="med"/>
          </a:ln>
          <a:effectLst/>
        </p:spPr>
        <p:txBody>
          <a:bodyPr/>
          <a:lstStyle>
            <a:lvl1pPr>
              <a:defRPr sz="4400"/>
            </a:lvl1pPr>
          </a:lstStyle>
          <a:p>
            <a:r>
              <a:rPr lang="en-US" dirty="0"/>
              <a:t>Click to edit Master title style</a:t>
            </a:r>
          </a:p>
        </p:txBody>
      </p:sp>
      <p:sp>
        <p:nvSpPr>
          <p:cNvPr id="324611" name="Rectangle 3"/>
          <p:cNvSpPr>
            <a:spLocks noGrp="1" noChangeArrowheads="1"/>
          </p:cNvSpPr>
          <p:nvPr>
            <p:ph type="subTitle" idx="1"/>
          </p:nvPr>
        </p:nvSpPr>
        <p:spPr>
          <a:xfrm>
            <a:off x="1219200" y="4191000"/>
            <a:ext cx="9652000" cy="1295400"/>
          </a:xfrm>
          <a:noFill/>
          <a:ln w="38100" cap="flat" cmpd="sng" algn="ctr">
            <a:noFill/>
            <a:prstDash val="solid"/>
            <a:miter lim="800000"/>
            <a:headEnd type="none" w="med" len="med"/>
            <a:tailEnd type="none" w="med" len="med"/>
          </a:ln>
        </p:spPr>
        <p:txBody>
          <a:bodyPr/>
          <a:lstStyle>
            <a:lvl1pPr marL="0" indent="0" algn="ctr">
              <a:buFontTx/>
              <a:buNone/>
              <a:defRPr sz="3400" b="1" i="1">
                <a:ln>
                  <a:noFill/>
                </a:ln>
                <a:noFill/>
              </a:defRPr>
            </a:lvl1pPr>
          </a:lstStyle>
          <a:p>
            <a:r>
              <a:rPr lang="en-US" dirty="0"/>
              <a:t>Click to edit Master subtitle style</a:t>
            </a:r>
          </a:p>
        </p:txBody>
      </p:sp>
      <p:sp>
        <p:nvSpPr>
          <p:cNvPr id="4" name="Date Placeholder 3"/>
          <p:cNvSpPr>
            <a:spLocks noGrp="1" noChangeArrowheads="1"/>
          </p:cNvSpPr>
          <p:nvPr>
            <p:ph type="dt" sz="half" idx="10"/>
          </p:nvPr>
        </p:nvSpPr>
        <p:spPr bwMode="auto">
          <a:xfrm>
            <a:off x="9144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buFont typeface="Times New Roman" charset="0"/>
              <a:buNone/>
              <a:defRPr sz="1400">
                <a:solidFill>
                  <a:srgbClr val="222222"/>
                </a:solidFill>
                <a:latin typeface="Times New Roman" charset="0"/>
                <a:ea typeface="+mn-ea"/>
              </a:defRPr>
            </a:lvl1pPr>
          </a:lstStyle>
          <a:p>
            <a:pPr>
              <a:defRPr/>
            </a:pPr>
            <a:endParaRPr lang="en-US"/>
          </a:p>
        </p:txBody>
      </p:sp>
      <p:sp>
        <p:nvSpPr>
          <p:cNvPr id="5" name="Rectangle 4"/>
          <p:cNvSpPr>
            <a:spLocks noGrp="1" noChangeArrowheads="1"/>
          </p:cNvSpPr>
          <p:nvPr>
            <p:ph type="sldNum" sz="quarter" idx="11"/>
          </p:nvPr>
        </p:nvSpPr>
        <p:spPr>
          <a:xfrm>
            <a:off x="8737600" y="6248400"/>
            <a:ext cx="2540000" cy="457200"/>
          </a:xfrm>
        </p:spPr>
        <p:txBody>
          <a:bodyPr/>
          <a:lstStyle>
            <a:lvl1pPr>
              <a:defRPr>
                <a:latin typeface="Times New Roman" pitchFamily="18" charset="0"/>
              </a:defRPr>
            </a:lvl1pPr>
          </a:lstStyle>
          <a:p>
            <a:pPr>
              <a:defRPr/>
            </a:pPr>
            <a:fld id="{8D547FCD-06FF-4B40-B56B-3F83B2C3E7D6}" type="slidenum">
              <a:rPr lang="en-US"/>
              <a:pPr>
                <a:defRPr/>
              </a:pPr>
              <a:t>‹#›</a:t>
            </a:fld>
            <a:endParaRPr lang="en-US"/>
          </a:p>
        </p:txBody>
      </p:sp>
    </p:spTree>
    <p:extLst>
      <p:ext uri="{BB962C8B-B14F-4D97-AF65-F5344CB8AC3E}">
        <p14:creationId xmlns:p14="http://schemas.microsoft.com/office/powerpoint/2010/main" val="63624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p:cNvSpPr>
            <a:spLocks noGrp="1" noChangeArrowheads="1"/>
          </p:cNvSpPr>
          <p:nvPr>
            <p:ph type="sldNum" sz="quarter" idx="11"/>
          </p:nvPr>
        </p:nvSpPr>
        <p:spPr>
          <a:ln/>
        </p:spPr>
        <p:txBody>
          <a:bodyPr/>
          <a:lstStyle>
            <a:lvl1pPr>
              <a:defRPr/>
            </a:lvl1pPr>
          </a:lstStyle>
          <a:p>
            <a:pPr>
              <a:defRPr/>
            </a:pPr>
            <a:fld id="{589E728C-F143-4030-BA3E-0F18C4E7B81C}" type="slidenum">
              <a:rPr lang="en-US"/>
              <a:pPr>
                <a:defRPr/>
              </a:pPr>
              <a:t>‹#›</a:t>
            </a:fld>
            <a:endParaRPr lang="en-US"/>
          </a:p>
        </p:txBody>
      </p:sp>
    </p:spTree>
    <p:extLst>
      <p:ext uri="{BB962C8B-B14F-4D97-AF65-F5344CB8AC3E}">
        <p14:creationId xmlns:p14="http://schemas.microsoft.com/office/powerpoint/2010/main" val="170884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381000"/>
            <a:ext cx="2692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381000"/>
            <a:ext cx="78740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p:cNvSpPr>
            <a:spLocks noGrp="1" noChangeArrowheads="1"/>
          </p:cNvSpPr>
          <p:nvPr>
            <p:ph type="sldNum" sz="quarter" idx="11"/>
          </p:nvPr>
        </p:nvSpPr>
        <p:spPr>
          <a:ln/>
        </p:spPr>
        <p:txBody>
          <a:bodyPr/>
          <a:lstStyle>
            <a:lvl1pPr>
              <a:defRPr/>
            </a:lvl1pPr>
          </a:lstStyle>
          <a:p>
            <a:pPr>
              <a:defRPr/>
            </a:pPr>
            <a:fld id="{68D10B79-35C3-4850-9D60-60074833B1E1}" type="slidenum">
              <a:rPr lang="en-US"/>
              <a:pPr>
                <a:defRPr/>
              </a:pPr>
              <a:t>‹#›</a:t>
            </a:fld>
            <a:endParaRPr lang="en-US"/>
          </a:p>
        </p:txBody>
      </p:sp>
    </p:spTree>
    <p:extLst>
      <p:ext uri="{BB962C8B-B14F-4D97-AF65-F5344CB8AC3E}">
        <p14:creationId xmlns:p14="http://schemas.microsoft.com/office/powerpoint/2010/main" val="2502323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381001"/>
            <a:ext cx="10756900" cy="1133475"/>
          </a:xfrm>
        </p:spPr>
        <p:txBody>
          <a:bodyPr/>
          <a:lstStyle/>
          <a:p>
            <a:r>
              <a:rPr lang="en-US"/>
              <a:t>Click to edit Master title style</a:t>
            </a:r>
          </a:p>
        </p:txBody>
      </p:sp>
      <p:sp>
        <p:nvSpPr>
          <p:cNvPr id="3" name="Text Placeholder 2"/>
          <p:cNvSpPr>
            <a:spLocks noGrp="1"/>
          </p:cNvSpPr>
          <p:nvPr>
            <p:ph type="body" sz="half" idx="1"/>
          </p:nvPr>
        </p:nvSpPr>
        <p:spPr>
          <a:xfrm>
            <a:off x="711200" y="1981201"/>
            <a:ext cx="5276851"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1252" y="1981200"/>
            <a:ext cx="5276849"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1252" y="4186239"/>
            <a:ext cx="5276849" cy="2052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idx="10"/>
          </p:nvPr>
        </p:nvSpPr>
        <p:spPr>
          <a:xfrm>
            <a:off x="711201" y="6324601"/>
            <a:ext cx="7810500" cy="396875"/>
          </a:xfrm>
        </p:spPr>
        <p:txBody>
          <a:bodyPr/>
          <a:lstStyle>
            <a:lvl1pPr>
              <a:defRPr/>
            </a:lvl1pPr>
          </a:lstStyle>
          <a:p>
            <a:pPr>
              <a:defRPr/>
            </a:pPr>
            <a:r>
              <a:rPr lang="en-US"/>
              <a:t>Invitation to Computer Science, 6th Edition</a:t>
            </a:r>
          </a:p>
        </p:txBody>
      </p:sp>
      <p:sp>
        <p:nvSpPr>
          <p:cNvPr id="7" name="Slide Number Placeholder 6"/>
          <p:cNvSpPr>
            <a:spLocks noGrp="1"/>
          </p:cNvSpPr>
          <p:nvPr>
            <p:ph type="sldNum" idx="11"/>
          </p:nvPr>
        </p:nvSpPr>
        <p:spPr>
          <a:xfrm>
            <a:off x="8737601" y="6324601"/>
            <a:ext cx="2527300" cy="396875"/>
          </a:xfrm>
        </p:spPr>
        <p:txBody>
          <a:bodyPr/>
          <a:lstStyle>
            <a:lvl1pPr>
              <a:defRPr/>
            </a:lvl1pPr>
          </a:lstStyle>
          <a:p>
            <a:pPr>
              <a:defRPr/>
            </a:pPr>
            <a:fld id="{3F5CB351-E3CA-4CA9-9FC0-482C73640D2A}" type="slidenum">
              <a:rPr lang="en-US"/>
              <a:pPr>
                <a:defRPr/>
              </a:pPr>
              <a:t>‹#›</a:t>
            </a:fld>
            <a:endParaRPr lang="en-US"/>
          </a:p>
        </p:txBody>
      </p:sp>
    </p:spTree>
    <p:extLst>
      <p:ext uri="{BB962C8B-B14F-4D97-AF65-F5344CB8AC3E}">
        <p14:creationId xmlns:p14="http://schemas.microsoft.com/office/powerpoint/2010/main" val="3195544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381001"/>
            <a:ext cx="10756900" cy="1133475"/>
          </a:xfrm>
        </p:spPr>
        <p:txBody>
          <a:bodyPr/>
          <a:lstStyle/>
          <a:p>
            <a:r>
              <a:rPr lang="en-US"/>
              <a:t>Click to edit Master title style</a:t>
            </a:r>
          </a:p>
        </p:txBody>
      </p:sp>
      <p:sp>
        <p:nvSpPr>
          <p:cNvPr id="3" name="Text Placeholder 2"/>
          <p:cNvSpPr>
            <a:spLocks noGrp="1"/>
          </p:cNvSpPr>
          <p:nvPr>
            <p:ph type="body" sz="half" idx="1"/>
          </p:nvPr>
        </p:nvSpPr>
        <p:spPr>
          <a:xfrm>
            <a:off x="711200" y="1981201"/>
            <a:ext cx="5276851"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2" y="1981201"/>
            <a:ext cx="5276849"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idx="10"/>
          </p:nvPr>
        </p:nvSpPr>
        <p:spPr>
          <a:xfrm>
            <a:off x="711201" y="6324601"/>
            <a:ext cx="7810500" cy="396875"/>
          </a:xfrm>
        </p:spPr>
        <p:txBody>
          <a:bodyPr/>
          <a:lstStyle>
            <a:lvl1pPr>
              <a:defRPr/>
            </a:lvl1pPr>
          </a:lstStyle>
          <a:p>
            <a:pPr>
              <a:defRPr/>
            </a:pPr>
            <a:r>
              <a:rPr lang="en-US"/>
              <a:t>Invitation to Computer Science, 6th Edition</a:t>
            </a:r>
          </a:p>
        </p:txBody>
      </p:sp>
      <p:sp>
        <p:nvSpPr>
          <p:cNvPr id="6" name="Slide Number Placeholder 5"/>
          <p:cNvSpPr>
            <a:spLocks noGrp="1"/>
          </p:cNvSpPr>
          <p:nvPr>
            <p:ph type="sldNum" idx="11"/>
          </p:nvPr>
        </p:nvSpPr>
        <p:spPr>
          <a:xfrm>
            <a:off x="8737601" y="6324601"/>
            <a:ext cx="2527300" cy="396875"/>
          </a:xfrm>
        </p:spPr>
        <p:txBody>
          <a:bodyPr/>
          <a:lstStyle>
            <a:lvl1pPr>
              <a:defRPr/>
            </a:lvl1pPr>
          </a:lstStyle>
          <a:p>
            <a:pPr>
              <a:defRPr/>
            </a:pPr>
            <a:fld id="{556C1B92-C9EC-4821-8465-E1A9D0374F06}" type="slidenum">
              <a:rPr lang="en-US"/>
              <a:pPr>
                <a:defRPr/>
              </a:pPr>
              <a:t>‹#›</a:t>
            </a:fld>
            <a:endParaRPr lang="en-US"/>
          </a:p>
        </p:txBody>
      </p:sp>
    </p:spTree>
    <p:extLst>
      <p:ext uri="{BB962C8B-B14F-4D97-AF65-F5344CB8AC3E}">
        <p14:creationId xmlns:p14="http://schemas.microsoft.com/office/powerpoint/2010/main" val="2286912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1" y="3124201"/>
            <a:ext cx="10350500" cy="828675"/>
          </a:xfrm>
        </p:spPr>
        <p:txBody>
          <a:bodyPr/>
          <a:lstStyle/>
          <a:p>
            <a:r>
              <a:rPr lang="en-US"/>
              <a:t>Click to edit Master title style</a:t>
            </a:r>
          </a:p>
        </p:txBody>
      </p:sp>
      <p:sp>
        <p:nvSpPr>
          <p:cNvPr id="3" name="Date Placeholder 2"/>
          <p:cNvSpPr>
            <a:spLocks noGrp="1"/>
          </p:cNvSpPr>
          <p:nvPr>
            <p:ph type="dt" idx="10"/>
          </p:nvPr>
        </p:nvSpPr>
        <p:spPr>
          <a:xfrm>
            <a:off x="914401" y="6248401"/>
            <a:ext cx="2527300" cy="447675"/>
          </a:xfrm>
          <a:prstGeom prst="rect">
            <a:avLst/>
          </a:prstGeom>
        </p:spPr>
        <p:txBody>
          <a:bodyPr vert="horz" wrap="square" lIns="91440" tIns="45720" rIns="91440" bIns="45720" numCol="1" anchor="t" anchorCtr="0" compatLnSpc="1">
            <a:prstTxWarp prst="textNoShape">
              <a:avLst/>
            </a:prstTxWarp>
          </a:bodyPr>
          <a:lstStyle>
            <a:lvl1pPr>
              <a:buFont typeface="Times New Roman" charset="0"/>
              <a:buNone/>
              <a:defRPr>
                <a:latin typeface="Times New Roman" charset="0"/>
                <a:ea typeface="+mn-ea"/>
              </a:defRPr>
            </a:lvl1pPr>
          </a:lstStyle>
          <a:p>
            <a:pPr>
              <a:defRPr/>
            </a:pPr>
            <a:endParaRPr lang="en-US"/>
          </a:p>
        </p:txBody>
      </p:sp>
      <p:sp>
        <p:nvSpPr>
          <p:cNvPr id="4" name="Footer Placeholder 3"/>
          <p:cNvSpPr>
            <a:spLocks noGrp="1"/>
          </p:cNvSpPr>
          <p:nvPr>
            <p:ph type="ftr" idx="11"/>
          </p:nvPr>
        </p:nvSpPr>
        <p:spPr>
          <a:xfrm>
            <a:off x="4165601" y="6248401"/>
            <a:ext cx="3848100" cy="447675"/>
          </a:xfrm>
        </p:spPr>
        <p:txBody>
          <a:bodyPr/>
          <a:lstStyle>
            <a:lvl1pPr>
              <a:defRPr/>
            </a:lvl1pPr>
          </a:lstStyle>
          <a:p>
            <a:pPr>
              <a:defRPr/>
            </a:pPr>
            <a:r>
              <a:rPr lang="en-US"/>
              <a:t>Invitation to Computer Science, 6th Edition</a:t>
            </a:r>
          </a:p>
        </p:txBody>
      </p:sp>
      <p:sp>
        <p:nvSpPr>
          <p:cNvPr id="5" name="Slide Number Placeholder 4"/>
          <p:cNvSpPr>
            <a:spLocks noGrp="1"/>
          </p:cNvSpPr>
          <p:nvPr>
            <p:ph type="sldNum" idx="12"/>
          </p:nvPr>
        </p:nvSpPr>
        <p:spPr>
          <a:xfrm>
            <a:off x="8737601" y="6248401"/>
            <a:ext cx="2527300" cy="447675"/>
          </a:xfrm>
        </p:spPr>
        <p:txBody>
          <a:bodyPr/>
          <a:lstStyle>
            <a:lvl1pPr>
              <a:defRPr/>
            </a:lvl1pPr>
          </a:lstStyle>
          <a:p>
            <a:pPr>
              <a:defRPr/>
            </a:pPr>
            <a:fld id="{060168F7-6561-4C1C-9FAA-15C37EA4D206}" type="slidenum">
              <a:rPr lang="en-US"/>
              <a:pPr>
                <a:defRPr/>
              </a:pPr>
              <a:t>‹#›</a:t>
            </a:fld>
            <a:endParaRPr lang="en-US"/>
          </a:p>
        </p:txBody>
      </p:sp>
    </p:spTree>
    <p:extLst>
      <p:ext uri="{BB962C8B-B14F-4D97-AF65-F5344CB8AC3E}">
        <p14:creationId xmlns:p14="http://schemas.microsoft.com/office/powerpoint/2010/main" val="2516843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overtitleart.png"/>
          <p:cNvPicPr>
            <a:picLocks noChangeAspect="1"/>
          </p:cNvPicPr>
          <p:nvPr/>
        </p:nvPicPr>
        <p:blipFill>
          <a:blip r:embed="rId2">
            <a:extLst>
              <a:ext uri="{28A0092B-C50C-407E-A947-70E740481C1C}">
                <a14:useLocalDpi xmlns:a14="http://schemas.microsoft.com/office/drawing/2010/main" val="0"/>
              </a:ext>
            </a:extLst>
          </a:blip>
          <a:srcRect r="1782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overtitleart.png"/>
          <p:cNvPicPr>
            <a:picLocks noChangeAspect="1"/>
          </p:cNvPicPr>
          <p:nvPr/>
        </p:nvPicPr>
        <p:blipFill>
          <a:blip r:embed="rId2">
            <a:extLst>
              <a:ext uri="{28A0092B-C50C-407E-A947-70E740481C1C}">
                <a14:useLocalDpi xmlns:a14="http://schemas.microsoft.com/office/drawing/2010/main" val="0"/>
              </a:ext>
            </a:extLst>
          </a:blip>
          <a:srcRect r="1782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0" y="0"/>
            <a:ext cx="12192000" cy="1676400"/>
          </a:xfrm>
          <a:prstGeom prst="round2DiagRect">
            <a:avLst/>
          </a:prstGeom>
          <a:solidFill>
            <a:srgbClr val="E6E100"/>
          </a:solidFill>
          <a:ln w="38100" cap="flat" cmpd="sng" algn="ctr">
            <a:solidFill>
              <a:srgbClr val="114F96"/>
            </a:solidFill>
            <a:prstDash val="solid"/>
            <a:miter lim="800000"/>
            <a:headEnd type="none" w="med" len="med"/>
            <a:tailEnd type="none" w="med" len="med"/>
          </a:ln>
          <a:effectLst/>
        </p:spPr>
        <p:txBody>
          <a:bodyPr anchor="ctr"/>
          <a:lstStyle>
            <a:lvl1pPr>
              <a:defRPr sz="4400" b="1" baseline="0"/>
            </a:lvl1pPr>
          </a:lstStyle>
          <a:p>
            <a:pPr algn="ctr" defTabSz="914400" eaLnBrk="0" hangingPunct="0">
              <a:buClrTx/>
              <a:buSzTx/>
              <a:buFontTx/>
              <a:buNone/>
              <a:defRPr/>
            </a:pPr>
            <a:endParaRPr lang="en-US" sz="4400" kern="0" dirty="0">
              <a:solidFill>
                <a:srgbClr val="222222"/>
              </a:solidFill>
              <a:latin typeface="+mj-lt"/>
              <a:ea typeface="ＭＳ Ｐゴシック" charset="-128"/>
              <a:cs typeface="ＭＳ Ｐゴシック" charset="-128"/>
            </a:endParaRPr>
          </a:p>
        </p:txBody>
      </p:sp>
      <p:sp>
        <p:nvSpPr>
          <p:cNvPr id="7" name="Rectangle 3"/>
          <p:cNvSpPr txBox="1">
            <a:spLocks noChangeArrowheads="1"/>
          </p:cNvSpPr>
          <p:nvPr/>
        </p:nvSpPr>
        <p:spPr bwMode="auto">
          <a:xfrm>
            <a:off x="0" y="5562600"/>
            <a:ext cx="12192000" cy="1295400"/>
          </a:xfrm>
          <a:prstGeom prst="round2DiagRect">
            <a:avLst/>
          </a:prstGeom>
          <a:solidFill>
            <a:schemeClr val="tx1"/>
          </a:solidFill>
          <a:ln w="38100" cap="flat" cmpd="sng" algn="ctr">
            <a:solidFill>
              <a:srgbClr val="114F96"/>
            </a:solidFill>
            <a:prstDash val="solid"/>
            <a:miter lim="800000"/>
            <a:headEnd type="none" w="med" len="med"/>
            <a:tailEnd type="none" w="med" len="med"/>
          </a:ln>
        </p:spPr>
        <p:txBody>
          <a:bodyPr/>
          <a:lstStyle>
            <a:lvl1pPr marL="0" indent="0" algn="l">
              <a:buFontTx/>
              <a:buNone/>
              <a:defRPr sz="2800" b="1" i="0" baseline="0">
                <a:solidFill>
                  <a:srgbClr val="CCFFCC"/>
                </a:solidFill>
                <a:latin typeface="+mj-lt"/>
                <a:ea typeface="Batang" pitchFamily="18" charset="-127"/>
              </a:defRPr>
            </a:lvl1pPr>
          </a:lstStyle>
          <a:p>
            <a:pPr defTabSz="914400" eaLnBrk="0" hangingPunct="0">
              <a:spcBef>
                <a:spcPct val="20000"/>
              </a:spcBef>
              <a:buClrTx/>
              <a:buSzTx/>
              <a:defRPr/>
            </a:pPr>
            <a:r>
              <a:rPr lang="en-US" sz="2800" kern="0">
                <a:cs typeface="ＭＳ Ｐゴシック" charset="-128"/>
              </a:rPr>
              <a:t>INVITATION TO </a:t>
            </a:r>
          </a:p>
          <a:p>
            <a:pPr defTabSz="914400" eaLnBrk="0" hangingPunct="0">
              <a:spcBef>
                <a:spcPct val="20000"/>
              </a:spcBef>
              <a:buClrTx/>
              <a:buSzTx/>
              <a:defRPr/>
            </a:pPr>
            <a:r>
              <a:rPr lang="en-US" sz="2800" kern="0">
                <a:cs typeface="ＭＳ Ｐゴシック" charset="-128"/>
              </a:rPr>
              <a:t>Computer Science</a:t>
            </a:r>
            <a:endParaRPr lang="en-US" sz="2800" kern="0" dirty="0">
              <a:cs typeface="ＭＳ Ｐゴシック" charset="-128"/>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3201" y="5676900"/>
            <a:ext cx="1460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txBox="1">
            <a:spLocks noChangeArrowheads="1"/>
          </p:cNvSpPr>
          <p:nvPr/>
        </p:nvSpPr>
        <p:spPr bwMode="auto">
          <a:xfrm>
            <a:off x="711200" y="381000"/>
            <a:ext cx="10769600" cy="1143000"/>
          </a:xfrm>
          <a:prstGeom prst="rect">
            <a:avLst/>
          </a:prstGeom>
          <a:noFill/>
          <a:ln w="9525">
            <a:noFill/>
            <a:miter lim="800000"/>
            <a:headEnd/>
            <a:tailEnd/>
          </a:ln>
        </p:spPr>
        <p:txBody>
          <a:bodyPr anchor="ctr"/>
          <a:lstStyle/>
          <a:p>
            <a:pPr algn="ctr" defTabSz="914400" eaLnBrk="0" hangingPunct="0">
              <a:buClrTx/>
              <a:buSzTx/>
              <a:buFontTx/>
              <a:buNone/>
              <a:defRPr/>
            </a:pPr>
            <a:endParaRPr lang="en-US" sz="3600" kern="0" dirty="0">
              <a:solidFill>
                <a:srgbClr val="222222"/>
              </a:solidFill>
              <a:latin typeface="+mj-lt"/>
              <a:cs typeface="ＭＳ Ｐゴシック" charset="-128"/>
            </a:endParaRPr>
          </a:p>
        </p:txBody>
      </p:sp>
      <p:sp>
        <p:nvSpPr>
          <p:cNvPr id="324610" name="Rectangle 2"/>
          <p:cNvSpPr>
            <a:spLocks noGrp="1" noChangeArrowheads="1"/>
          </p:cNvSpPr>
          <p:nvPr>
            <p:ph type="ctrTitle"/>
          </p:nvPr>
        </p:nvSpPr>
        <p:spPr>
          <a:xfrm>
            <a:off x="914400" y="1905000"/>
            <a:ext cx="10363200" cy="1905000"/>
          </a:xfrm>
          <a:solidFill>
            <a:srgbClr val="FFF948"/>
          </a:solidFill>
          <a:ln w="38100" cap="flat" cmpd="sng" algn="ctr">
            <a:solidFill>
              <a:srgbClr val="114F96"/>
            </a:solidFill>
            <a:prstDash val="solid"/>
            <a:miter lim="800000"/>
            <a:headEnd type="none" w="med" len="med"/>
            <a:tailEnd type="none" w="med" len="med"/>
          </a:ln>
          <a:effectLst/>
        </p:spPr>
        <p:txBody>
          <a:bodyPr/>
          <a:lstStyle>
            <a:lvl1pPr>
              <a:defRPr sz="4400"/>
            </a:lvl1pPr>
          </a:lstStyle>
          <a:p>
            <a:r>
              <a:rPr lang="en-US" dirty="0"/>
              <a:t>Click to edit Master title style</a:t>
            </a:r>
          </a:p>
        </p:txBody>
      </p:sp>
      <p:sp>
        <p:nvSpPr>
          <p:cNvPr id="324611" name="Rectangle 3"/>
          <p:cNvSpPr>
            <a:spLocks noGrp="1" noChangeArrowheads="1"/>
          </p:cNvSpPr>
          <p:nvPr>
            <p:ph type="subTitle" idx="1"/>
          </p:nvPr>
        </p:nvSpPr>
        <p:spPr>
          <a:xfrm>
            <a:off x="1219200" y="4191000"/>
            <a:ext cx="9652000" cy="1295400"/>
          </a:xfrm>
          <a:solidFill>
            <a:srgbClr val="FFF948"/>
          </a:solidFill>
          <a:ln w="38100" cap="flat" cmpd="sng" algn="ctr">
            <a:solidFill>
              <a:srgbClr val="114F96"/>
            </a:solidFill>
            <a:prstDash val="solid"/>
            <a:miter lim="800000"/>
            <a:headEnd type="none" w="med" len="med"/>
            <a:tailEnd type="none" w="med" len="med"/>
          </a:ln>
        </p:spPr>
        <p:txBody>
          <a:bodyPr/>
          <a:lstStyle>
            <a:lvl1pPr marL="0" indent="0" algn="ctr">
              <a:buFontTx/>
              <a:buNone/>
              <a:defRPr sz="3400" b="1" i="1">
                <a:solidFill>
                  <a:srgbClr val="CCFFCC"/>
                </a:solidFill>
              </a:defRPr>
            </a:lvl1pPr>
          </a:lstStyle>
          <a:p>
            <a:r>
              <a:rPr lang="en-US" dirty="0"/>
              <a:t>Click to edit Master subtitle style</a:t>
            </a:r>
          </a:p>
        </p:txBody>
      </p:sp>
      <p:sp>
        <p:nvSpPr>
          <p:cNvPr id="10" name="Date Placeholder 9"/>
          <p:cNvSpPr>
            <a:spLocks noGrp="1" noChangeArrowheads="1"/>
          </p:cNvSpPr>
          <p:nvPr>
            <p:ph type="dt" sz="half" idx="10"/>
          </p:nvPr>
        </p:nvSpPr>
        <p:spPr bwMode="auto">
          <a:xfrm>
            <a:off x="9144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buFont typeface="Times New Roman" charset="0"/>
              <a:buNone/>
              <a:defRPr sz="1400">
                <a:solidFill>
                  <a:srgbClr val="222222"/>
                </a:solidFill>
                <a:latin typeface="Times New Roman" charset="0"/>
                <a:ea typeface="+mn-ea"/>
              </a:defRPr>
            </a:lvl1pPr>
          </a:lstStyle>
          <a:p>
            <a:pPr>
              <a:defRPr/>
            </a:pPr>
            <a:endParaRPr lang="en-US"/>
          </a:p>
        </p:txBody>
      </p:sp>
      <p:sp>
        <p:nvSpPr>
          <p:cNvPr id="11" name="Rectangle 10"/>
          <p:cNvSpPr>
            <a:spLocks noGrp="1" noChangeArrowheads="1"/>
          </p:cNvSpPr>
          <p:nvPr>
            <p:ph type="sldNum" sz="quarter" idx="11"/>
          </p:nvPr>
        </p:nvSpPr>
        <p:spPr>
          <a:xfrm>
            <a:off x="8737600" y="6248400"/>
            <a:ext cx="2540000" cy="457200"/>
          </a:xfrm>
        </p:spPr>
        <p:txBody>
          <a:bodyPr/>
          <a:lstStyle>
            <a:lvl1pPr>
              <a:defRPr>
                <a:latin typeface="Times New Roman" pitchFamily="18" charset="0"/>
              </a:defRPr>
            </a:lvl1pPr>
          </a:lstStyle>
          <a:p>
            <a:pPr>
              <a:defRPr/>
            </a:pPr>
            <a:fld id="{1CF204D9-31E5-4E1C-AD1F-EA82E21E24FF}" type="slidenum">
              <a:rPr lang="en-US"/>
              <a:pPr>
                <a:defRPr/>
              </a:pPr>
              <a:t>‹#›</a:t>
            </a:fld>
            <a:endParaRPr lang="en-US"/>
          </a:p>
        </p:txBody>
      </p:sp>
    </p:spTree>
    <p:extLst>
      <p:ext uri="{BB962C8B-B14F-4D97-AF65-F5344CB8AC3E}">
        <p14:creationId xmlns:p14="http://schemas.microsoft.com/office/powerpoint/2010/main" val="2692503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p:cNvSpPr>
            <a:spLocks noGrp="1" noChangeArrowheads="1"/>
          </p:cNvSpPr>
          <p:nvPr>
            <p:ph type="sldNum" sz="quarter" idx="11"/>
          </p:nvPr>
        </p:nvSpPr>
        <p:spPr>
          <a:ln/>
        </p:spPr>
        <p:txBody>
          <a:bodyPr/>
          <a:lstStyle>
            <a:lvl1pPr>
              <a:defRPr/>
            </a:lvl1pPr>
          </a:lstStyle>
          <a:p>
            <a:pPr>
              <a:defRPr/>
            </a:pPr>
            <a:fld id="{146CF40C-F4B9-441B-A605-844EC22E781C}" type="slidenum">
              <a:rPr lang="en-US"/>
              <a:pPr>
                <a:defRPr/>
              </a:pPr>
              <a:t>‹#›</a:t>
            </a:fld>
            <a:endParaRPr lang="en-US"/>
          </a:p>
        </p:txBody>
      </p:sp>
    </p:spTree>
    <p:extLst>
      <p:ext uri="{BB962C8B-B14F-4D97-AF65-F5344CB8AC3E}">
        <p14:creationId xmlns:p14="http://schemas.microsoft.com/office/powerpoint/2010/main" val="3658453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p:cNvSpPr>
            <a:spLocks noGrp="1" noChangeArrowheads="1"/>
          </p:cNvSpPr>
          <p:nvPr>
            <p:ph type="sldNum" sz="quarter" idx="11"/>
          </p:nvPr>
        </p:nvSpPr>
        <p:spPr>
          <a:ln/>
        </p:spPr>
        <p:txBody>
          <a:bodyPr/>
          <a:lstStyle>
            <a:lvl1pPr>
              <a:defRPr/>
            </a:lvl1pPr>
          </a:lstStyle>
          <a:p>
            <a:pPr>
              <a:defRPr/>
            </a:pPr>
            <a:fld id="{222689BE-3FD0-4A48-84BF-684FA6E1FC7B}" type="slidenum">
              <a:rPr lang="en-US"/>
              <a:pPr>
                <a:defRPr/>
              </a:pPr>
              <a:t>‹#›</a:t>
            </a:fld>
            <a:endParaRPr lang="en-US"/>
          </a:p>
        </p:txBody>
      </p:sp>
    </p:spTree>
    <p:extLst>
      <p:ext uri="{BB962C8B-B14F-4D97-AF65-F5344CB8AC3E}">
        <p14:creationId xmlns:p14="http://schemas.microsoft.com/office/powerpoint/2010/main" val="870633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676400"/>
            <a:ext cx="5283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283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p:cNvSpPr>
            <a:spLocks noGrp="1" noChangeArrowheads="1"/>
          </p:cNvSpPr>
          <p:nvPr>
            <p:ph type="sldNum" sz="quarter" idx="11"/>
          </p:nvPr>
        </p:nvSpPr>
        <p:spPr>
          <a:ln/>
        </p:spPr>
        <p:txBody>
          <a:bodyPr/>
          <a:lstStyle>
            <a:lvl1pPr>
              <a:defRPr/>
            </a:lvl1pPr>
          </a:lstStyle>
          <a:p>
            <a:pPr>
              <a:defRPr/>
            </a:pPr>
            <a:fld id="{9250782C-63E5-47FF-B9A9-7362D6D5BAFC}" type="slidenum">
              <a:rPr lang="en-US"/>
              <a:pPr>
                <a:defRPr/>
              </a:pPr>
              <a:t>‹#›</a:t>
            </a:fld>
            <a:endParaRPr lang="en-US"/>
          </a:p>
        </p:txBody>
      </p:sp>
    </p:spTree>
    <p:extLst>
      <p:ext uri="{BB962C8B-B14F-4D97-AF65-F5344CB8AC3E}">
        <p14:creationId xmlns:p14="http://schemas.microsoft.com/office/powerpoint/2010/main" val="2276009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8" name="Rectangle 5"/>
          <p:cNvSpPr>
            <a:spLocks noGrp="1" noChangeArrowheads="1"/>
          </p:cNvSpPr>
          <p:nvPr>
            <p:ph type="sldNum" sz="quarter" idx="11"/>
          </p:nvPr>
        </p:nvSpPr>
        <p:spPr>
          <a:ln/>
        </p:spPr>
        <p:txBody>
          <a:bodyPr/>
          <a:lstStyle>
            <a:lvl1pPr>
              <a:defRPr/>
            </a:lvl1pPr>
          </a:lstStyle>
          <a:p>
            <a:pPr>
              <a:defRPr/>
            </a:pPr>
            <a:fld id="{14C47654-A352-4D35-8D2C-6D26A15A3C06}" type="slidenum">
              <a:rPr lang="en-US"/>
              <a:pPr>
                <a:defRPr/>
              </a:pPr>
              <a:t>‹#›</a:t>
            </a:fld>
            <a:endParaRPr lang="en-US"/>
          </a:p>
        </p:txBody>
      </p:sp>
    </p:spTree>
    <p:extLst>
      <p:ext uri="{BB962C8B-B14F-4D97-AF65-F5344CB8AC3E}">
        <p14:creationId xmlns:p14="http://schemas.microsoft.com/office/powerpoint/2010/main" val="291096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p:cNvSpPr>
            <a:spLocks noGrp="1" noChangeArrowheads="1"/>
          </p:cNvSpPr>
          <p:nvPr>
            <p:ph type="sldNum" sz="quarter" idx="11"/>
          </p:nvPr>
        </p:nvSpPr>
        <p:spPr>
          <a:ln/>
        </p:spPr>
        <p:txBody>
          <a:bodyPr/>
          <a:lstStyle>
            <a:lvl1pPr>
              <a:defRPr/>
            </a:lvl1pPr>
          </a:lstStyle>
          <a:p>
            <a:pPr>
              <a:defRPr/>
            </a:pPr>
            <a:fld id="{4159EC4C-8EAF-4C4C-80F7-710D9E4E88F1}" type="slidenum">
              <a:rPr lang="en-US"/>
              <a:pPr>
                <a:defRPr/>
              </a:pPr>
              <a:t>‹#›</a:t>
            </a:fld>
            <a:endParaRPr lang="en-US"/>
          </a:p>
        </p:txBody>
      </p:sp>
    </p:spTree>
    <p:extLst>
      <p:ext uri="{BB962C8B-B14F-4D97-AF65-F5344CB8AC3E}">
        <p14:creationId xmlns:p14="http://schemas.microsoft.com/office/powerpoint/2010/main" val="521232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4" name="Rectangle 5"/>
          <p:cNvSpPr>
            <a:spLocks noGrp="1" noChangeArrowheads="1"/>
          </p:cNvSpPr>
          <p:nvPr>
            <p:ph type="sldNum" sz="quarter" idx="11"/>
          </p:nvPr>
        </p:nvSpPr>
        <p:spPr>
          <a:ln/>
        </p:spPr>
        <p:txBody>
          <a:bodyPr/>
          <a:lstStyle>
            <a:lvl1pPr>
              <a:defRPr/>
            </a:lvl1pPr>
          </a:lstStyle>
          <a:p>
            <a:pPr>
              <a:defRPr/>
            </a:pPr>
            <a:fld id="{CA68A096-FA40-47E9-8DC3-2BFFE04FDE5B}" type="slidenum">
              <a:rPr lang="en-US"/>
              <a:pPr>
                <a:defRPr/>
              </a:pPr>
              <a:t>‹#›</a:t>
            </a:fld>
            <a:endParaRPr lang="en-US"/>
          </a:p>
        </p:txBody>
      </p:sp>
    </p:spTree>
    <p:extLst>
      <p:ext uri="{BB962C8B-B14F-4D97-AF65-F5344CB8AC3E}">
        <p14:creationId xmlns:p14="http://schemas.microsoft.com/office/powerpoint/2010/main" val="811415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3" name="Rectangle 5"/>
          <p:cNvSpPr>
            <a:spLocks noGrp="1" noChangeArrowheads="1"/>
          </p:cNvSpPr>
          <p:nvPr>
            <p:ph type="sldNum" sz="quarter" idx="11"/>
          </p:nvPr>
        </p:nvSpPr>
        <p:spPr>
          <a:ln/>
        </p:spPr>
        <p:txBody>
          <a:bodyPr/>
          <a:lstStyle>
            <a:lvl1pPr>
              <a:defRPr/>
            </a:lvl1pPr>
          </a:lstStyle>
          <a:p>
            <a:pPr>
              <a:defRPr/>
            </a:pPr>
            <a:fld id="{8BF6611B-47A1-4430-9535-F3F09A07EAF5}" type="slidenum">
              <a:rPr lang="en-US"/>
              <a:pPr>
                <a:defRPr/>
              </a:pPr>
              <a:t>‹#›</a:t>
            </a:fld>
            <a:endParaRPr lang="en-US"/>
          </a:p>
        </p:txBody>
      </p:sp>
    </p:spTree>
    <p:extLst>
      <p:ext uri="{BB962C8B-B14F-4D97-AF65-F5344CB8AC3E}">
        <p14:creationId xmlns:p14="http://schemas.microsoft.com/office/powerpoint/2010/main" val="3281127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p:cNvSpPr>
            <a:spLocks noGrp="1" noChangeArrowheads="1"/>
          </p:cNvSpPr>
          <p:nvPr>
            <p:ph type="sldNum" sz="quarter" idx="11"/>
          </p:nvPr>
        </p:nvSpPr>
        <p:spPr>
          <a:ln/>
        </p:spPr>
        <p:txBody>
          <a:bodyPr/>
          <a:lstStyle>
            <a:lvl1pPr>
              <a:defRPr/>
            </a:lvl1pPr>
          </a:lstStyle>
          <a:p>
            <a:pPr>
              <a:defRPr/>
            </a:pPr>
            <a:fld id="{54AD840F-33A3-4114-A20E-1FD2F67A7BAD}" type="slidenum">
              <a:rPr lang="en-US"/>
              <a:pPr>
                <a:defRPr/>
              </a:pPr>
              <a:t>‹#›</a:t>
            </a:fld>
            <a:endParaRPr lang="en-US"/>
          </a:p>
        </p:txBody>
      </p:sp>
    </p:spTree>
    <p:extLst>
      <p:ext uri="{BB962C8B-B14F-4D97-AF65-F5344CB8AC3E}">
        <p14:creationId xmlns:p14="http://schemas.microsoft.com/office/powerpoint/2010/main" val="1547817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p:cNvSpPr>
            <a:spLocks noGrp="1" noChangeArrowheads="1"/>
          </p:cNvSpPr>
          <p:nvPr>
            <p:ph type="sldNum" sz="quarter" idx="11"/>
          </p:nvPr>
        </p:nvSpPr>
        <p:spPr>
          <a:ln/>
        </p:spPr>
        <p:txBody>
          <a:bodyPr/>
          <a:lstStyle>
            <a:lvl1pPr>
              <a:defRPr/>
            </a:lvl1pPr>
          </a:lstStyle>
          <a:p>
            <a:pPr>
              <a:defRPr/>
            </a:pPr>
            <a:fld id="{7B083EF6-6D8C-4945-B2C9-931A8B3E5ADE}" type="slidenum">
              <a:rPr lang="en-US"/>
              <a:pPr>
                <a:defRPr/>
              </a:pPr>
              <a:t>‹#›</a:t>
            </a:fld>
            <a:endParaRPr lang="en-US"/>
          </a:p>
        </p:txBody>
      </p:sp>
    </p:spTree>
    <p:extLst>
      <p:ext uri="{BB962C8B-B14F-4D97-AF65-F5344CB8AC3E}">
        <p14:creationId xmlns:p14="http://schemas.microsoft.com/office/powerpoint/2010/main" val="3234807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p:cNvSpPr>
            <a:spLocks noGrp="1" noChangeArrowheads="1"/>
          </p:cNvSpPr>
          <p:nvPr>
            <p:ph type="sldNum" sz="quarter" idx="11"/>
          </p:nvPr>
        </p:nvSpPr>
        <p:spPr>
          <a:ln/>
        </p:spPr>
        <p:txBody>
          <a:bodyPr/>
          <a:lstStyle>
            <a:lvl1pPr>
              <a:defRPr/>
            </a:lvl1pPr>
          </a:lstStyle>
          <a:p>
            <a:pPr>
              <a:defRPr/>
            </a:pPr>
            <a:fld id="{3AAA4098-EB04-462A-9F5C-9EB4CAA12B3D}" type="slidenum">
              <a:rPr lang="en-US"/>
              <a:pPr>
                <a:defRPr/>
              </a:pPr>
              <a:t>‹#›</a:t>
            </a:fld>
            <a:endParaRPr lang="en-US"/>
          </a:p>
        </p:txBody>
      </p:sp>
    </p:spTree>
    <p:extLst>
      <p:ext uri="{BB962C8B-B14F-4D97-AF65-F5344CB8AC3E}">
        <p14:creationId xmlns:p14="http://schemas.microsoft.com/office/powerpoint/2010/main" val="4025388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381000"/>
            <a:ext cx="2692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381000"/>
            <a:ext cx="78740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p:cNvSpPr>
            <a:spLocks noGrp="1" noChangeArrowheads="1"/>
          </p:cNvSpPr>
          <p:nvPr>
            <p:ph type="sldNum" sz="quarter" idx="11"/>
          </p:nvPr>
        </p:nvSpPr>
        <p:spPr>
          <a:ln/>
        </p:spPr>
        <p:txBody>
          <a:bodyPr/>
          <a:lstStyle>
            <a:lvl1pPr>
              <a:defRPr/>
            </a:lvl1pPr>
          </a:lstStyle>
          <a:p>
            <a:pPr>
              <a:defRPr/>
            </a:pPr>
            <a:fld id="{9A8BC4A9-499B-4849-AD1B-B992E446CA2E}" type="slidenum">
              <a:rPr lang="en-US"/>
              <a:pPr>
                <a:defRPr/>
              </a:pPr>
              <a:t>‹#›</a:t>
            </a:fld>
            <a:endParaRPr lang="en-US"/>
          </a:p>
        </p:txBody>
      </p:sp>
    </p:spTree>
    <p:extLst>
      <p:ext uri="{BB962C8B-B14F-4D97-AF65-F5344CB8AC3E}">
        <p14:creationId xmlns:p14="http://schemas.microsoft.com/office/powerpoint/2010/main" val="1985781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381001"/>
            <a:ext cx="10756900" cy="1133475"/>
          </a:xfrm>
        </p:spPr>
        <p:txBody>
          <a:bodyPr/>
          <a:lstStyle/>
          <a:p>
            <a:r>
              <a:rPr lang="en-US"/>
              <a:t>Click to edit Master title style</a:t>
            </a:r>
          </a:p>
        </p:txBody>
      </p:sp>
      <p:sp>
        <p:nvSpPr>
          <p:cNvPr id="3" name="Text Placeholder 2"/>
          <p:cNvSpPr>
            <a:spLocks noGrp="1"/>
          </p:cNvSpPr>
          <p:nvPr>
            <p:ph type="body" sz="half" idx="1"/>
          </p:nvPr>
        </p:nvSpPr>
        <p:spPr>
          <a:xfrm>
            <a:off x="711200" y="1981201"/>
            <a:ext cx="5276851"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1252" y="1981200"/>
            <a:ext cx="5276849"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1252" y="4186239"/>
            <a:ext cx="5276849" cy="2052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idx="10"/>
          </p:nvPr>
        </p:nvSpPr>
        <p:spPr>
          <a:xfrm>
            <a:off x="711201" y="6324601"/>
            <a:ext cx="7810500" cy="396875"/>
          </a:xfrm>
        </p:spPr>
        <p:txBody>
          <a:bodyPr/>
          <a:lstStyle>
            <a:lvl1pPr>
              <a:defRPr/>
            </a:lvl1pPr>
          </a:lstStyle>
          <a:p>
            <a:pPr>
              <a:defRPr/>
            </a:pPr>
            <a:r>
              <a:rPr lang="en-US"/>
              <a:t>Invitation to Computer Science, 6th Edition</a:t>
            </a:r>
          </a:p>
        </p:txBody>
      </p:sp>
      <p:sp>
        <p:nvSpPr>
          <p:cNvPr id="7" name="Slide Number Placeholder 6"/>
          <p:cNvSpPr>
            <a:spLocks noGrp="1"/>
          </p:cNvSpPr>
          <p:nvPr>
            <p:ph type="sldNum" idx="11"/>
          </p:nvPr>
        </p:nvSpPr>
        <p:spPr>
          <a:xfrm>
            <a:off x="8737601" y="6324601"/>
            <a:ext cx="2527300" cy="396875"/>
          </a:xfrm>
        </p:spPr>
        <p:txBody>
          <a:bodyPr/>
          <a:lstStyle>
            <a:lvl1pPr>
              <a:defRPr/>
            </a:lvl1pPr>
          </a:lstStyle>
          <a:p>
            <a:pPr>
              <a:defRPr/>
            </a:pPr>
            <a:fld id="{5FE3003B-4157-4E64-A58F-6D76EA66B742}" type="slidenum">
              <a:rPr lang="en-US"/>
              <a:pPr>
                <a:defRPr/>
              </a:pPr>
              <a:t>‹#›</a:t>
            </a:fld>
            <a:endParaRPr lang="en-US"/>
          </a:p>
        </p:txBody>
      </p:sp>
    </p:spTree>
    <p:extLst>
      <p:ext uri="{BB962C8B-B14F-4D97-AF65-F5344CB8AC3E}">
        <p14:creationId xmlns:p14="http://schemas.microsoft.com/office/powerpoint/2010/main" val="3801764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381001"/>
            <a:ext cx="10756900" cy="1133475"/>
          </a:xfrm>
        </p:spPr>
        <p:txBody>
          <a:bodyPr/>
          <a:lstStyle/>
          <a:p>
            <a:r>
              <a:rPr lang="en-US"/>
              <a:t>Click to edit Master title style</a:t>
            </a:r>
          </a:p>
        </p:txBody>
      </p:sp>
      <p:sp>
        <p:nvSpPr>
          <p:cNvPr id="3" name="Text Placeholder 2"/>
          <p:cNvSpPr>
            <a:spLocks noGrp="1"/>
          </p:cNvSpPr>
          <p:nvPr>
            <p:ph type="body" sz="half" idx="1"/>
          </p:nvPr>
        </p:nvSpPr>
        <p:spPr>
          <a:xfrm>
            <a:off x="711200" y="1981201"/>
            <a:ext cx="5276851"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2" y="1981201"/>
            <a:ext cx="5276849"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idx="10"/>
          </p:nvPr>
        </p:nvSpPr>
        <p:spPr>
          <a:xfrm>
            <a:off x="711201" y="6324601"/>
            <a:ext cx="7810500" cy="396875"/>
          </a:xfrm>
        </p:spPr>
        <p:txBody>
          <a:bodyPr/>
          <a:lstStyle>
            <a:lvl1pPr>
              <a:defRPr/>
            </a:lvl1pPr>
          </a:lstStyle>
          <a:p>
            <a:pPr>
              <a:defRPr/>
            </a:pPr>
            <a:r>
              <a:rPr lang="en-US"/>
              <a:t>Invitation to Computer Science, 6th Edition</a:t>
            </a:r>
          </a:p>
        </p:txBody>
      </p:sp>
      <p:sp>
        <p:nvSpPr>
          <p:cNvPr id="6" name="Slide Number Placeholder 5"/>
          <p:cNvSpPr>
            <a:spLocks noGrp="1"/>
          </p:cNvSpPr>
          <p:nvPr>
            <p:ph type="sldNum" idx="11"/>
          </p:nvPr>
        </p:nvSpPr>
        <p:spPr>
          <a:xfrm>
            <a:off x="8737601" y="6324601"/>
            <a:ext cx="2527300" cy="396875"/>
          </a:xfrm>
        </p:spPr>
        <p:txBody>
          <a:bodyPr/>
          <a:lstStyle>
            <a:lvl1pPr>
              <a:defRPr/>
            </a:lvl1pPr>
          </a:lstStyle>
          <a:p>
            <a:pPr>
              <a:defRPr/>
            </a:pPr>
            <a:fld id="{82138DA0-7400-447D-9CE1-45509FAFACDC}" type="slidenum">
              <a:rPr lang="en-US"/>
              <a:pPr>
                <a:defRPr/>
              </a:pPr>
              <a:t>‹#›</a:t>
            </a:fld>
            <a:endParaRPr lang="en-US"/>
          </a:p>
        </p:txBody>
      </p:sp>
    </p:spTree>
    <p:extLst>
      <p:ext uri="{BB962C8B-B14F-4D97-AF65-F5344CB8AC3E}">
        <p14:creationId xmlns:p14="http://schemas.microsoft.com/office/powerpoint/2010/main" val="2748165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1" y="3124201"/>
            <a:ext cx="10350500" cy="828675"/>
          </a:xfrm>
        </p:spPr>
        <p:txBody>
          <a:bodyPr/>
          <a:lstStyle/>
          <a:p>
            <a:r>
              <a:rPr lang="en-US"/>
              <a:t>Click to edit Master title style</a:t>
            </a:r>
          </a:p>
        </p:txBody>
      </p:sp>
      <p:sp>
        <p:nvSpPr>
          <p:cNvPr id="3" name="Date Placeholder 2"/>
          <p:cNvSpPr>
            <a:spLocks noGrp="1"/>
          </p:cNvSpPr>
          <p:nvPr>
            <p:ph type="dt" idx="10"/>
          </p:nvPr>
        </p:nvSpPr>
        <p:spPr>
          <a:xfrm>
            <a:off x="914401" y="6248401"/>
            <a:ext cx="2527300" cy="447675"/>
          </a:xfrm>
          <a:prstGeom prst="rect">
            <a:avLst/>
          </a:prstGeom>
        </p:spPr>
        <p:txBody>
          <a:bodyPr vert="horz" wrap="square" lIns="91440" tIns="45720" rIns="91440" bIns="45720" numCol="1" anchor="t" anchorCtr="0" compatLnSpc="1">
            <a:prstTxWarp prst="textNoShape">
              <a:avLst/>
            </a:prstTxWarp>
          </a:bodyPr>
          <a:lstStyle>
            <a:lvl1pPr>
              <a:buFont typeface="Times New Roman" charset="0"/>
              <a:buNone/>
              <a:defRPr>
                <a:latin typeface="Times New Roman" charset="0"/>
                <a:ea typeface="+mn-ea"/>
              </a:defRPr>
            </a:lvl1pPr>
          </a:lstStyle>
          <a:p>
            <a:pPr>
              <a:defRPr/>
            </a:pPr>
            <a:endParaRPr lang="en-US"/>
          </a:p>
        </p:txBody>
      </p:sp>
      <p:sp>
        <p:nvSpPr>
          <p:cNvPr id="4" name="Footer Placeholder 3"/>
          <p:cNvSpPr>
            <a:spLocks noGrp="1"/>
          </p:cNvSpPr>
          <p:nvPr>
            <p:ph type="ftr" idx="11"/>
          </p:nvPr>
        </p:nvSpPr>
        <p:spPr>
          <a:xfrm>
            <a:off x="4165601" y="6248401"/>
            <a:ext cx="3848100" cy="447675"/>
          </a:xfrm>
        </p:spPr>
        <p:txBody>
          <a:bodyPr/>
          <a:lstStyle>
            <a:lvl1pPr>
              <a:defRPr/>
            </a:lvl1pPr>
          </a:lstStyle>
          <a:p>
            <a:pPr>
              <a:defRPr/>
            </a:pPr>
            <a:r>
              <a:rPr lang="en-US"/>
              <a:t>Invitation to Computer Science, 6th Edition</a:t>
            </a:r>
          </a:p>
        </p:txBody>
      </p:sp>
      <p:sp>
        <p:nvSpPr>
          <p:cNvPr id="5" name="Slide Number Placeholder 4"/>
          <p:cNvSpPr>
            <a:spLocks noGrp="1"/>
          </p:cNvSpPr>
          <p:nvPr>
            <p:ph type="sldNum" idx="12"/>
          </p:nvPr>
        </p:nvSpPr>
        <p:spPr>
          <a:xfrm>
            <a:off x="8737601" y="6248401"/>
            <a:ext cx="2527300" cy="447675"/>
          </a:xfrm>
        </p:spPr>
        <p:txBody>
          <a:bodyPr/>
          <a:lstStyle>
            <a:lvl1pPr>
              <a:defRPr/>
            </a:lvl1pPr>
          </a:lstStyle>
          <a:p>
            <a:pPr>
              <a:defRPr/>
            </a:pPr>
            <a:fld id="{16E33BA4-4B47-4E68-B74E-3C89921F6F2F}" type="slidenum">
              <a:rPr lang="en-US"/>
              <a:pPr>
                <a:defRPr/>
              </a:pPr>
              <a:t>‹#›</a:t>
            </a:fld>
            <a:endParaRPr lang="en-US"/>
          </a:p>
        </p:txBody>
      </p:sp>
    </p:spTree>
    <p:extLst>
      <p:ext uri="{BB962C8B-B14F-4D97-AF65-F5344CB8AC3E}">
        <p14:creationId xmlns:p14="http://schemas.microsoft.com/office/powerpoint/2010/main" val="155131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p:cNvSpPr>
            <a:spLocks noGrp="1" noChangeArrowheads="1"/>
          </p:cNvSpPr>
          <p:nvPr>
            <p:ph type="sldNum" sz="quarter" idx="11"/>
          </p:nvPr>
        </p:nvSpPr>
        <p:spPr>
          <a:ln/>
        </p:spPr>
        <p:txBody>
          <a:bodyPr/>
          <a:lstStyle>
            <a:lvl1pPr>
              <a:defRPr/>
            </a:lvl1pPr>
          </a:lstStyle>
          <a:p>
            <a:pPr>
              <a:defRPr/>
            </a:pPr>
            <a:fld id="{CAE632CE-2825-4B2C-A5ED-9C00523F9BC8}" type="slidenum">
              <a:rPr lang="en-US"/>
              <a:pPr>
                <a:defRPr/>
              </a:pPr>
              <a:t>‹#›</a:t>
            </a:fld>
            <a:endParaRPr lang="en-US"/>
          </a:p>
        </p:txBody>
      </p:sp>
    </p:spTree>
    <p:extLst>
      <p:ext uri="{BB962C8B-B14F-4D97-AF65-F5344CB8AC3E}">
        <p14:creationId xmlns:p14="http://schemas.microsoft.com/office/powerpoint/2010/main" val="20791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676400"/>
            <a:ext cx="5283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283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p:cNvSpPr>
            <a:spLocks noGrp="1" noChangeArrowheads="1"/>
          </p:cNvSpPr>
          <p:nvPr>
            <p:ph type="sldNum" sz="quarter" idx="11"/>
          </p:nvPr>
        </p:nvSpPr>
        <p:spPr>
          <a:ln/>
        </p:spPr>
        <p:txBody>
          <a:bodyPr/>
          <a:lstStyle>
            <a:lvl1pPr>
              <a:defRPr/>
            </a:lvl1pPr>
          </a:lstStyle>
          <a:p>
            <a:pPr>
              <a:defRPr/>
            </a:pPr>
            <a:fld id="{D3FAFC0B-B801-4057-AF82-3E8D014B87E6}" type="slidenum">
              <a:rPr lang="en-US"/>
              <a:pPr>
                <a:defRPr/>
              </a:pPr>
              <a:t>‹#›</a:t>
            </a:fld>
            <a:endParaRPr lang="en-US"/>
          </a:p>
        </p:txBody>
      </p:sp>
    </p:spTree>
    <p:extLst>
      <p:ext uri="{BB962C8B-B14F-4D97-AF65-F5344CB8AC3E}">
        <p14:creationId xmlns:p14="http://schemas.microsoft.com/office/powerpoint/2010/main" val="79292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8" name="Rectangle 5"/>
          <p:cNvSpPr>
            <a:spLocks noGrp="1" noChangeArrowheads="1"/>
          </p:cNvSpPr>
          <p:nvPr>
            <p:ph type="sldNum" sz="quarter" idx="11"/>
          </p:nvPr>
        </p:nvSpPr>
        <p:spPr>
          <a:ln/>
        </p:spPr>
        <p:txBody>
          <a:bodyPr/>
          <a:lstStyle>
            <a:lvl1pPr>
              <a:defRPr/>
            </a:lvl1pPr>
          </a:lstStyle>
          <a:p>
            <a:pPr>
              <a:defRPr/>
            </a:pPr>
            <a:fld id="{CA54E75B-F506-4995-BF20-B192C69FE4A6}" type="slidenum">
              <a:rPr lang="en-US"/>
              <a:pPr>
                <a:defRPr/>
              </a:pPr>
              <a:t>‹#›</a:t>
            </a:fld>
            <a:endParaRPr lang="en-US"/>
          </a:p>
        </p:txBody>
      </p:sp>
    </p:spTree>
    <p:extLst>
      <p:ext uri="{BB962C8B-B14F-4D97-AF65-F5344CB8AC3E}">
        <p14:creationId xmlns:p14="http://schemas.microsoft.com/office/powerpoint/2010/main" val="248254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4" name="Rectangle 5"/>
          <p:cNvSpPr>
            <a:spLocks noGrp="1" noChangeArrowheads="1"/>
          </p:cNvSpPr>
          <p:nvPr>
            <p:ph type="sldNum" sz="quarter" idx="11"/>
          </p:nvPr>
        </p:nvSpPr>
        <p:spPr>
          <a:ln/>
        </p:spPr>
        <p:txBody>
          <a:bodyPr/>
          <a:lstStyle>
            <a:lvl1pPr>
              <a:defRPr/>
            </a:lvl1pPr>
          </a:lstStyle>
          <a:p>
            <a:pPr>
              <a:defRPr/>
            </a:pPr>
            <a:fld id="{F3068DD3-0518-4276-8075-B0745920BFA9}" type="slidenum">
              <a:rPr lang="en-US"/>
              <a:pPr>
                <a:defRPr/>
              </a:pPr>
              <a:t>‹#›</a:t>
            </a:fld>
            <a:endParaRPr lang="en-US"/>
          </a:p>
        </p:txBody>
      </p:sp>
    </p:spTree>
    <p:extLst>
      <p:ext uri="{BB962C8B-B14F-4D97-AF65-F5344CB8AC3E}">
        <p14:creationId xmlns:p14="http://schemas.microsoft.com/office/powerpoint/2010/main" val="279011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3" name="Rectangle 5"/>
          <p:cNvSpPr>
            <a:spLocks noGrp="1" noChangeArrowheads="1"/>
          </p:cNvSpPr>
          <p:nvPr>
            <p:ph type="sldNum" sz="quarter" idx="11"/>
          </p:nvPr>
        </p:nvSpPr>
        <p:spPr>
          <a:ln/>
        </p:spPr>
        <p:txBody>
          <a:bodyPr/>
          <a:lstStyle>
            <a:lvl1pPr>
              <a:defRPr/>
            </a:lvl1pPr>
          </a:lstStyle>
          <a:p>
            <a:pPr>
              <a:defRPr/>
            </a:pPr>
            <a:fld id="{7BEA6467-7185-413E-94FC-B02364412C3E}" type="slidenum">
              <a:rPr lang="en-US"/>
              <a:pPr>
                <a:defRPr/>
              </a:pPr>
              <a:t>‹#›</a:t>
            </a:fld>
            <a:endParaRPr lang="en-US"/>
          </a:p>
        </p:txBody>
      </p:sp>
    </p:spTree>
    <p:extLst>
      <p:ext uri="{BB962C8B-B14F-4D97-AF65-F5344CB8AC3E}">
        <p14:creationId xmlns:p14="http://schemas.microsoft.com/office/powerpoint/2010/main" val="389983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p:cNvSpPr>
            <a:spLocks noGrp="1" noChangeArrowheads="1"/>
          </p:cNvSpPr>
          <p:nvPr>
            <p:ph type="sldNum" sz="quarter" idx="11"/>
          </p:nvPr>
        </p:nvSpPr>
        <p:spPr>
          <a:ln/>
        </p:spPr>
        <p:txBody>
          <a:bodyPr/>
          <a:lstStyle>
            <a:lvl1pPr>
              <a:defRPr/>
            </a:lvl1pPr>
          </a:lstStyle>
          <a:p>
            <a:pPr>
              <a:defRPr/>
            </a:pPr>
            <a:fld id="{7B725819-BA36-45E0-9E38-2EDC08446EB0}" type="slidenum">
              <a:rPr lang="en-US"/>
              <a:pPr>
                <a:defRPr/>
              </a:pPr>
              <a:t>‹#›</a:t>
            </a:fld>
            <a:endParaRPr lang="en-US"/>
          </a:p>
        </p:txBody>
      </p:sp>
    </p:spTree>
    <p:extLst>
      <p:ext uri="{BB962C8B-B14F-4D97-AF65-F5344CB8AC3E}">
        <p14:creationId xmlns:p14="http://schemas.microsoft.com/office/powerpoint/2010/main" val="157367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p:cNvSpPr>
            <a:spLocks noGrp="1" noChangeArrowheads="1"/>
          </p:cNvSpPr>
          <p:nvPr>
            <p:ph type="sldNum" sz="quarter" idx="11"/>
          </p:nvPr>
        </p:nvSpPr>
        <p:spPr>
          <a:ln/>
        </p:spPr>
        <p:txBody>
          <a:bodyPr/>
          <a:lstStyle>
            <a:lvl1pPr>
              <a:defRPr/>
            </a:lvl1pPr>
          </a:lstStyle>
          <a:p>
            <a:pPr>
              <a:defRPr/>
            </a:pPr>
            <a:fld id="{9AAFE0FD-A951-40E7-842C-28BCAF7403B9}" type="slidenum">
              <a:rPr lang="en-US"/>
              <a:pPr>
                <a:defRPr/>
              </a:pPr>
              <a:t>‹#›</a:t>
            </a:fld>
            <a:endParaRPr lang="en-US"/>
          </a:p>
        </p:txBody>
      </p:sp>
    </p:spTree>
    <p:extLst>
      <p:ext uri="{BB962C8B-B14F-4D97-AF65-F5344CB8AC3E}">
        <p14:creationId xmlns:p14="http://schemas.microsoft.com/office/powerpoint/2010/main" val="324668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381000"/>
            <a:ext cx="1076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11200" y="1676400"/>
            <a:ext cx="1076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3588" name="Rectangle 4"/>
          <p:cNvSpPr>
            <a:spLocks noGrp="1" noChangeArrowheads="1"/>
          </p:cNvSpPr>
          <p:nvPr>
            <p:ph type="ftr" sz="quarter" idx="3"/>
          </p:nvPr>
        </p:nvSpPr>
        <p:spPr bwMode="auto">
          <a:xfrm>
            <a:off x="711200" y="6324600"/>
            <a:ext cx="7823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Times New Roman" pitchFamily="18" charset="0"/>
              <a:buNone/>
              <a:defRPr sz="1400">
                <a:solidFill>
                  <a:srgbClr val="222222"/>
                </a:solidFill>
                <a:latin typeface="Arial" charset="0"/>
                <a:ea typeface="+mn-ea"/>
              </a:defRPr>
            </a:lvl1pPr>
          </a:lstStyle>
          <a:p>
            <a:pPr>
              <a:defRPr/>
            </a:pPr>
            <a:r>
              <a:rPr lang="en-US"/>
              <a:t>Invitation to Computer Science, 6th Edition</a:t>
            </a:r>
          </a:p>
        </p:txBody>
      </p:sp>
      <p:sp>
        <p:nvSpPr>
          <p:cNvPr id="323589" name="Rectangle 5"/>
          <p:cNvSpPr>
            <a:spLocks noGrp="1" noChangeArrowheads="1"/>
          </p:cNvSpPr>
          <p:nvPr>
            <p:ph type="sldNum" sz="quarter" idx="4"/>
          </p:nvPr>
        </p:nvSpPr>
        <p:spPr bwMode="auto">
          <a:xfrm>
            <a:off x="8737600" y="6324600"/>
            <a:ext cx="2743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pPr>
              <a:defRPr/>
            </a:pPr>
            <a:fld id="{DFBDF431-ABAF-4C8B-BC56-4D83973909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3"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84" r:id="rId12"/>
    <p:sldLayoutId id="2147484185" r:id="rId13"/>
    <p:sldLayoutId id="2147484186" r:id="rId14"/>
  </p:sldLayoutIdLst>
  <p:hf hdr="0" dt="0"/>
  <p:txStyles>
    <p:titleStyle>
      <a:lvl1pPr algn="ctr" rtl="0" eaLnBrk="0" fontAlgn="base" hangingPunct="0">
        <a:spcBef>
          <a:spcPct val="0"/>
        </a:spcBef>
        <a:spcAft>
          <a:spcPct val="0"/>
        </a:spcAft>
        <a:defRPr sz="3600">
          <a:solidFill>
            <a:srgbClr val="222222"/>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2pPr>
      <a:lvl3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3pPr>
      <a:lvl4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4pPr>
      <a:lvl5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7" descr="coverstrip2.png"/>
          <p:cNvPicPr>
            <a:picLocks noChangeAspect="1"/>
          </p:cNvPicPr>
          <p:nvPr/>
        </p:nvPicPr>
        <p:blipFill>
          <a:blip r:embed="rId16" cstate="print">
            <a:lum bright="70000" contrast="-70000"/>
          </a:blip>
          <a:srcRect/>
          <a:stretch>
            <a:fillRect/>
          </a:stretch>
        </p:blipFill>
        <p:spPr bwMode="auto">
          <a:xfrm rot="5400000">
            <a:off x="5334000" y="-5334000"/>
            <a:ext cx="1524000" cy="12192000"/>
          </a:xfrm>
          <a:prstGeom prst="rect">
            <a:avLst/>
          </a:prstGeom>
          <a:noFill/>
          <a:ln w="9525">
            <a:noFill/>
            <a:miter lim="800000"/>
            <a:headEnd/>
            <a:tailEnd/>
          </a:ln>
          <a:effectLst>
            <a:softEdge rad="127000"/>
          </a:effectLst>
        </p:spPr>
      </p:pic>
      <p:pic>
        <p:nvPicPr>
          <p:cNvPr id="8" name="Picture 7" descr="coverstrip2.png"/>
          <p:cNvPicPr>
            <a:picLocks noChangeAspect="1"/>
          </p:cNvPicPr>
          <p:nvPr/>
        </p:nvPicPr>
        <p:blipFill>
          <a:blip r:embed="rId16" cstate="print">
            <a:lum bright="70000" contrast="-70000"/>
          </a:blip>
          <a:srcRect/>
          <a:stretch>
            <a:fillRect/>
          </a:stretch>
        </p:blipFill>
        <p:spPr bwMode="auto">
          <a:xfrm rot="5400000">
            <a:off x="5638799" y="304801"/>
            <a:ext cx="914402" cy="12192000"/>
          </a:xfrm>
          <a:prstGeom prst="rect">
            <a:avLst/>
          </a:prstGeom>
          <a:noFill/>
          <a:ln w="9525">
            <a:noFill/>
            <a:miter lim="800000"/>
            <a:headEnd/>
            <a:tailEnd/>
          </a:ln>
          <a:effectLst>
            <a:softEdge rad="127000"/>
          </a:effectLst>
        </p:spPr>
      </p:pic>
      <p:sp>
        <p:nvSpPr>
          <p:cNvPr id="2052" name="Rectangle 2"/>
          <p:cNvSpPr>
            <a:spLocks noGrp="1" noChangeArrowheads="1"/>
          </p:cNvSpPr>
          <p:nvPr>
            <p:ph type="title"/>
          </p:nvPr>
        </p:nvSpPr>
        <p:spPr bwMode="auto">
          <a:xfrm>
            <a:off x="711200" y="381000"/>
            <a:ext cx="1076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3" name="Rectangle 3"/>
          <p:cNvSpPr>
            <a:spLocks noGrp="1" noChangeArrowheads="1"/>
          </p:cNvSpPr>
          <p:nvPr>
            <p:ph type="body" idx="1"/>
          </p:nvPr>
        </p:nvSpPr>
        <p:spPr bwMode="auto">
          <a:xfrm>
            <a:off x="711200" y="1676400"/>
            <a:ext cx="1076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3588" name="Rectangle 4"/>
          <p:cNvSpPr>
            <a:spLocks noGrp="1" noChangeArrowheads="1"/>
          </p:cNvSpPr>
          <p:nvPr>
            <p:ph type="ftr" sz="quarter" idx="3"/>
          </p:nvPr>
        </p:nvSpPr>
        <p:spPr bwMode="auto">
          <a:xfrm>
            <a:off x="711200" y="6324600"/>
            <a:ext cx="7823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Times New Roman" pitchFamily="18" charset="0"/>
              <a:buNone/>
              <a:defRPr sz="1400">
                <a:solidFill>
                  <a:srgbClr val="222222"/>
                </a:solidFill>
                <a:latin typeface="Arial" charset="0"/>
                <a:ea typeface="+mn-ea"/>
              </a:defRPr>
            </a:lvl1pPr>
          </a:lstStyle>
          <a:p>
            <a:pPr>
              <a:defRPr/>
            </a:pPr>
            <a:r>
              <a:rPr lang="en-US"/>
              <a:t>Invitation to Computer Science, 6th Edition</a:t>
            </a:r>
          </a:p>
        </p:txBody>
      </p:sp>
      <p:sp>
        <p:nvSpPr>
          <p:cNvPr id="323589" name="Rectangle 5"/>
          <p:cNvSpPr>
            <a:spLocks noGrp="1" noChangeArrowheads="1"/>
          </p:cNvSpPr>
          <p:nvPr>
            <p:ph type="sldNum" sz="quarter" idx="4"/>
          </p:nvPr>
        </p:nvSpPr>
        <p:spPr bwMode="auto">
          <a:xfrm>
            <a:off x="8737600" y="6324600"/>
            <a:ext cx="2743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pPr>
              <a:defRPr/>
            </a:pPr>
            <a:fld id="{86E264A2-13C1-479A-BAC1-39701FA266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7"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8" r:id="rId12"/>
    <p:sldLayoutId id="2147484189" r:id="rId13"/>
    <p:sldLayoutId id="2147484190" r:id="rId14"/>
  </p:sldLayoutIdLst>
  <p:hf hdr="0" dt="0"/>
  <p:txStyles>
    <p:titleStyle>
      <a:lvl1pPr algn="ctr" rtl="0" eaLnBrk="0" fontAlgn="base" hangingPunct="0">
        <a:spcBef>
          <a:spcPct val="0"/>
        </a:spcBef>
        <a:spcAft>
          <a:spcPct val="0"/>
        </a:spcAft>
        <a:defRPr sz="3600">
          <a:solidFill>
            <a:srgbClr val="222222"/>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2pPr>
      <a:lvl3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3pPr>
      <a:lvl4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4pPr>
      <a:lvl5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hyperlink" Target="https://www.wired.com/2003/07/slammer/"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T2PdyxMtiYM"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A2D2DF1-C9A5-4A8E-892B-1217106BDAF0}"/>
              </a:ext>
            </a:extLst>
          </p:cNvPr>
          <p:cNvSpPr>
            <a:spLocks noGrp="1"/>
          </p:cNvSpPr>
          <p:nvPr>
            <p:ph idx="1"/>
          </p:nvPr>
        </p:nvSpPr>
        <p:spPr>
          <a:xfrm>
            <a:off x="8839200" y="2209800"/>
            <a:ext cx="2743200" cy="3418114"/>
          </a:xfrm>
        </p:spPr>
        <p:txBody>
          <a:bodyPr/>
          <a:lstStyle/>
          <a:p>
            <a:pPr marL="0" indent="0">
              <a:buNone/>
            </a:pPr>
            <a:r>
              <a:rPr lang="en-US" sz="6000">
                <a:solidFill>
                  <a:schemeClr val="accent6">
                    <a:lumMod val="75000"/>
                  </a:schemeClr>
                </a:solidFill>
                <a:latin typeface="Pizzicato-Swash" panose="00000400000000000000" pitchFamily="2" charset="0"/>
                <a:ea typeface="Pizzicato-Swash" panose="00000400000000000000" pitchFamily="2" charset="0"/>
              </a:rPr>
              <a:t>Computer </a:t>
            </a:r>
            <a:r>
              <a:rPr lang="en-US" sz="6000" dirty="0">
                <a:solidFill>
                  <a:schemeClr val="accent6">
                    <a:lumMod val="75000"/>
                  </a:schemeClr>
                </a:solidFill>
                <a:latin typeface="Pizzicato-Swash" panose="00000400000000000000" pitchFamily="2" charset="0"/>
                <a:ea typeface="Pizzicato-Swash" panose="00000400000000000000" pitchFamily="2" charset="0"/>
              </a:rPr>
              <a:t>Security:</a:t>
            </a:r>
          </a:p>
          <a:p>
            <a:pPr marL="0" indent="0">
              <a:buNone/>
            </a:pPr>
            <a:r>
              <a:rPr lang="en-US" sz="6000" dirty="0">
                <a:solidFill>
                  <a:schemeClr val="accent6">
                    <a:lumMod val="75000"/>
                  </a:schemeClr>
                </a:solidFill>
                <a:latin typeface="Pizzicato-Swash" panose="00000400000000000000" pitchFamily="2" charset="0"/>
                <a:ea typeface="Pizzicato-Swash" panose="00000400000000000000" pitchFamily="2" charset="0"/>
              </a:rPr>
              <a:t>Threats</a:t>
            </a:r>
          </a:p>
        </p:txBody>
      </p:sp>
      <p:sp>
        <p:nvSpPr>
          <p:cNvPr id="2" name="AutoShape 6" descr="Article_PPT_Template-1.jpg">
            <a:extLst>
              <a:ext uri="{FF2B5EF4-FFF2-40B4-BE49-F238E27FC236}">
                <a16:creationId xmlns:a16="http://schemas.microsoft.com/office/drawing/2014/main" id="{3C427006-4F12-415A-A372-1F545662074C}"/>
              </a:ext>
            </a:extLst>
          </p:cNvPr>
          <p:cNvSpPr>
            <a:spLocks noChangeAspect="1" noChangeArrowheads="1"/>
          </p:cNvSpPr>
          <p:nvPr/>
        </p:nvSpPr>
        <p:spPr bwMode="auto">
          <a:xfrm>
            <a:off x="5943600" y="-1143000"/>
            <a:ext cx="4724400" cy="4724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What are Real Time Security Threats? - Logsign">
            <a:extLst>
              <a:ext uri="{FF2B5EF4-FFF2-40B4-BE49-F238E27FC236}">
                <a16:creationId xmlns:a16="http://schemas.microsoft.com/office/drawing/2014/main" id="{8B622908-BBEC-22B3-A364-5D71DEB9C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315326" cy="4157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sz="5400" dirty="0">
                <a:solidFill>
                  <a:schemeClr val="accent6">
                    <a:lumMod val="75000"/>
                  </a:schemeClr>
                </a:solidFill>
                <a:latin typeface="Pizzicato-Swash" panose="00000400000000000000" pitchFamily="2" charset="0"/>
                <a:ea typeface="Pizzicato-Swash" panose="00000400000000000000" pitchFamily="2" charset="0"/>
              </a:rPr>
              <a:t>Morris’ Internet worm</a:t>
            </a:r>
          </a:p>
        </p:txBody>
      </p:sp>
      <p:sp>
        <p:nvSpPr>
          <p:cNvPr id="16387" name="Rectangle 3"/>
          <p:cNvSpPr>
            <a:spLocks noGrp="1" noChangeArrowheads="1"/>
          </p:cNvSpPr>
          <p:nvPr>
            <p:ph idx="1"/>
          </p:nvPr>
        </p:nvSpPr>
        <p:spPr>
          <a:xfrm>
            <a:off x="838200" y="1524000"/>
            <a:ext cx="10769600" cy="4953000"/>
          </a:xfrm>
        </p:spPr>
        <p:txBody>
          <a:bodyPr/>
          <a:lstStyle/>
          <a:p>
            <a:r>
              <a:rPr lang="en-US" sz="1800" dirty="0">
                <a:latin typeface="TrumpetLite" panose="020A0602050506020204" pitchFamily="18" charset="0"/>
                <a:ea typeface="ＭＳ Ｐゴシック" pitchFamily="34" charset="-128"/>
              </a:rPr>
              <a:t>Here’s what Morris’ worm did</a:t>
            </a:r>
          </a:p>
          <a:p>
            <a:pPr lvl="1" indent="-342900">
              <a:buFont typeface="+mj-lt"/>
              <a:buAutoNum type="arabicPeriod"/>
            </a:pPr>
            <a:r>
              <a:rPr lang="en-US" sz="1800" dirty="0">
                <a:latin typeface="TrumpetLite" panose="020A0602050506020204" pitchFamily="18" charset="0"/>
                <a:ea typeface="ＭＳ Ｐゴシック" pitchFamily="34" charset="-128"/>
              </a:rPr>
              <a:t>issued a </a:t>
            </a:r>
            <a:r>
              <a:rPr lang="en-US" sz="1800" dirty="0">
                <a:latin typeface="Courier New" panose="02070309020205020404" pitchFamily="49" charset="0"/>
                <a:ea typeface="ＭＳ Ｐゴシック" pitchFamily="34" charset="-128"/>
                <a:cs typeface="Courier New" panose="02070309020205020404" pitchFamily="49" charset="0"/>
              </a:rPr>
              <a:t>finger</a:t>
            </a:r>
            <a:r>
              <a:rPr lang="en-US" sz="1800" dirty="0">
                <a:latin typeface="TrumpetLite" panose="020A0602050506020204" pitchFamily="18" charset="0"/>
                <a:ea typeface="ＭＳ Ｐゴシック" pitchFamily="34" charset="-128"/>
              </a:rPr>
              <a:t> command directed to a targeted remote machine. </a:t>
            </a:r>
          </a:p>
          <a:p>
            <a:pPr lvl="1" indent="-342900">
              <a:buFont typeface="+mj-lt"/>
              <a:buAutoNum type="arabicPeriod"/>
            </a:pPr>
            <a:r>
              <a:rPr lang="en-US" sz="1800" dirty="0">
                <a:latin typeface="TrumpetLite" panose="020A0602050506020204" pitchFamily="18" charset="0"/>
                <a:ea typeface="ＭＳ Ｐゴシック" pitchFamily="34" charset="-128"/>
              </a:rPr>
              <a:t>This established a client-server connection. </a:t>
            </a:r>
          </a:p>
          <a:p>
            <a:pPr lvl="1" indent="-342900">
              <a:buFont typeface="+mj-lt"/>
              <a:buAutoNum type="arabicPeriod"/>
            </a:pPr>
            <a:r>
              <a:rPr lang="en-US" sz="1800" dirty="0">
                <a:latin typeface="TrumpetLite" panose="020A0602050506020204" pitchFamily="18" charset="0"/>
                <a:ea typeface="ＭＳ Ｐゴシック" pitchFamily="34" charset="-128"/>
              </a:rPr>
              <a:t>Instead of sending user name, it sent a 536- byte long string especially crafted to overflow the server’s 512-byte buffer. </a:t>
            </a:r>
          </a:p>
          <a:p>
            <a:pPr lvl="1" indent="-342900">
              <a:buFont typeface="+mj-lt"/>
              <a:buAutoNum type="arabicPeriod"/>
            </a:pPr>
            <a:r>
              <a:rPr lang="en-US" sz="1800" dirty="0">
                <a:latin typeface="TrumpetLite" panose="020A0602050506020204" pitchFamily="18" charset="0"/>
                <a:ea typeface="ＭＳ Ｐゴシック" pitchFamily="34" charset="-128"/>
              </a:rPr>
              <a:t>The string was crafted so the overflow replaced the code to run </a:t>
            </a:r>
            <a:r>
              <a:rPr lang="en-US" sz="1800" dirty="0">
                <a:latin typeface="Courier New" panose="02070309020205020404" pitchFamily="49" charset="0"/>
                <a:ea typeface="ＭＳ Ｐゴシック" pitchFamily="34" charset="-128"/>
                <a:cs typeface="Courier New" panose="02070309020205020404" pitchFamily="49" charset="0"/>
              </a:rPr>
              <a:t>finger</a:t>
            </a:r>
            <a:r>
              <a:rPr lang="en-US" sz="1800" dirty="0">
                <a:latin typeface="TrumpetLite" panose="020A0602050506020204" pitchFamily="18" charset="0"/>
                <a:ea typeface="ＭＳ Ｐゴシック" pitchFamily="34" charset="-128"/>
              </a:rPr>
              <a:t> (server step 3) with the code to run </a:t>
            </a:r>
            <a:r>
              <a:rPr lang="en-US" sz="1800" dirty="0" err="1">
                <a:latin typeface="Courier New" panose="02070309020205020404" pitchFamily="49" charset="0"/>
                <a:ea typeface="ＭＳ Ｐゴシック" pitchFamily="34" charset="-128"/>
                <a:cs typeface="Courier New" panose="02070309020205020404" pitchFamily="49" charset="0"/>
              </a:rPr>
              <a:t>sh</a:t>
            </a:r>
            <a:r>
              <a:rPr lang="en-US" sz="1800" dirty="0">
                <a:latin typeface="TrumpetLite" panose="020A0602050506020204" pitchFamily="18" charset="0"/>
                <a:ea typeface="ＭＳ Ｐゴシック" pitchFamily="34" charset="-128"/>
              </a:rPr>
              <a:t>, the command line interpreter. </a:t>
            </a:r>
          </a:p>
          <a:p>
            <a:pPr lvl="1" indent="-342900">
              <a:buFont typeface="+mj-lt"/>
              <a:buAutoNum type="arabicPeriod"/>
            </a:pPr>
            <a:r>
              <a:rPr lang="en-US" sz="1800" dirty="0">
                <a:latin typeface="TrumpetLite" panose="020A0602050506020204" pitchFamily="18" charset="0"/>
                <a:ea typeface="ＭＳ Ｐゴシック" pitchFamily="34" charset="-128"/>
              </a:rPr>
              <a:t>Thus, when the server got to its step 3, it started up a command interpreter. </a:t>
            </a:r>
          </a:p>
          <a:p>
            <a:pPr lvl="1" indent="-342900">
              <a:buFont typeface="+mj-lt"/>
              <a:buAutoNum type="arabicPeriod"/>
            </a:pPr>
            <a:r>
              <a:rPr lang="en-US" sz="1800" dirty="0">
                <a:latin typeface="TrumpetLite" panose="020A0602050506020204" pitchFamily="18" charset="0"/>
                <a:ea typeface="ＭＳ Ｐゴシック" pitchFamily="34" charset="-128"/>
              </a:rPr>
              <a:t>Because the client-server connection was still active, the command interpreter expected to get its input from that connection instead of from a keyboard. </a:t>
            </a:r>
          </a:p>
          <a:p>
            <a:pPr lvl="1" indent="-342900">
              <a:buFont typeface="+mj-lt"/>
              <a:buAutoNum type="arabicPeriod"/>
            </a:pPr>
            <a:r>
              <a:rPr lang="en-US" sz="1800" dirty="0">
                <a:latin typeface="TrumpetLite" panose="020A0602050506020204" pitchFamily="18" charset="0"/>
                <a:ea typeface="ＭＳ Ｐゴシック" pitchFamily="34" charset="-128"/>
              </a:rPr>
              <a:t>The client (worm) issued the necessary commands to transmit the worm files to the server (targeted) machine then run the worm on that machine.  Self-propagation!</a:t>
            </a:r>
          </a:p>
          <a:p>
            <a:pPr marL="0" indent="0">
              <a:buNone/>
            </a:pPr>
            <a:endParaRPr lang="en-US" sz="1800" dirty="0">
              <a:latin typeface="TrumpetLite" panose="020A0602050506020204" pitchFamily="18" charset="0"/>
              <a:ea typeface="ＭＳ Ｐゴシック" pitchFamily="34" charset="-128"/>
            </a:endParaRPr>
          </a:p>
          <a:p>
            <a:pPr marL="0" indent="0">
              <a:buNone/>
            </a:pPr>
            <a:r>
              <a:rPr lang="en-US" sz="1800" dirty="0">
                <a:latin typeface="TrumpetLite" panose="020A0602050506020204" pitchFamily="18" charset="0"/>
                <a:ea typeface="ＭＳ Ｐゴシック" pitchFamily="34" charset="-128"/>
              </a:rPr>
              <a:t>Postscript:  the possibility of “buffer overflow” attack remains to this day...</a:t>
            </a:r>
          </a:p>
        </p:txBody>
      </p:sp>
    </p:spTree>
    <p:extLst>
      <p:ext uri="{BB962C8B-B14F-4D97-AF65-F5344CB8AC3E}">
        <p14:creationId xmlns:p14="http://schemas.microsoft.com/office/powerpoint/2010/main" val="1607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sz="5400" dirty="0">
                <a:solidFill>
                  <a:schemeClr val="accent6">
                    <a:lumMod val="75000"/>
                  </a:schemeClr>
                </a:solidFill>
                <a:latin typeface="Pizzicato-Swash" panose="00000400000000000000" pitchFamily="2" charset="0"/>
                <a:ea typeface="Pizzicato-Swash" panose="00000400000000000000" pitchFamily="2" charset="0"/>
              </a:rPr>
              <a:t>Slammer Internet worm</a:t>
            </a:r>
            <a:br>
              <a:rPr lang="en-US" sz="5400" dirty="0">
                <a:solidFill>
                  <a:schemeClr val="accent6">
                    <a:lumMod val="75000"/>
                  </a:schemeClr>
                </a:solidFill>
                <a:latin typeface="Pizzicato-Swash" panose="00000400000000000000" pitchFamily="2" charset="0"/>
                <a:ea typeface="Pizzicato-Swash" panose="00000400000000000000" pitchFamily="2" charset="0"/>
              </a:rPr>
            </a:br>
            <a:r>
              <a:rPr lang="en-US" sz="2400" dirty="0">
                <a:solidFill>
                  <a:schemeClr val="accent2"/>
                </a:solidFill>
                <a:latin typeface="Bodoni MT Poster Compressed" panose="02070706080601050204" pitchFamily="18" charset="0"/>
                <a:ea typeface="Pizzicato-Swash" panose="00000400000000000000" pitchFamily="2" charset="0"/>
                <a:hlinkClick r:id="rId2">
                  <a:extLst>
                    <a:ext uri="{A12FA001-AC4F-418D-AE19-62706E023703}">
                      <ahyp:hlinkClr xmlns:ahyp="http://schemas.microsoft.com/office/drawing/2018/hyperlinkcolor" val="tx"/>
                    </a:ext>
                  </a:extLst>
                </a:hlinkClick>
              </a:rPr>
              <a:t>"Slammed! An inside view of the worm that crashed the Internet in 15 minutes.“</a:t>
            </a:r>
            <a:r>
              <a:rPr lang="en-US" sz="2400" dirty="0">
                <a:solidFill>
                  <a:schemeClr val="accent6">
                    <a:lumMod val="75000"/>
                  </a:schemeClr>
                </a:solidFill>
                <a:latin typeface="Bodoni MT Poster Compressed" panose="02070706080601050204" pitchFamily="18" charset="0"/>
                <a:ea typeface="Pizzicato-Swash" panose="00000400000000000000" pitchFamily="2" charset="0"/>
              </a:rPr>
              <a:t> –Wired July 2003</a:t>
            </a:r>
            <a:endParaRPr lang="en-US" sz="6000" dirty="0">
              <a:solidFill>
                <a:schemeClr val="accent6">
                  <a:lumMod val="75000"/>
                </a:schemeClr>
              </a:solidFill>
              <a:latin typeface="Bodoni MT Poster Compressed" panose="02070706080601050204" pitchFamily="18" charset="0"/>
              <a:ea typeface="Pizzicato-Swash" panose="00000400000000000000" pitchFamily="2" charset="0"/>
            </a:endParaRPr>
          </a:p>
        </p:txBody>
      </p:sp>
      <p:sp>
        <p:nvSpPr>
          <p:cNvPr id="16387" name="Rectangle 3"/>
          <p:cNvSpPr>
            <a:spLocks noGrp="1" noChangeArrowheads="1"/>
          </p:cNvSpPr>
          <p:nvPr>
            <p:ph idx="1"/>
          </p:nvPr>
        </p:nvSpPr>
        <p:spPr>
          <a:xfrm>
            <a:off x="711200" y="1828800"/>
            <a:ext cx="10769600" cy="4038600"/>
          </a:xfrm>
        </p:spPr>
        <p:txBody>
          <a:bodyPr/>
          <a:lstStyle/>
          <a:p>
            <a:r>
              <a:rPr lang="en-US" sz="2400" dirty="0">
                <a:latin typeface="TrumpetLite" panose="020A0602050506020204" pitchFamily="18" charset="0"/>
                <a:ea typeface="ＭＳ Ｐゴシック" pitchFamily="34" charset="-128"/>
              </a:rPr>
              <a:t>Just after midnight on January 25, 2003, the internet was overwhelmed in 15 minutes by UDP packets targeting Microsoft’s SQL Server 2000.</a:t>
            </a:r>
          </a:p>
          <a:p>
            <a:r>
              <a:rPr lang="en-US" sz="2400" dirty="0">
                <a:latin typeface="TrumpetLite" panose="020A0602050506020204" pitchFamily="18" charset="0"/>
                <a:ea typeface="ＭＳ Ｐゴシック" pitchFamily="34" charset="-128"/>
              </a:rPr>
              <a:t>This was ALSO a buffer overflow attack</a:t>
            </a:r>
          </a:p>
          <a:p>
            <a:pPr lvl="1"/>
            <a:r>
              <a:rPr lang="en-US" sz="2000" dirty="0">
                <a:latin typeface="TrumpetLite" panose="020A0602050506020204" pitchFamily="18" charset="0"/>
                <a:ea typeface="ＭＳ Ｐゴシック" pitchFamily="34" charset="-128"/>
              </a:rPr>
              <a:t>Server is expecting a 16 byte database name that is null terminated</a:t>
            </a:r>
          </a:p>
          <a:p>
            <a:pPr lvl="1"/>
            <a:r>
              <a:rPr lang="en-US" sz="2000" dirty="0">
                <a:latin typeface="TrumpetLite" panose="020A0602050506020204" pitchFamily="18" charset="0"/>
                <a:ea typeface="ＭＳ Ｐゴシック" pitchFamily="34" charset="-128"/>
              </a:rPr>
              <a:t>Client transmitting worm overruns buffer with machine language instructions that then unwittingly get executed by server</a:t>
            </a:r>
          </a:p>
          <a:p>
            <a:pPr lvl="1"/>
            <a:r>
              <a:rPr lang="en-US" sz="2000" dirty="0">
                <a:latin typeface="TrumpetLite" panose="020A0602050506020204" pitchFamily="18" charset="0"/>
                <a:ea typeface="ＭＳ Ｐゴシック" pitchFamily="34" charset="-128"/>
              </a:rPr>
              <a:t>Worm then has control and starts broadcasting itself to other random IP addresses</a:t>
            </a:r>
          </a:p>
          <a:p>
            <a:endParaRPr lang="en-US" sz="2400" dirty="0">
              <a:latin typeface="TrumpetLite" panose="020A0602050506020204" pitchFamily="18" charset="0"/>
              <a:ea typeface="ＭＳ Ｐゴシック" pitchFamily="34" charset="-128"/>
            </a:endParaRPr>
          </a:p>
          <a:p>
            <a:r>
              <a:rPr lang="en-US" sz="2400" dirty="0">
                <a:latin typeface="TrumpetLite" panose="020A0602050506020204" pitchFamily="18" charset="0"/>
                <a:ea typeface="ＭＳ Ｐゴシック" pitchFamily="34" charset="-128"/>
              </a:rPr>
              <a:t>The author and source of the Slammer have never been identified.</a:t>
            </a:r>
          </a:p>
        </p:txBody>
      </p:sp>
    </p:spTree>
    <p:extLst>
      <p:ext uri="{BB962C8B-B14F-4D97-AF65-F5344CB8AC3E}">
        <p14:creationId xmlns:p14="http://schemas.microsoft.com/office/powerpoint/2010/main" val="359877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sz="5400" dirty="0">
                <a:solidFill>
                  <a:schemeClr val="accent6">
                    <a:lumMod val="75000"/>
                  </a:schemeClr>
                </a:solidFill>
                <a:latin typeface="Pizzicato-Swash" panose="00000400000000000000" pitchFamily="2" charset="0"/>
                <a:ea typeface="Pizzicato-Swash" panose="00000400000000000000" pitchFamily="2" charset="0"/>
              </a:rPr>
              <a:t>Reflections on Trusting Trust</a:t>
            </a:r>
          </a:p>
        </p:txBody>
      </p:sp>
      <p:sp>
        <p:nvSpPr>
          <p:cNvPr id="16387" name="Rectangle 3"/>
          <p:cNvSpPr>
            <a:spLocks noGrp="1" noChangeArrowheads="1"/>
          </p:cNvSpPr>
          <p:nvPr>
            <p:ph idx="1"/>
          </p:nvPr>
        </p:nvSpPr>
        <p:spPr>
          <a:xfrm>
            <a:off x="711200" y="1676400"/>
            <a:ext cx="10871200" cy="4038600"/>
          </a:xfrm>
        </p:spPr>
        <p:txBody>
          <a:bodyPr/>
          <a:lstStyle/>
          <a:p>
            <a:r>
              <a:rPr lang="en-US" sz="2000" dirty="0">
                <a:latin typeface="TrumpetLite" panose="020A0602050506020204" pitchFamily="18" charset="0"/>
                <a:ea typeface="ＭＳ Ｐゴシック" pitchFamily="34" charset="-128"/>
              </a:rPr>
              <a:t>Ken Thompson and Dennis Ritchie developed the Unix operating system at Bell Labs (a subsidiary of AT&amp;T). They were later recognized for this with the 1983 Turing Award. In his acceptance lecture he described how he could embed a Trojan horse in the C compiler (which he helped develop in conjunction with Unix).</a:t>
            </a:r>
          </a:p>
          <a:p>
            <a:pPr lvl="1"/>
            <a:endParaRPr lang="en-US" sz="1800" dirty="0">
              <a:latin typeface="TrumpetLite" panose="020A0602050506020204" pitchFamily="18" charset="0"/>
              <a:ea typeface="ＭＳ Ｐゴシック" pitchFamily="34" charset="-128"/>
            </a:endParaRPr>
          </a:p>
          <a:p>
            <a:r>
              <a:rPr lang="en-US" sz="2000" dirty="0">
                <a:latin typeface="TrumpetLite" panose="020A0602050506020204" pitchFamily="18" charset="0"/>
                <a:ea typeface="ＭＳ Ｐゴシック" pitchFamily="34" charset="-128"/>
              </a:rPr>
              <a:t>Since Unix was written mostly in C, the operating system itself needed to be compiled during the installation process.</a:t>
            </a:r>
          </a:p>
          <a:p>
            <a:r>
              <a:rPr lang="en-US" sz="2000" dirty="0">
                <a:latin typeface="TrumpetLite" panose="020A0602050506020204" pitchFamily="18" charset="0"/>
                <a:ea typeface="ＭＳ Ｐゴシック" pitchFamily="34" charset="-128"/>
              </a:rPr>
              <a:t>He bugged the C compiler so it would recognize the section of Unix source code that processes logins.  When this code was detected, the compiler would generate machine code which allowed him (Thompson) to log into the system as any user – a Trojan Horse.</a:t>
            </a:r>
          </a:p>
          <a:p>
            <a:r>
              <a:rPr lang="en-US" sz="2000" dirty="0">
                <a:latin typeface="TrumpetLite" panose="020A0602050506020204" pitchFamily="18" charset="0"/>
                <a:ea typeface="ＭＳ Ｐゴシック" pitchFamily="34" charset="-128"/>
              </a:rPr>
              <a:t>Yet if one inspected the source code of the compiler itself there would be no trace of the Trojan Horse!</a:t>
            </a:r>
          </a:p>
        </p:txBody>
      </p:sp>
    </p:spTree>
    <p:extLst>
      <p:ext uri="{BB962C8B-B14F-4D97-AF65-F5344CB8AC3E}">
        <p14:creationId xmlns:p14="http://schemas.microsoft.com/office/powerpoint/2010/main" val="52631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sz="5400" dirty="0">
                <a:solidFill>
                  <a:schemeClr val="accent6">
                    <a:lumMod val="75000"/>
                  </a:schemeClr>
                </a:solidFill>
                <a:latin typeface="Pizzicato-Swash" panose="00000400000000000000" pitchFamily="2" charset="0"/>
                <a:ea typeface="Pizzicato-Swash" panose="00000400000000000000" pitchFamily="2" charset="0"/>
              </a:rPr>
              <a:t>Reflections on Trusting Trust</a:t>
            </a:r>
          </a:p>
        </p:txBody>
      </p:sp>
      <p:sp>
        <p:nvSpPr>
          <p:cNvPr id="16387" name="Rectangle 3"/>
          <p:cNvSpPr>
            <a:spLocks noGrp="1" noChangeArrowheads="1"/>
          </p:cNvSpPr>
          <p:nvPr>
            <p:ph idx="1"/>
          </p:nvPr>
        </p:nvSpPr>
        <p:spPr>
          <a:xfrm>
            <a:off x="762000" y="1600200"/>
            <a:ext cx="9753600" cy="4876800"/>
          </a:xfrm>
        </p:spPr>
        <p:txBody>
          <a:bodyPr/>
          <a:lstStyle/>
          <a:p>
            <a:r>
              <a:rPr lang="en-US" sz="2400" dirty="0">
                <a:latin typeface="TrumpetLite" panose="020A0602050506020204" pitchFamily="18" charset="0"/>
                <a:ea typeface="ＭＳ Ｐゴシック" pitchFamily="34" charset="-128"/>
              </a:rPr>
              <a:t>How did he do this?  Hang onto your hats…</a:t>
            </a:r>
          </a:p>
          <a:p>
            <a:endParaRPr lang="en-US" sz="2000" dirty="0">
              <a:latin typeface="TrumpetLite" panose="020A0602050506020204" pitchFamily="18" charset="0"/>
              <a:ea typeface="ＭＳ Ｐゴシック" pitchFamily="34" charset="-128"/>
            </a:endParaRPr>
          </a:p>
          <a:p>
            <a:r>
              <a:rPr lang="en-US" sz="2400" dirty="0">
                <a:latin typeface="TrumpetLite" panose="020A0602050506020204" pitchFamily="18" charset="0"/>
                <a:ea typeface="ＭＳ Ｐゴシック" pitchFamily="34" charset="-128"/>
              </a:rPr>
              <a:t>Three concepts are required:</a:t>
            </a:r>
          </a:p>
          <a:p>
            <a:endParaRPr lang="en-US" sz="2400" dirty="0">
              <a:latin typeface="TrumpetLite" panose="020A0602050506020204" pitchFamily="18" charset="0"/>
              <a:ea typeface="ＭＳ Ｐゴシック" pitchFamily="34" charset="-128"/>
            </a:endParaRPr>
          </a:p>
          <a:p>
            <a:pPr marL="857250" lvl="1" indent="-457200">
              <a:buFont typeface="+mj-lt"/>
              <a:buAutoNum type="arabicPeriod"/>
            </a:pPr>
            <a:r>
              <a:rPr lang="en-US" dirty="0">
                <a:latin typeface="TrumpetLite" panose="020A0602050506020204" pitchFamily="18" charset="0"/>
                <a:ea typeface="ＭＳ Ｐゴシック" pitchFamily="34" charset="-128"/>
              </a:rPr>
              <a:t>Compiler is written in the same language that it compiles. </a:t>
            </a:r>
          </a:p>
          <a:p>
            <a:pPr marL="857250" lvl="1" indent="-457200">
              <a:buFont typeface="+mj-lt"/>
              <a:buAutoNum type="arabicPeriod"/>
            </a:pPr>
            <a:endParaRPr lang="en-US" dirty="0">
              <a:latin typeface="TrumpetLite" panose="020A0602050506020204" pitchFamily="18" charset="0"/>
              <a:ea typeface="ＭＳ Ｐゴシック" pitchFamily="34" charset="-128"/>
            </a:endParaRPr>
          </a:p>
          <a:p>
            <a:pPr marL="857250" lvl="1" indent="-457200">
              <a:buFont typeface="+mj-lt"/>
              <a:buAutoNum type="arabicPeriod"/>
            </a:pPr>
            <a:r>
              <a:rPr lang="en-US" dirty="0">
                <a:latin typeface="TrumpetLite" panose="020A0602050506020204" pitchFamily="18" charset="0"/>
                <a:ea typeface="ＭＳ Ｐゴシック" pitchFamily="34" charset="-128"/>
              </a:rPr>
              <a:t>Learning compiler. </a:t>
            </a:r>
          </a:p>
          <a:p>
            <a:pPr marL="857250" lvl="1" indent="-457200">
              <a:buFont typeface="+mj-lt"/>
              <a:buAutoNum type="arabicPeriod"/>
            </a:pPr>
            <a:endParaRPr lang="en-US" dirty="0">
              <a:latin typeface="TrumpetLite" panose="020A0602050506020204" pitchFamily="18" charset="0"/>
              <a:ea typeface="ＭＳ Ｐゴシック" pitchFamily="34" charset="-128"/>
            </a:endParaRPr>
          </a:p>
          <a:p>
            <a:pPr marL="857250" lvl="1" indent="-457200">
              <a:buFont typeface="+mj-lt"/>
              <a:buAutoNum type="arabicPeriod"/>
            </a:pPr>
            <a:r>
              <a:rPr lang="en-US" dirty="0">
                <a:latin typeface="TrumpetLite" panose="020A0602050506020204" pitchFamily="18" charset="0"/>
                <a:ea typeface="ＭＳ Ｐゴシック" pitchFamily="34" charset="-128"/>
              </a:rPr>
              <a:t>Self-reproducing code</a:t>
            </a:r>
          </a:p>
          <a:p>
            <a:pPr marL="457200" indent="-457200"/>
            <a:endParaRPr lang="en-US" sz="2400" dirty="0">
              <a:latin typeface="TrumpetLite" panose="020A0602050506020204" pitchFamily="18" charset="0"/>
              <a:ea typeface="ＭＳ Ｐゴシック" pitchFamily="34" charset="-128"/>
            </a:endParaRPr>
          </a:p>
        </p:txBody>
      </p:sp>
    </p:spTree>
    <p:extLst>
      <p:ext uri="{BB962C8B-B14F-4D97-AF65-F5344CB8AC3E}">
        <p14:creationId xmlns:p14="http://schemas.microsoft.com/office/powerpoint/2010/main" val="194236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sz="5400" dirty="0">
                <a:solidFill>
                  <a:schemeClr val="accent6">
                    <a:lumMod val="75000"/>
                  </a:schemeClr>
                </a:solidFill>
                <a:latin typeface="Pizzicato-Swash" panose="00000400000000000000" pitchFamily="2" charset="0"/>
                <a:ea typeface="Pizzicato-Swash" panose="00000400000000000000" pitchFamily="2" charset="0"/>
              </a:rPr>
              <a:t>Reflections on Trusting Trust</a:t>
            </a:r>
          </a:p>
        </p:txBody>
      </p:sp>
      <p:sp>
        <p:nvSpPr>
          <p:cNvPr id="16387" name="Rectangle 3"/>
          <p:cNvSpPr>
            <a:spLocks noGrp="1" noChangeArrowheads="1"/>
          </p:cNvSpPr>
          <p:nvPr>
            <p:ph idx="1"/>
          </p:nvPr>
        </p:nvSpPr>
        <p:spPr>
          <a:xfrm>
            <a:off x="711200" y="1600200"/>
            <a:ext cx="10642600" cy="4876800"/>
          </a:xfrm>
        </p:spPr>
        <p:txBody>
          <a:bodyPr/>
          <a:lstStyle/>
          <a:p>
            <a:pPr marL="0" indent="0">
              <a:buNone/>
            </a:pPr>
            <a:r>
              <a:rPr lang="en-US" sz="2400" dirty="0">
                <a:latin typeface="TrumpetLite" panose="020A0602050506020204" pitchFamily="18" charset="0"/>
                <a:ea typeface="ＭＳ Ｐゴシック" pitchFamily="34" charset="-128"/>
              </a:rPr>
              <a:t>1. </a:t>
            </a:r>
            <a:r>
              <a:rPr lang="en-US" sz="2400" dirty="0">
                <a:solidFill>
                  <a:schemeClr val="accent2"/>
                </a:solidFill>
                <a:latin typeface="TrumpetLite" panose="020A0602050506020204" pitchFamily="18" charset="0"/>
                <a:ea typeface="ＭＳ Ｐゴシック" pitchFamily="34" charset="-128"/>
              </a:rPr>
              <a:t>Compiler is written in the same language that it compiles</a:t>
            </a:r>
          </a:p>
          <a:p>
            <a:pPr marL="0" indent="0">
              <a:buNone/>
            </a:pPr>
            <a:r>
              <a:rPr lang="en-US" sz="2400" dirty="0">
                <a:latin typeface="TrumpetLite" panose="020A0602050506020204" pitchFamily="18" charset="0"/>
                <a:ea typeface="ＭＳ Ｐゴシック" pitchFamily="34" charset="-128"/>
              </a:rPr>
              <a:t>	C compiler is written in C.  Classic chicken-and-egg, right?  </a:t>
            </a:r>
            <a:r>
              <a:rPr lang="en-US" sz="2400" dirty="0" err="1">
                <a:latin typeface="TrumpetLite" panose="020A0602050506020204" pitchFamily="18" charset="0"/>
                <a:ea typeface="ＭＳ Ｐゴシック" pitchFamily="34" charset="-128"/>
              </a:rPr>
              <a:t>Kinda</a:t>
            </a:r>
            <a:r>
              <a:rPr lang="en-US" sz="2400" dirty="0">
                <a:latin typeface="TrumpetLite" panose="020A0602050506020204" pitchFamily="18" charset="0"/>
                <a:ea typeface="ＭＳ Ｐゴシック" pitchFamily="34" charset="-128"/>
              </a:rPr>
              <a:t>. </a:t>
            </a:r>
          </a:p>
          <a:p>
            <a:pPr marL="857250" lvl="1" indent="-457200">
              <a:buFont typeface="+mj-lt"/>
              <a:buAutoNum type="arabicPeriod"/>
            </a:pPr>
            <a:r>
              <a:rPr lang="en-US" sz="2000" dirty="0">
                <a:latin typeface="TrumpetLite" panose="020A0602050506020204" pitchFamily="18" charset="0"/>
                <a:ea typeface="ＭＳ Ｐゴシック" pitchFamily="34" charset="-128"/>
              </a:rPr>
              <a:t>Start with a bare-bones compiler (a bootstrap compiler, if you will) written in a different language, which compiles a small subset of C.</a:t>
            </a:r>
          </a:p>
          <a:p>
            <a:pPr marL="857250" lvl="1" indent="-457200">
              <a:buFont typeface="+mj-lt"/>
              <a:buAutoNum type="arabicPeriod"/>
            </a:pPr>
            <a:r>
              <a:rPr lang="en-US" sz="2000" dirty="0">
                <a:latin typeface="TrumpetLite" panose="020A0602050506020204" pitchFamily="18" charset="0"/>
                <a:ea typeface="ＭＳ Ｐゴシック" pitchFamily="34" charset="-128"/>
              </a:rPr>
              <a:t>Write a small C compiler using the subset of C that this bootstrap compiler recognizes.</a:t>
            </a:r>
          </a:p>
          <a:p>
            <a:pPr marL="857250" lvl="1" indent="-457200">
              <a:buFont typeface="+mj-lt"/>
              <a:buAutoNum type="arabicPeriod"/>
            </a:pPr>
            <a:r>
              <a:rPr lang="en-US" sz="2000" dirty="0">
                <a:latin typeface="TrumpetLite" panose="020A0602050506020204" pitchFamily="18" charset="0"/>
                <a:ea typeface="ＭＳ Ｐゴシック" pitchFamily="34" charset="-128"/>
              </a:rPr>
              <a:t>Compile it using the bootstrap compiler and now you have a small C compiler written in C (version 0.1).</a:t>
            </a:r>
          </a:p>
          <a:p>
            <a:pPr marL="857250" lvl="1" indent="-457200">
              <a:buFont typeface="+mj-lt"/>
              <a:buAutoNum type="arabicPeriod"/>
            </a:pPr>
            <a:r>
              <a:rPr lang="en-US" sz="2000" dirty="0">
                <a:latin typeface="TrumpetLite" panose="020A0602050506020204" pitchFamily="18" charset="0"/>
                <a:ea typeface="ＭＳ Ｐゴシック" pitchFamily="34" charset="-128"/>
              </a:rPr>
              <a:t>Add to Version 0.1 the code to recognize and compile a couple additional features.  Compile it using itself to produce Version 0.2.</a:t>
            </a:r>
          </a:p>
          <a:p>
            <a:pPr marL="857250" lvl="1" indent="-457200">
              <a:buFont typeface="+mj-lt"/>
              <a:buAutoNum type="arabicPeriod"/>
            </a:pPr>
            <a:r>
              <a:rPr lang="en-US" sz="2000" dirty="0">
                <a:latin typeface="TrumpetLite" panose="020A0602050506020204" pitchFamily="18" charset="0"/>
                <a:ea typeface="ＭＳ Ｐゴシック" pitchFamily="34" charset="-128"/>
              </a:rPr>
              <a:t>Version 0.2 recognizes the additional features, so you can use them when writing Version 0.3 of the compiler, which will compile a couple more additional features.</a:t>
            </a:r>
          </a:p>
          <a:p>
            <a:pPr marL="857250" lvl="1" indent="-457200">
              <a:buFont typeface="+mj-lt"/>
              <a:buAutoNum type="arabicPeriod"/>
            </a:pPr>
            <a:r>
              <a:rPr lang="en-US" sz="2000" dirty="0">
                <a:latin typeface="TrumpetLite" panose="020A0602050506020204" pitchFamily="18" charset="0"/>
                <a:ea typeface="ＭＳ Ｐゴシック" pitchFamily="34" charset="-128"/>
              </a:rPr>
              <a:t>Continue in this fashion until the entire language is </a:t>
            </a:r>
            <a:r>
              <a:rPr lang="en-US" sz="2000" dirty="0" err="1">
                <a:latin typeface="TrumpetLite" panose="020A0602050506020204" pitchFamily="18" charset="0"/>
                <a:ea typeface="ＭＳ Ｐゴシック" pitchFamily="34" charset="-128"/>
              </a:rPr>
              <a:t>compilable</a:t>
            </a:r>
            <a:r>
              <a:rPr lang="en-US" sz="2000" dirty="0">
                <a:latin typeface="TrumpetLite" panose="020A0602050506020204" pitchFamily="18" charset="0"/>
                <a:ea typeface="ＭＳ Ｐゴシック" pitchFamily="34" charset="-128"/>
              </a:rPr>
              <a:t>.</a:t>
            </a:r>
          </a:p>
        </p:txBody>
      </p:sp>
    </p:spTree>
    <p:extLst>
      <p:ext uri="{BB962C8B-B14F-4D97-AF65-F5344CB8AC3E}">
        <p14:creationId xmlns:p14="http://schemas.microsoft.com/office/powerpoint/2010/main" val="324245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sz="5400" dirty="0">
                <a:solidFill>
                  <a:schemeClr val="accent6">
                    <a:lumMod val="75000"/>
                  </a:schemeClr>
                </a:solidFill>
                <a:latin typeface="Pizzicato-Swash" panose="00000400000000000000" pitchFamily="2" charset="0"/>
                <a:ea typeface="Pizzicato-Swash" panose="00000400000000000000" pitchFamily="2" charset="0"/>
              </a:rPr>
              <a:t>Reflections on Trusting Trust</a:t>
            </a:r>
          </a:p>
        </p:txBody>
      </p:sp>
      <p:sp>
        <p:nvSpPr>
          <p:cNvPr id="16387" name="Rectangle 3"/>
          <p:cNvSpPr>
            <a:spLocks noGrp="1" noChangeArrowheads="1"/>
          </p:cNvSpPr>
          <p:nvPr>
            <p:ph idx="1"/>
          </p:nvPr>
        </p:nvSpPr>
        <p:spPr>
          <a:xfrm>
            <a:off x="838200" y="1600200"/>
            <a:ext cx="10769600" cy="4876800"/>
          </a:xfrm>
        </p:spPr>
        <p:txBody>
          <a:bodyPr/>
          <a:lstStyle/>
          <a:p>
            <a:pPr marL="0" indent="0">
              <a:buNone/>
            </a:pPr>
            <a:r>
              <a:rPr lang="en-US" sz="2400" dirty="0">
                <a:solidFill>
                  <a:schemeClr val="accent2"/>
                </a:solidFill>
                <a:latin typeface="TrumpetLite" panose="020A0602050506020204" pitchFamily="18" charset="0"/>
                <a:ea typeface="ＭＳ Ｐゴシック" pitchFamily="34" charset="-128"/>
              </a:rPr>
              <a:t>2. Learning compiler </a:t>
            </a:r>
          </a:p>
          <a:p>
            <a:pPr marL="804863"/>
            <a:r>
              <a:rPr lang="en-US" sz="2400" dirty="0">
                <a:latin typeface="TrumpetLite" panose="020A0602050506020204" pitchFamily="18" charset="0"/>
                <a:ea typeface="ＭＳ Ｐゴシック" pitchFamily="34" charset="-128"/>
              </a:rPr>
              <a:t>This is described in general by steps 4 and 5 above.  </a:t>
            </a:r>
          </a:p>
          <a:p>
            <a:pPr marL="804863"/>
            <a:r>
              <a:rPr lang="en-US" sz="2400" dirty="0">
                <a:latin typeface="TrumpetLite" panose="020A0602050506020204" pitchFamily="18" charset="0"/>
                <a:ea typeface="ＭＳ Ｐゴシック" pitchFamily="34" charset="-128"/>
              </a:rPr>
              <a:t>The example given in the lecture, along with code, is this: </a:t>
            </a:r>
          </a:p>
          <a:p>
            <a:pPr marL="1204913" lvl="1"/>
            <a:r>
              <a:rPr lang="en-US" sz="2000" dirty="0">
                <a:latin typeface="TrumpetLite" panose="020A0602050506020204" pitchFamily="18" charset="0"/>
                <a:ea typeface="ＭＳ Ｐゴシック" pitchFamily="34" charset="-128"/>
              </a:rPr>
              <a:t>the compiler recognizes </a:t>
            </a:r>
            <a:r>
              <a:rPr lang="en-US" sz="2000" dirty="0">
                <a:latin typeface="Courier New" panose="02070309020205020404" pitchFamily="49" charset="0"/>
                <a:ea typeface="ＭＳ Ｐゴシック" pitchFamily="34" charset="-128"/>
                <a:cs typeface="Courier New" panose="02070309020205020404" pitchFamily="49" charset="0"/>
              </a:rPr>
              <a:t>'\n'</a:t>
            </a:r>
            <a:r>
              <a:rPr lang="en-US" sz="2000" dirty="0">
                <a:latin typeface="TrumpetLite" panose="020A0602050506020204" pitchFamily="18" charset="0"/>
                <a:ea typeface="ＭＳ Ｐゴシック" pitchFamily="34" charset="-128"/>
              </a:rPr>
              <a:t> as the newline character but does not recognize </a:t>
            </a:r>
            <a:r>
              <a:rPr lang="en-US" sz="2000" dirty="0">
                <a:latin typeface="Courier New" panose="02070309020205020404" pitchFamily="49" charset="0"/>
                <a:ea typeface="ＭＳ Ｐゴシック" pitchFamily="34" charset="-128"/>
                <a:cs typeface="Courier New" panose="02070309020205020404" pitchFamily="49" charset="0"/>
              </a:rPr>
              <a:t>'\t'</a:t>
            </a:r>
            <a:r>
              <a:rPr lang="en-US" sz="2000" dirty="0">
                <a:latin typeface="TrumpetLite" panose="020A0602050506020204" pitchFamily="18" charset="0"/>
                <a:ea typeface="ＭＳ Ｐゴシック" pitchFamily="34" charset="-128"/>
              </a:rPr>
              <a:t> as tab character.  </a:t>
            </a:r>
          </a:p>
          <a:p>
            <a:pPr marL="1204913" lvl="1"/>
            <a:r>
              <a:rPr lang="en-US" sz="2000" dirty="0">
                <a:latin typeface="TrumpetLite" panose="020A0602050506020204" pitchFamily="18" charset="0"/>
                <a:ea typeface="ＭＳ Ｐゴシック" pitchFamily="34" charset="-128"/>
              </a:rPr>
              <a:t>Teach it to do so.</a:t>
            </a:r>
          </a:p>
          <a:p>
            <a:pPr marL="1204913" lvl="1"/>
            <a:r>
              <a:rPr lang="en-US" sz="2000" dirty="0">
                <a:latin typeface="TrumpetLite" panose="020A0602050506020204" pitchFamily="18" charset="0"/>
                <a:ea typeface="ＭＳ Ｐゴシック" pitchFamily="34" charset="-128"/>
              </a:rPr>
              <a:t>The example source code is in the C compiler.</a:t>
            </a:r>
          </a:p>
          <a:p>
            <a:pPr marL="1204913" lvl="1"/>
            <a:r>
              <a:rPr lang="en-US" sz="2000" dirty="0">
                <a:latin typeface="TrumpetLite" panose="020A0602050506020204" pitchFamily="18" charset="0"/>
                <a:ea typeface="ＭＳ Ｐゴシック" pitchFamily="34" charset="-128"/>
              </a:rPr>
              <a:t>I will take some poetic license with C syntax to make the code more understandable.</a:t>
            </a:r>
          </a:p>
        </p:txBody>
      </p:sp>
    </p:spTree>
    <p:extLst>
      <p:ext uri="{BB962C8B-B14F-4D97-AF65-F5344CB8AC3E}">
        <p14:creationId xmlns:p14="http://schemas.microsoft.com/office/powerpoint/2010/main" val="90363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sz="5400" dirty="0">
                <a:solidFill>
                  <a:schemeClr val="accent6">
                    <a:lumMod val="75000"/>
                  </a:schemeClr>
                </a:solidFill>
                <a:latin typeface="Pizzicato-Swash" panose="00000400000000000000" pitchFamily="2" charset="0"/>
                <a:ea typeface="Pizzicato-Swash" panose="00000400000000000000" pitchFamily="2" charset="0"/>
              </a:rPr>
              <a:t>Reflections on Trusting Trust</a:t>
            </a:r>
          </a:p>
        </p:txBody>
      </p:sp>
      <p:sp>
        <p:nvSpPr>
          <p:cNvPr id="16387" name="Rectangle 3"/>
          <p:cNvSpPr>
            <a:spLocks noGrp="1" noChangeArrowheads="1"/>
          </p:cNvSpPr>
          <p:nvPr>
            <p:ph idx="1"/>
          </p:nvPr>
        </p:nvSpPr>
        <p:spPr>
          <a:xfrm>
            <a:off x="914400" y="1752600"/>
            <a:ext cx="9601200" cy="4114800"/>
          </a:xfrm>
        </p:spPr>
        <p:txBody>
          <a:bodyPr/>
          <a:lstStyle/>
          <a:p>
            <a:pPr marL="0" indent="0">
              <a:buNone/>
            </a:pPr>
            <a:r>
              <a:rPr lang="en-US" sz="1800" dirty="0">
                <a:solidFill>
                  <a:srgbClr val="00B050"/>
                </a:solidFill>
                <a:latin typeface="Courier New" panose="02070309020205020404" pitchFamily="49" charset="0"/>
                <a:ea typeface="ＭＳ Ｐゴシック" pitchFamily="34" charset="-128"/>
                <a:cs typeface="Courier New" panose="02070309020205020404" pitchFamily="49" charset="0"/>
              </a:rPr>
              <a:t>//  Version X. recognizes '\\' (backslash) and '\n' (newline)</a:t>
            </a:r>
            <a:r>
              <a:rPr lang="en-US" sz="1800" dirty="0">
                <a:latin typeface="Courier New" panose="02070309020205020404" pitchFamily="49" charset="0"/>
                <a:ea typeface="ＭＳ Ｐゴシック" pitchFamily="34" charset="-128"/>
                <a:cs typeface="Courier New" panose="02070309020205020404" pitchFamily="49" charset="0"/>
              </a:rPr>
              <a:t> </a:t>
            </a:r>
          </a:p>
          <a:p>
            <a:pPr marL="0" indent="0">
              <a:buNone/>
            </a:pPr>
            <a:r>
              <a:rPr lang="en-US" sz="1800" b="1" dirty="0">
                <a:solidFill>
                  <a:srgbClr val="0070C0"/>
                </a:solidFill>
                <a:latin typeface="Courier New" panose="02070309020205020404" pitchFamily="49" charset="0"/>
                <a:ea typeface="ＭＳ Ｐゴシック" pitchFamily="34" charset="-128"/>
                <a:cs typeface="Courier New" panose="02070309020205020404" pitchFamily="49" charset="0"/>
              </a:rPr>
              <a:t>char</a:t>
            </a:r>
            <a:r>
              <a:rPr lang="en-US" sz="1800" b="1" dirty="0">
                <a:latin typeface="Courier New" panose="02070309020205020404" pitchFamily="49" charset="0"/>
                <a:ea typeface="ＭＳ Ｐゴシック" pitchFamily="34" charset="-128"/>
                <a:cs typeface="Courier New" panose="02070309020205020404" pitchFamily="49" charset="0"/>
              </a:rPr>
              <a:t> c; </a:t>
            </a:r>
          </a:p>
          <a:p>
            <a:pPr marL="0" indent="0">
              <a:buNone/>
            </a:pPr>
            <a:r>
              <a:rPr lang="en-US" sz="1800" b="1" dirty="0">
                <a:latin typeface="Courier New" panose="02070309020205020404" pitchFamily="49" charset="0"/>
                <a:ea typeface="ＭＳ Ｐゴシック" pitchFamily="34" charset="-128"/>
                <a:cs typeface="Courier New" panose="02070309020205020404" pitchFamily="49" charset="0"/>
              </a:rPr>
              <a:t>c = next( );  </a:t>
            </a:r>
            <a:r>
              <a:rPr lang="en-US" sz="1800" dirty="0">
                <a:solidFill>
                  <a:srgbClr val="00B050"/>
                </a:solidFill>
                <a:latin typeface="Courier New" panose="02070309020205020404" pitchFamily="49" charset="0"/>
                <a:ea typeface="ＭＳ Ｐゴシック" pitchFamily="34" charset="-128"/>
                <a:cs typeface="Courier New" panose="02070309020205020404" pitchFamily="49" charset="0"/>
              </a:rPr>
              <a:t>//get next character from program being compiled</a:t>
            </a:r>
            <a:r>
              <a:rPr lang="en-US" sz="1800" dirty="0">
                <a:latin typeface="Courier New" panose="02070309020205020404" pitchFamily="49" charset="0"/>
                <a:ea typeface="ＭＳ Ｐゴシック" pitchFamily="34" charset="-128"/>
                <a:cs typeface="Courier New" panose="02070309020205020404" pitchFamily="49" charset="0"/>
              </a:rPr>
              <a:t> </a:t>
            </a:r>
          </a:p>
          <a:p>
            <a:pPr marL="0" indent="0">
              <a:buNone/>
            </a:pPr>
            <a:r>
              <a:rPr lang="en-US" sz="1800" b="1" dirty="0">
                <a:solidFill>
                  <a:srgbClr val="0070C0"/>
                </a:solidFill>
                <a:latin typeface="Courier New" panose="02070309020205020404" pitchFamily="49" charset="0"/>
                <a:ea typeface="ＭＳ Ｐゴシック" pitchFamily="34" charset="-128"/>
                <a:cs typeface="Courier New" panose="02070309020205020404" pitchFamily="49" charset="0"/>
              </a:rPr>
              <a:t>if</a:t>
            </a:r>
            <a:r>
              <a:rPr lang="en-US" sz="1800" b="1" dirty="0">
                <a:latin typeface="Courier New" panose="02070309020205020404" pitchFamily="49" charset="0"/>
                <a:ea typeface="ＭＳ Ｐゴシック" pitchFamily="34" charset="-128"/>
                <a:cs typeface="Courier New" panose="02070309020205020404" pitchFamily="49" charset="0"/>
              </a:rPr>
              <a:t> (c == '\')  {  </a:t>
            </a:r>
            <a:r>
              <a:rPr lang="en-US" sz="1800" dirty="0">
                <a:solidFill>
                  <a:srgbClr val="00B050"/>
                </a:solidFill>
                <a:latin typeface="Courier New" panose="02070309020205020404" pitchFamily="49" charset="0"/>
                <a:ea typeface="ＭＳ Ｐゴシック" pitchFamily="34" charset="-128"/>
                <a:cs typeface="Courier New" panose="02070309020205020404" pitchFamily="49" charset="0"/>
              </a:rPr>
              <a:t>//  first character of '\n' or '\\'</a:t>
            </a:r>
            <a:r>
              <a:rPr lang="en-US" sz="1800" dirty="0">
                <a:latin typeface="Courier New" panose="02070309020205020404" pitchFamily="49" charset="0"/>
                <a:ea typeface="ＭＳ Ｐゴシック" pitchFamily="34" charset="-128"/>
                <a:cs typeface="Courier New" panose="02070309020205020404" pitchFamily="49" charset="0"/>
              </a:rPr>
              <a:t> </a:t>
            </a:r>
          </a:p>
          <a:p>
            <a:pPr marL="0" indent="0">
              <a:buNone/>
            </a:pPr>
            <a:r>
              <a:rPr lang="en-US" sz="1800" dirty="0">
                <a:latin typeface="Courier New" panose="02070309020205020404" pitchFamily="49" charset="0"/>
                <a:ea typeface="ＭＳ Ｐゴシック" pitchFamily="34" charset="-128"/>
                <a:cs typeface="Courier New" panose="02070309020205020404" pitchFamily="49" charset="0"/>
              </a:rPr>
              <a:t>    </a:t>
            </a:r>
            <a:r>
              <a:rPr lang="en-US" sz="1800" b="1" dirty="0">
                <a:latin typeface="Courier New" panose="02070309020205020404" pitchFamily="49" charset="0"/>
                <a:ea typeface="ＭＳ Ｐゴシック" pitchFamily="34" charset="-128"/>
                <a:cs typeface="Courier New" panose="02070309020205020404" pitchFamily="49" charset="0"/>
              </a:rPr>
              <a:t>c = next( ); </a:t>
            </a:r>
          </a:p>
          <a:p>
            <a:pPr marL="0" indent="0">
              <a:buNone/>
            </a:pPr>
            <a:r>
              <a:rPr lang="en-US" sz="1800" b="1" dirty="0">
                <a:latin typeface="Courier New" panose="02070309020205020404" pitchFamily="49" charset="0"/>
                <a:ea typeface="ＭＳ Ｐゴシック" pitchFamily="34" charset="-128"/>
                <a:cs typeface="Courier New" panose="02070309020205020404" pitchFamily="49" charset="0"/>
              </a:rPr>
              <a:t>    </a:t>
            </a:r>
            <a:r>
              <a:rPr lang="en-US" sz="1800" b="1" dirty="0">
                <a:solidFill>
                  <a:srgbClr val="0070C0"/>
                </a:solidFill>
                <a:latin typeface="Courier New" panose="02070309020205020404" pitchFamily="49" charset="0"/>
                <a:ea typeface="ＭＳ Ｐゴシック" pitchFamily="34" charset="-128"/>
                <a:cs typeface="Courier New" panose="02070309020205020404" pitchFamily="49" charset="0"/>
              </a:rPr>
              <a:t>if</a:t>
            </a:r>
            <a:r>
              <a:rPr lang="en-US" sz="1800" b="1" dirty="0">
                <a:latin typeface="Courier New" panose="02070309020205020404" pitchFamily="49" charset="0"/>
                <a:ea typeface="ＭＳ Ｐゴシック" pitchFamily="34" charset="-128"/>
                <a:cs typeface="Courier New" panose="02070309020205020404" pitchFamily="49" charset="0"/>
              </a:rPr>
              <a:t> (c == '\')  </a:t>
            </a:r>
            <a:r>
              <a:rPr lang="en-US" sz="1800" dirty="0">
                <a:solidFill>
                  <a:srgbClr val="00B050"/>
                </a:solidFill>
                <a:latin typeface="Courier New" panose="02070309020205020404" pitchFamily="49" charset="0"/>
                <a:ea typeface="ＭＳ Ｐゴシック" pitchFamily="34" charset="-128"/>
                <a:cs typeface="Courier New" panose="02070309020205020404" pitchFamily="49" charset="0"/>
              </a:rPr>
              <a:t>// it is '\\' which compiles into backslash</a:t>
            </a:r>
            <a:r>
              <a:rPr lang="en-US" sz="1800" dirty="0">
                <a:latin typeface="Courier New" panose="02070309020205020404" pitchFamily="49" charset="0"/>
                <a:ea typeface="ＭＳ Ｐゴシック" pitchFamily="34" charset="-128"/>
                <a:cs typeface="Courier New" panose="02070309020205020404" pitchFamily="49" charset="0"/>
              </a:rPr>
              <a:t> </a:t>
            </a:r>
          </a:p>
          <a:p>
            <a:pPr marL="0" indent="0">
              <a:buNone/>
            </a:pPr>
            <a:r>
              <a:rPr lang="en-US" sz="1800" dirty="0">
                <a:latin typeface="Courier New" panose="02070309020205020404" pitchFamily="49" charset="0"/>
                <a:ea typeface="ＭＳ Ｐゴシック" pitchFamily="34" charset="-128"/>
                <a:cs typeface="Courier New" panose="02070309020205020404" pitchFamily="49" charset="0"/>
              </a:rPr>
              <a:t>       </a:t>
            </a:r>
            <a:r>
              <a:rPr lang="en-US" sz="1800" b="1" dirty="0">
                <a:solidFill>
                  <a:srgbClr val="0070C0"/>
                </a:solidFill>
                <a:latin typeface="Courier New" panose="02070309020205020404" pitchFamily="49" charset="0"/>
                <a:ea typeface="ＭＳ Ｐゴシック" pitchFamily="34" charset="-128"/>
                <a:cs typeface="Courier New" panose="02070309020205020404" pitchFamily="49" charset="0"/>
              </a:rPr>
              <a:t>return</a:t>
            </a:r>
            <a:r>
              <a:rPr lang="en-US" sz="1800" b="1" dirty="0">
                <a:latin typeface="Courier New" panose="02070309020205020404" pitchFamily="49" charset="0"/>
                <a:ea typeface="ＭＳ Ｐゴシック" pitchFamily="34" charset="-128"/>
                <a:cs typeface="Courier New" panose="02070309020205020404" pitchFamily="49" charset="0"/>
              </a:rPr>
              <a:t> ('\\'); </a:t>
            </a:r>
          </a:p>
          <a:p>
            <a:pPr marL="0" indent="0">
              <a:buNone/>
            </a:pPr>
            <a:r>
              <a:rPr lang="en-US" sz="1800" b="1" dirty="0">
                <a:latin typeface="Courier New" panose="02070309020205020404" pitchFamily="49" charset="0"/>
                <a:ea typeface="ＭＳ Ｐゴシック" pitchFamily="34" charset="-128"/>
                <a:cs typeface="Courier New" panose="02070309020205020404" pitchFamily="49" charset="0"/>
              </a:rPr>
              <a:t>    </a:t>
            </a:r>
            <a:r>
              <a:rPr lang="en-US" sz="1800" b="1" dirty="0">
                <a:solidFill>
                  <a:srgbClr val="0070C0"/>
                </a:solidFill>
                <a:latin typeface="Courier New" panose="02070309020205020404" pitchFamily="49" charset="0"/>
                <a:ea typeface="ＭＳ Ｐゴシック" pitchFamily="34" charset="-128"/>
                <a:cs typeface="Courier New" panose="02070309020205020404" pitchFamily="49" charset="0"/>
              </a:rPr>
              <a:t>if</a:t>
            </a:r>
            <a:r>
              <a:rPr lang="en-US" sz="1800" b="1" dirty="0">
                <a:latin typeface="Courier New" panose="02070309020205020404" pitchFamily="49" charset="0"/>
                <a:ea typeface="ＭＳ Ｐゴシック" pitchFamily="34" charset="-128"/>
                <a:cs typeface="Courier New" panose="02070309020205020404" pitchFamily="49" charset="0"/>
              </a:rPr>
              <a:t> (c == 'n')  </a:t>
            </a:r>
            <a:r>
              <a:rPr lang="en-US" sz="1800" dirty="0">
                <a:solidFill>
                  <a:srgbClr val="00B050"/>
                </a:solidFill>
                <a:latin typeface="Courier New" panose="02070309020205020404" pitchFamily="49" charset="0"/>
                <a:ea typeface="ＭＳ Ｐゴシック" pitchFamily="34" charset="-128"/>
                <a:cs typeface="Courier New" panose="02070309020205020404" pitchFamily="49" charset="0"/>
              </a:rPr>
              <a:t>// it is '\n' which compiles into newline</a:t>
            </a:r>
            <a:r>
              <a:rPr lang="en-US" sz="1800" dirty="0">
                <a:latin typeface="Courier New" panose="02070309020205020404" pitchFamily="49" charset="0"/>
                <a:ea typeface="ＭＳ Ｐゴシック" pitchFamily="34" charset="-128"/>
                <a:cs typeface="Courier New" panose="02070309020205020404" pitchFamily="49" charset="0"/>
              </a:rPr>
              <a:t> </a:t>
            </a:r>
          </a:p>
          <a:p>
            <a:pPr marL="0" indent="0">
              <a:buNone/>
            </a:pPr>
            <a:r>
              <a:rPr lang="en-US" sz="1800" dirty="0">
                <a:latin typeface="Courier New" panose="02070309020205020404" pitchFamily="49" charset="0"/>
                <a:ea typeface="ＭＳ Ｐゴシック" pitchFamily="34" charset="-128"/>
                <a:cs typeface="Courier New" panose="02070309020205020404" pitchFamily="49" charset="0"/>
              </a:rPr>
              <a:t>       </a:t>
            </a:r>
            <a:r>
              <a:rPr lang="en-US" sz="1800" b="1" dirty="0">
                <a:solidFill>
                  <a:srgbClr val="0070C0"/>
                </a:solidFill>
                <a:latin typeface="Courier New" panose="02070309020205020404" pitchFamily="49" charset="0"/>
                <a:ea typeface="ＭＳ Ｐゴシック" pitchFamily="34" charset="-128"/>
                <a:cs typeface="Courier New" panose="02070309020205020404" pitchFamily="49" charset="0"/>
              </a:rPr>
              <a:t>return</a:t>
            </a:r>
            <a:r>
              <a:rPr lang="en-US" sz="1800" b="1" dirty="0">
                <a:latin typeface="Courier New" panose="02070309020205020404" pitchFamily="49" charset="0"/>
                <a:ea typeface="ＭＳ Ｐゴシック" pitchFamily="34" charset="-128"/>
                <a:cs typeface="Courier New" panose="02070309020205020404" pitchFamily="49" charset="0"/>
              </a:rPr>
              <a:t> ('\n'); </a:t>
            </a:r>
          </a:p>
          <a:p>
            <a:pPr marL="0" indent="0">
              <a:buNone/>
            </a:pPr>
            <a:r>
              <a:rPr lang="en-US" sz="1800" b="1" dirty="0">
                <a:latin typeface="Courier New" panose="02070309020205020404" pitchFamily="49" charset="0"/>
                <a:ea typeface="ＭＳ Ｐゴシック" pitchFamily="34" charset="-128"/>
                <a:cs typeface="Courier New" panose="02070309020205020404" pitchFamily="49" charset="0"/>
              </a:rPr>
              <a:t>}</a:t>
            </a:r>
          </a:p>
        </p:txBody>
      </p:sp>
    </p:spTree>
    <p:extLst>
      <p:ext uri="{BB962C8B-B14F-4D97-AF65-F5344CB8AC3E}">
        <p14:creationId xmlns:p14="http://schemas.microsoft.com/office/powerpoint/2010/main" val="124131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sz="5400" dirty="0">
                <a:solidFill>
                  <a:schemeClr val="accent6">
                    <a:lumMod val="75000"/>
                  </a:schemeClr>
                </a:solidFill>
                <a:latin typeface="Pizzicato-Swash" panose="00000400000000000000" pitchFamily="2" charset="0"/>
                <a:ea typeface="Pizzicato-Swash" panose="00000400000000000000" pitchFamily="2" charset="0"/>
              </a:rPr>
              <a:t>Reflections on Trusting Trust</a:t>
            </a:r>
          </a:p>
        </p:txBody>
      </p:sp>
      <p:sp>
        <p:nvSpPr>
          <p:cNvPr id="16387" name="Rectangle 3"/>
          <p:cNvSpPr>
            <a:spLocks noGrp="1" noChangeArrowheads="1"/>
          </p:cNvSpPr>
          <p:nvPr>
            <p:ph idx="1"/>
          </p:nvPr>
        </p:nvSpPr>
        <p:spPr>
          <a:xfrm>
            <a:off x="838200" y="1752600"/>
            <a:ext cx="9677400" cy="4114800"/>
          </a:xfrm>
        </p:spPr>
        <p:txBody>
          <a:bodyPr/>
          <a:lstStyle/>
          <a:p>
            <a:pPr marL="0" indent="0">
              <a:buNone/>
            </a:pPr>
            <a:r>
              <a:rPr lang="en-US" sz="1800" dirty="0">
                <a:solidFill>
                  <a:srgbClr val="00B050"/>
                </a:solidFill>
                <a:latin typeface="Courier New" panose="02070309020205020404" pitchFamily="49" charset="0"/>
                <a:ea typeface="ＭＳ Ｐゴシック" pitchFamily="34" charset="-128"/>
                <a:cs typeface="Courier New" panose="02070309020205020404" pitchFamily="49" charset="0"/>
              </a:rPr>
              <a:t>//  Version X+1. Teach to recognize '\t' (tab) ASCII code 9</a:t>
            </a:r>
            <a:r>
              <a:rPr lang="en-US" sz="1800" dirty="0">
                <a:latin typeface="Courier New" panose="02070309020205020404" pitchFamily="49" charset="0"/>
                <a:ea typeface="ＭＳ Ｐゴシック" pitchFamily="34" charset="-128"/>
                <a:cs typeface="Courier New" panose="02070309020205020404" pitchFamily="49" charset="0"/>
              </a:rPr>
              <a:t> </a:t>
            </a:r>
          </a:p>
          <a:p>
            <a:pPr marL="0" indent="0">
              <a:buNone/>
            </a:pPr>
            <a:r>
              <a:rPr lang="en-US" sz="1800" b="1" dirty="0">
                <a:solidFill>
                  <a:srgbClr val="0070C0"/>
                </a:solidFill>
                <a:latin typeface="Courier New" panose="02070309020205020404" pitchFamily="49" charset="0"/>
                <a:ea typeface="ＭＳ Ｐゴシック" pitchFamily="34" charset="-128"/>
                <a:cs typeface="Courier New" panose="02070309020205020404" pitchFamily="49" charset="0"/>
              </a:rPr>
              <a:t>char</a:t>
            </a:r>
            <a:r>
              <a:rPr lang="en-US" sz="1800" b="1" dirty="0">
                <a:latin typeface="Courier New" panose="02070309020205020404" pitchFamily="49" charset="0"/>
                <a:ea typeface="ＭＳ Ｐゴシック" pitchFamily="34" charset="-128"/>
                <a:cs typeface="Courier New" panose="02070309020205020404" pitchFamily="49" charset="0"/>
              </a:rPr>
              <a:t> c; </a:t>
            </a:r>
          </a:p>
          <a:p>
            <a:pPr marL="0" indent="0">
              <a:buNone/>
            </a:pPr>
            <a:r>
              <a:rPr lang="en-US" sz="1800" b="1" dirty="0">
                <a:latin typeface="Courier New" panose="02070309020205020404" pitchFamily="49" charset="0"/>
                <a:ea typeface="ＭＳ Ｐゴシック" pitchFamily="34" charset="-128"/>
                <a:cs typeface="Courier New" panose="02070309020205020404" pitchFamily="49" charset="0"/>
              </a:rPr>
              <a:t>c = next( );  </a:t>
            </a:r>
            <a:r>
              <a:rPr lang="en-US" sz="1800" dirty="0">
                <a:solidFill>
                  <a:srgbClr val="00B050"/>
                </a:solidFill>
                <a:latin typeface="Courier New" panose="02070309020205020404" pitchFamily="49" charset="0"/>
                <a:ea typeface="ＭＳ Ｐゴシック" pitchFamily="34" charset="-128"/>
                <a:cs typeface="Courier New" panose="02070309020205020404" pitchFamily="49" charset="0"/>
              </a:rPr>
              <a:t>//get next character from program being compiled</a:t>
            </a:r>
            <a:r>
              <a:rPr lang="en-US" sz="1800" dirty="0">
                <a:latin typeface="Courier New" panose="02070309020205020404" pitchFamily="49" charset="0"/>
                <a:ea typeface="ＭＳ Ｐゴシック" pitchFamily="34" charset="-128"/>
                <a:cs typeface="Courier New" panose="02070309020205020404" pitchFamily="49" charset="0"/>
              </a:rPr>
              <a:t> </a:t>
            </a:r>
          </a:p>
          <a:p>
            <a:pPr marL="0" indent="0">
              <a:buNone/>
            </a:pPr>
            <a:r>
              <a:rPr lang="en-US" sz="1800" b="1" dirty="0">
                <a:solidFill>
                  <a:srgbClr val="0070C0"/>
                </a:solidFill>
                <a:latin typeface="Courier New" panose="02070309020205020404" pitchFamily="49" charset="0"/>
                <a:ea typeface="ＭＳ Ｐゴシック" pitchFamily="34" charset="-128"/>
                <a:cs typeface="Courier New" panose="02070309020205020404" pitchFamily="49" charset="0"/>
              </a:rPr>
              <a:t>if</a:t>
            </a:r>
            <a:r>
              <a:rPr lang="en-US" sz="1800" b="1" dirty="0">
                <a:latin typeface="Courier New" panose="02070309020205020404" pitchFamily="49" charset="0"/>
                <a:ea typeface="ＭＳ Ｐゴシック" pitchFamily="34" charset="-128"/>
                <a:cs typeface="Courier New" panose="02070309020205020404" pitchFamily="49" charset="0"/>
              </a:rPr>
              <a:t> (c == '\')  {  </a:t>
            </a:r>
            <a:r>
              <a:rPr lang="en-US" sz="1800" dirty="0">
                <a:solidFill>
                  <a:srgbClr val="00B050"/>
                </a:solidFill>
                <a:latin typeface="Courier New" panose="02070309020205020404" pitchFamily="49" charset="0"/>
                <a:ea typeface="ＭＳ Ｐゴシック" pitchFamily="34" charset="-128"/>
                <a:cs typeface="Courier New" panose="02070309020205020404" pitchFamily="49" charset="0"/>
              </a:rPr>
              <a:t>//  first character of '\n' or '\\'</a:t>
            </a:r>
            <a:r>
              <a:rPr lang="en-US" sz="1800" dirty="0">
                <a:latin typeface="Courier New" panose="02070309020205020404" pitchFamily="49" charset="0"/>
                <a:ea typeface="ＭＳ Ｐゴシック" pitchFamily="34" charset="-128"/>
                <a:cs typeface="Courier New" panose="02070309020205020404" pitchFamily="49" charset="0"/>
              </a:rPr>
              <a:t> </a:t>
            </a:r>
          </a:p>
          <a:p>
            <a:pPr marL="0" indent="0">
              <a:buNone/>
            </a:pPr>
            <a:r>
              <a:rPr lang="en-US" sz="1800" dirty="0">
                <a:latin typeface="Courier New" panose="02070309020205020404" pitchFamily="49" charset="0"/>
                <a:ea typeface="ＭＳ Ｐゴシック" pitchFamily="34" charset="-128"/>
                <a:cs typeface="Courier New" panose="02070309020205020404" pitchFamily="49" charset="0"/>
              </a:rPr>
              <a:t>    </a:t>
            </a:r>
            <a:r>
              <a:rPr lang="en-US" sz="1800" b="1" dirty="0">
                <a:latin typeface="Courier New" panose="02070309020205020404" pitchFamily="49" charset="0"/>
                <a:ea typeface="ＭＳ Ｐゴシック" pitchFamily="34" charset="-128"/>
                <a:cs typeface="Courier New" panose="02070309020205020404" pitchFamily="49" charset="0"/>
              </a:rPr>
              <a:t>c = next( ); </a:t>
            </a:r>
          </a:p>
          <a:p>
            <a:pPr marL="0" indent="0">
              <a:buNone/>
            </a:pPr>
            <a:r>
              <a:rPr lang="en-US" sz="1800" b="1" dirty="0">
                <a:latin typeface="Courier New" panose="02070309020205020404" pitchFamily="49" charset="0"/>
                <a:ea typeface="ＭＳ Ｐゴシック" pitchFamily="34" charset="-128"/>
                <a:cs typeface="Courier New" panose="02070309020205020404" pitchFamily="49" charset="0"/>
              </a:rPr>
              <a:t>    </a:t>
            </a:r>
            <a:r>
              <a:rPr lang="en-US" sz="1800" b="1" dirty="0">
                <a:solidFill>
                  <a:srgbClr val="0070C0"/>
                </a:solidFill>
                <a:latin typeface="Courier New" panose="02070309020205020404" pitchFamily="49" charset="0"/>
                <a:ea typeface="ＭＳ Ｐゴシック" pitchFamily="34" charset="-128"/>
                <a:cs typeface="Courier New" panose="02070309020205020404" pitchFamily="49" charset="0"/>
              </a:rPr>
              <a:t>if</a:t>
            </a:r>
            <a:r>
              <a:rPr lang="en-US" sz="1800" b="1" dirty="0">
                <a:latin typeface="Courier New" panose="02070309020205020404" pitchFamily="49" charset="0"/>
                <a:ea typeface="ＭＳ Ｐゴシック" pitchFamily="34" charset="-128"/>
                <a:cs typeface="Courier New" panose="02070309020205020404" pitchFamily="49" charset="0"/>
              </a:rPr>
              <a:t> (c == '\')  </a:t>
            </a:r>
            <a:r>
              <a:rPr lang="en-US" sz="1800" dirty="0">
                <a:solidFill>
                  <a:srgbClr val="00B050"/>
                </a:solidFill>
                <a:latin typeface="Courier New" panose="02070309020205020404" pitchFamily="49" charset="0"/>
                <a:ea typeface="ＭＳ Ｐゴシック" pitchFamily="34" charset="-128"/>
                <a:cs typeface="Courier New" panose="02070309020205020404" pitchFamily="49" charset="0"/>
              </a:rPr>
              <a:t>// it is '\\' which compiles into backslash</a:t>
            </a:r>
            <a:r>
              <a:rPr lang="en-US" sz="1800" dirty="0">
                <a:latin typeface="Courier New" panose="02070309020205020404" pitchFamily="49" charset="0"/>
                <a:ea typeface="ＭＳ Ｐゴシック" pitchFamily="34" charset="-128"/>
                <a:cs typeface="Courier New" panose="02070309020205020404" pitchFamily="49" charset="0"/>
              </a:rPr>
              <a:t> </a:t>
            </a:r>
          </a:p>
          <a:p>
            <a:pPr marL="0" indent="0">
              <a:buNone/>
            </a:pPr>
            <a:r>
              <a:rPr lang="en-US" sz="1800" dirty="0">
                <a:latin typeface="Courier New" panose="02070309020205020404" pitchFamily="49" charset="0"/>
                <a:ea typeface="ＭＳ Ｐゴシック" pitchFamily="34" charset="-128"/>
                <a:cs typeface="Courier New" panose="02070309020205020404" pitchFamily="49" charset="0"/>
              </a:rPr>
              <a:t>       </a:t>
            </a:r>
            <a:r>
              <a:rPr lang="en-US" sz="1800" b="1" dirty="0">
                <a:solidFill>
                  <a:srgbClr val="0070C0"/>
                </a:solidFill>
                <a:latin typeface="Courier New" panose="02070309020205020404" pitchFamily="49" charset="0"/>
                <a:ea typeface="ＭＳ Ｐゴシック" pitchFamily="34" charset="-128"/>
                <a:cs typeface="Courier New" panose="02070309020205020404" pitchFamily="49" charset="0"/>
              </a:rPr>
              <a:t>return</a:t>
            </a:r>
            <a:r>
              <a:rPr lang="en-US" sz="1800" b="1" dirty="0">
                <a:latin typeface="Courier New" panose="02070309020205020404" pitchFamily="49" charset="0"/>
                <a:ea typeface="ＭＳ Ｐゴシック" pitchFamily="34" charset="-128"/>
                <a:cs typeface="Courier New" panose="02070309020205020404" pitchFamily="49" charset="0"/>
              </a:rPr>
              <a:t> ('\\'); </a:t>
            </a:r>
          </a:p>
          <a:p>
            <a:pPr marL="0" indent="0">
              <a:buNone/>
            </a:pPr>
            <a:r>
              <a:rPr lang="en-US" sz="1800" b="1" dirty="0">
                <a:latin typeface="Courier New" panose="02070309020205020404" pitchFamily="49" charset="0"/>
                <a:ea typeface="ＭＳ Ｐゴシック" pitchFamily="34" charset="-128"/>
                <a:cs typeface="Courier New" panose="02070309020205020404" pitchFamily="49" charset="0"/>
              </a:rPr>
              <a:t>    </a:t>
            </a:r>
            <a:r>
              <a:rPr lang="en-US" sz="1800" b="1" dirty="0">
                <a:solidFill>
                  <a:srgbClr val="0070C0"/>
                </a:solidFill>
                <a:latin typeface="Courier New" panose="02070309020205020404" pitchFamily="49" charset="0"/>
                <a:ea typeface="ＭＳ Ｐゴシック" pitchFamily="34" charset="-128"/>
                <a:cs typeface="Courier New" panose="02070309020205020404" pitchFamily="49" charset="0"/>
              </a:rPr>
              <a:t>if</a:t>
            </a:r>
            <a:r>
              <a:rPr lang="en-US" sz="1800" b="1" dirty="0">
                <a:latin typeface="Courier New" panose="02070309020205020404" pitchFamily="49" charset="0"/>
                <a:ea typeface="ＭＳ Ｐゴシック" pitchFamily="34" charset="-128"/>
                <a:cs typeface="Courier New" panose="02070309020205020404" pitchFamily="49" charset="0"/>
              </a:rPr>
              <a:t> (c == 'n')  </a:t>
            </a:r>
            <a:r>
              <a:rPr lang="en-US" sz="1800" dirty="0">
                <a:solidFill>
                  <a:srgbClr val="00B050"/>
                </a:solidFill>
                <a:latin typeface="Courier New" panose="02070309020205020404" pitchFamily="49" charset="0"/>
                <a:ea typeface="ＭＳ Ｐゴシック" pitchFamily="34" charset="-128"/>
                <a:cs typeface="Courier New" panose="02070309020205020404" pitchFamily="49" charset="0"/>
              </a:rPr>
              <a:t>// it is '\n' which compiles into newline</a:t>
            </a:r>
            <a:r>
              <a:rPr lang="en-US" sz="1800" dirty="0">
                <a:latin typeface="Courier New" panose="02070309020205020404" pitchFamily="49" charset="0"/>
                <a:ea typeface="ＭＳ Ｐゴシック" pitchFamily="34" charset="-128"/>
                <a:cs typeface="Courier New" panose="02070309020205020404" pitchFamily="49" charset="0"/>
              </a:rPr>
              <a:t> </a:t>
            </a:r>
          </a:p>
          <a:p>
            <a:pPr marL="0" indent="0">
              <a:buNone/>
            </a:pPr>
            <a:r>
              <a:rPr lang="en-US" sz="1800" dirty="0">
                <a:latin typeface="Courier New" panose="02070309020205020404" pitchFamily="49" charset="0"/>
                <a:ea typeface="ＭＳ Ｐゴシック" pitchFamily="34" charset="-128"/>
                <a:cs typeface="Courier New" panose="02070309020205020404" pitchFamily="49" charset="0"/>
              </a:rPr>
              <a:t>       </a:t>
            </a:r>
            <a:r>
              <a:rPr lang="en-US" sz="1800" b="1" dirty="0">
                <a:solidFill>
                  <a:srgbClr val="0070C0"/>
                </a:solidFill>
                <a:latin typeface="Courier New" panose="02070309020205020404" pitchFamily="49" charset="0"/>
                <a:ea typeface="ＭＳ Ｐゴシック" pitchFamily="34" charset="-128"/>
                <a:cs typeface="Courier New" panose="02070309020205020404" pitchFamily="49" charset="0"/>
              </a:rPr>
              <a:t>return</a:t>
            </a:r>
            <a:r>
              <a:rPr lang="en-US" sz="1800" b="1" dirty="0">
                <a:latin typeface="Courier New" panose="02070309020205020404" pitchFamily="49" charset="0"/>
                <a:ea typeface="ＭＳ Ｐゴシック" pitchFamily="34" charset="-128"/>
                <a:cs typeface="Courier New" panose="02070309020205020404" pitchFamily="49" charset="0"/>
              </a:rPr>
              <a:t> ('\n'); </a:t>
            </a:r>
          </a:p>
          <a:p>
            <a:pPr marL="0" indent="0">
              <a:buNone/>
            </a:pPr>
            <a:r>
              <a:rPr lang="en-US" sz="1800" b="1" dirty="0">
                <a:latin typeface="Courier New" panose="02070309020205020404" pitchFamily="49" charset="0"/>
                <a:ea typeface="ＭＳ Ｐゴシック" pitchFamily="34" charset="-128"/>
                <a:cs typeface="Courier New" panose="02070309020205020404" pitchFamily="49" charset="0"/>
              </a:rPr>
              <a:t>    </a:t>
            </a:r>
            <a:r>
              <a:rPr lang="en-US" sz="1800" b="1" dirty="0">
                <a:solidFill>
                  <a:srgbClr val="0070C0"/>
                </a:solidFill>
                <a:latin typeface="Courier New" panose="02070309020205020404" pitchFamily="49" charset="0"/>
                <a:ea typeface="ＭＳ Ｐゴシック" pitchFamily="34" charset="-128"/>
                <a:cs typeface="Courier New" panose="02070309020205020404" pitchFamily="49" charset="0"/>
              </a:rPr>
              <a:t>if</a:t>
            </a:r>
            <a:r>
              <a:rPr lang="en-US" sz="1800" b="1" dirty="0">
                <a:latin typeface="Courier New" panose="02070309020205020404" pitchFamily="49" charset="0"/>
                <a:ea typeface="ＭＳ Ｐゴシック" pitchFamily="34" charset="-128"/>
                <a:cs typeface="Courier New" panose="02070309020205020404" pitchFamily="49" charset="0"/>
              </a:rPr>
              <a:t> (c == 't')  </a:t>
            </a:r>
            <a:r>
              <a:rPr lang="en-US" sz="1800" dirty="0">
                <a:solidFill>
                  <a:srgbClr val="00B050"/>
                </a:solidFill>
                <a:latin typeface="Courier New" panose="02070309020205020404" pitchFamily="49" charset="0"/>
                <a:ea typeface="ＭＳ Ｐゴシック" pitchFamily="34" charset="-128"/>
                <a:cs typeface="Courier New" panose="02070309020205020404" pitchFamily="49" charset="0"/>
              </a:rPr>
              <a:t>// it is '\t' which compiles into ASCII 9</a:t>
            </a:r>
            <a:r>
              <a:rPr lang="en-US" sz="1800" dirty="0">
                <a:latin typeface="Courier New" panose="02070309020205020404" pitchFamily="49" charset="0"/>
                <a:ea typeface="ＭＳ Ｐゴシック" pitchFamily="34" charset="-128"/>
                <a:cs typeface="Courier New" panose="02070309020205020404" pitchFamily="49" charset="0"/>
              </a:rPr>
              <a:t> </a:t>
            </a:r>
          </a:p>
          <a:p>
            <a:pPr marL="0" indent="0">
              <a:buNone/>
            </a:pPr>
            <a:r>
              <a:rPr lang="en-US" sz="1800" dirty="0">
                <a:latin typeface="Courier New" panose="02070309020205020404" pitchFamily="49" charset="0"/>
                <a:ea typeface="ＭＳ Ｐゴシック" pitchFamily="34" charset="-128"/>
                <a:cs typeface="Courier New" panose="02070309020205020404" pitchFamily="49" charset="0"/>
              </a:rPr>
              <a:t>       </a:t>
            </a:r>
            <a:r>
              <a:rPr lang="en-US" sz="1800" b="1" dirty="0">
                <a:solidFill>
                  <a:srgbClr val="0070C0"/>
                </a:solidFill>
                <a:latin typeface="Courier New" panose="02070309020205020404" pitchFamily="49" charset="0"/>
                <a:ea typeface="ＭＳ Ｐゴシック" pitchFamily="34" charset="-128"/>
                <a:cs typeface="Courier New" panose="02070309020205020404" pitchFamily="49" charset="0"/>
              </a:rPr>
              <a:t>return</a:t>
            </a:r>
            <a:r>
              <a:rPr lang="en-US" sz="1800" b="1" dirty="0">
                <a:latin typeface="Courier New" panose="02070309020205020404" pitchFamily="49" charset="0"/>
                <a:ea typeface="ＭＳ Ｐゴシック" pitchFamily="34" charset="-128"/>
                <a:cs typeface="Courier New" panose="02070309020205020404" pitchFamily="49" charset="0"/>
              </a:rPr>
              <a:t> (9); </a:t>
            </a:r>
          </a:p>
          <a:p>
            <a:pPr marL="0" indent="0">
              <a:buNone/>
            </a:pPr>
            <a:r>
              <a:rPr lang="en-US" sz="1800" b="1" dirty="0">
                <a:latin typeface="Courier New" panose="02070309020205020404" pitchFamily="49" charset="0"/>
                <a:ea typeface="ＭＳ Ｐゴシック" pitchFamily="34" charset="-128"/>
                <a:cs typeface="Courier New" panose="02070309020205020404" pitchFamily="49" charset="0"/>
              </a:rPr>
              <a:t>}</a:t>
            </a:r>
          </a:p>
        </p:txBody>
      </p:sp>
    </p:spTree>
    <p:extLst>
      <p:ext uri="{BB962C8B-B14F-4D97-AF65-F5344CB8AC3E}">
        <p14:creationId xmlns:p14="http://schemas.microsoft.com/office/powerpoint/2010/main" val="314446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sz="5400" dirty="0">
                <a:solidFill>
                  <a:schemeClr val="accent6">
                    <a:lumMod val="75000"/>
                  </a:schemeClr>
                </a:solidFill>
                <a:latin typeface="Pizzicato-Swash" panose="00000400000000000000" pitchFamily="2" charset="0"/>
                <a:ea typeface="Pizzicato-Swash" panose="00000400000000000000" pitchFamily="2" charset="0"/>
              </a:rPr>
              <a:t>Reflections on Trusting Trust</a:t>
            </a:r>
          </a:p>
        </p:txBody>
      </p:sp>
      <p:sp>
        <p:nvSpPr>
          <p:cNvPr id="16387" name="Rectangle 3"/>
          <p:cNvSpPr>
            <a:spLocks noGrp="1" noChangeArrowheads="1"/>
          </p:cNvSpPr>
          <p:nvPr>
            <p:ph idx="1"/>
          </p:nvPr>
        </p:nvSpPr>
        <p:spPr>
          <a:xfrm>
            <a:off x="838200" y="1752600"/>
            <a:ext cx="9677400" cy="4114800"/>
          </a:xfrm>
        </p:spPr>
        <p:txBody>
          <a:bodyPr/>
          <a:lstStyle/>
          <a:p>
            <a:pPr marL="0" indent="0">
              <a:buNone/>
            </a:pPr>
            <a:r>
              <a:rPr lang="en-US" sz="1800" dirty="0">
                <a:solidFill>
                  <a:srgbClr val="00B050"/>
                </a:solidFill>
                <a:latin typeface="Courier New" panose="02070309020205020404" pitchFamily="49" charset="0"/>
                <a:ea typeface="ＭＳ Ｐゴシック" pitchFamily="34" charset="-128"/>
                <a:cs typeface="Courier New" panose="02070309020205020404" pitchFamily="49" charset="0"/>
              </a:rPr>
              <a:t>//  Version X+2. Recognizes '\\', '\n' and '\t'</a:t>
            </a:r>
            <a:r>
              <a:rPr lang="en-US" sz="1800" dirty="0">
                <a:latin typeface="Courier New" panose="02070309020205020404" pitchFamily="49" charset="0"/>
                <a:ea typeface="ＭＳ Ｐゴシック" pitchFamily="34" charset="-128"/>
                <a:cs typeface="Courier New" panose="02070309020205020404" pitchFamily="49" charset="0"/>
              </a:rPr>
              <a:t> </a:t>
            </a:r>
          </a:p>
          <a:p>
            <a:pPr marL="0" indent="0">
              <a:buNone/>
            </a:pPr>
            <a:r>
              <a:rPr lang="en-US" sz="1800" b="1" dirty="0">
                <a:solidFill>
                  <a:srgbClr val="0070C0"/>
                </a:solidFill>
                <a:latin typeface="Courier New" panose="02070309020205020404" pitchFamily="49" charset="0"/>
                <a:ea typeface="ＭＳ Ｐゴシック" pitchFamily="34" charset="-128"/>
                <a:cs typeface="Courier New" panose="02070309020205020404" pitchFamily="49" charset="0"/>
              </a:rPr>
              <a:t>char</a:t>
            </a:r>
            <a:r>
              <a:rPr lang="en-US" sz="1800" b="1" dirty="0">
                <a:latin typeface="Courier New" panose="02070309020205020404" pitchFamily="49" charset="0"/>
                <a:ea typeface="ＭＳ Ｐゴシック" pitchFamily="34" charset="-128"/>
                <a:cs typeface="Courier New" panose="02070309020205020404" pitchFamily="49" charset="0"/>
              </a:rPr>
              <a:t> c; </a:t>
            </a:r>
          </a:p>
          <a:p>
            <a:pPr marL="0" indent="0">
              <a:buNone/>
            </a:pPr>
            <a:r>
              <a:rPr lang="en-US" sz="1800" b="1" dirty="0">
                <a:latin typeface="Courier New" panose="02070309020205020404" pitchFamily="49" charset="0"/>
                <a:ea typeface="ＭＳ Ｐゴシック" pitchFamily="34" charset="-128"/>
                <a:cs typeface="Courier New" panose="02070309020205020404" pitchFamily="49" charset="0"/>
              </a:rPr>
              <a:t>c = next( );  </a:t>
            </a:r>
            <a:r>
              <a:rPr lang="en-US" sz="1800" dirty="0">
                <a:solidFill>
                  <a:srgbClr val="00B050"/>
                </a:solidFill>
                <a:latin typeface="Courier New" panose="02070309020205020404" pitchFamily="49" charset="0"/>
                <a:ea typeface="ＭＳ Ｐゴシック" pitchFamily="34" charset="-128"/>
                <a:cs typeface="Courier New" panose="02070309020205020404" pitchFamily="49" charset="0"/>
              </a:rPr>
              <a:t>//get next character from program being compiled</a:t>
            </a:r>
            <a:r>
              <a:rPr lang="en-US" sz="1800" dirty="0">
                <a:latin typeface="Courier New" panose="02070309020205020404" pitchFamily="49" charset="0"/>
                <a:ea typeface="ＭＳ Ｐゴシック" pitchFamily="34" charset="-128"/>
                <a:cs typeface="Courier New" panose="02070309020205020404" pitchFamily="49" charset="0"/>
              </a:rPr>
              <a:t> </a:t>
            </a:r>
          </a:p>
          <a:p>
            <a:pPr marL="0" indent="0">
              <a:buNone/>
            </a:pPr>
            <a:r>
              <a:rPr lang="en-US" sz="1800" b="1" dirty="0">
                <a:solidFill>
                  <a:srgbClr val="0070C0"/>
                </a:solidFill>
                <a:latin typeface="Courier New" panose="02070309020205020404" pitchFamily="49" charset="0"/>
                <a:ea typeface="ＭＳ Ｐゴシック" pitchFamily="34" charset="-128"/>
                <a:cs typeface="Courier New" panose="02070309020205020404" pitchFamily="49" charset="0"/>
              </a:rPr>
              <a:t>if</a:t>
            </a:r>
            <a:r>
              <a:rPr lang="en-US" sz="1800" b="1" dirty="0">
                <a:latin typeface="Courier New" panose="02070309020205020404" pitchFamily="49" charset="0"/>
                <a:ea typeface="ＭＳ Ｐゴシック" pitchFamily="34" charset="-128"/>
                <a:cs typeface="Courier New" panose="02070309020205020404" pitchFamily="49" charset="0"/>
              </a:rPr>
              <a:t> (c == '\')  {  </a:t>
            </a:r>
            <a:r>
              <a:rPr lang="en-US" sz="1800" dirty="0">
                <a:solidFill>
                  <a:srgbClr val="00B050"/>
                </a:solidFill>
                <a:latin typeface="Courier New" panose="02070309020205020404" pitchFamily="49" charset="0"/>
                <a:ea typeface="ＭＳ Ｐゴシック" pitchFamily="34" charset="-128"/>
                <a:cs typeface="Courier New" panose="02070309020205020404" pitchFamily="49" charset="0"/>
              </a:rPr>
              <a:t>//  first character of '\n' or '\\'</a:t>
            </a:r>
            <a:r>
              <a:rPr lang="en-US" sz="1800" dirty="0">
                <a:latin typeface="Courier New" panose="02070309020205020404" pitchFamily="49" charset="0"/>
                <a:ea typeface="ＭＳ Ｐゴシック" pitchFamily="34" charset="-128"/>
                <a:cs typeface="Courier New" panose="02070309020205020404" pitchFamily="49" charset="0"/>
              </a:rPr>
              <a:t> </a:t>
            </a:r>
          </a:p>
          <a:p>
            <a:pPr marL="0" indent="0">
              <a:buNone/>
            </a:pPr>
            <a:r>
              <a:rPr lang="en-US" sz="1800" dirty="0">
                <a:latin typeface="Courier New" panose="02070309020205020404" pitchFamily="49" charset="0"/>
                <a:ea typeface="ＭＳ Ｐゴシック" pitchFamily="34" charset="-128"/>
                <a:cs typeface="Courier New" panose="02070309020205020404" pitchFamily="49" charset="0"/>
              </a:rPr>
              <a:t>    </a:t>
            </a:r>
            <a:r>
              <a:rPr lang="en-US" sz="1800" b="1" dirty="0">
                <a:latin typeface="Courier New" panose="02070309020205020404" pitchFamily="49" charset="0"/>
                <a:ea typeface="ＭＳ Ｐゴシック" pitchFamily="34" charset="-128"/>
                <a:cs typeface="Courier New" panose="02070309020205020404" pitchFamily="49" charset="0"/>
              </a:rPr>
              <a:t>c = next( ); </a:t>
            </a:r>
          </a:p>
          <a:p>
            <a:pPr marL="0" indent="0">
              <a:buNone/>
            </a:pPr>
            <a:r>
              <a:rPr lang="en-US" sz="1800" b="1" dirty="0">
                <a:latin typeface="Courier New" panose="02070309020205020404" pitchFamily="49" charset="0"/>
                <a:ea typeface="ＭＳ Ｐゴシック" pitchFamily="34" charset="-128"/>
                <a:cs typeface="Courier New" panose="02070309020205020404" pitchFamily="49" charset="0"/>
              </a:rPr>
              <a:t>    </a:t>
            </a:r>
            <a:r>
              <a:rPr lang="en-US" sz="1800" b="1" dirty="0">
                <a:solidFill>
                  <a:srgbClr val="0070C0"/>
                </a:solidFill>
                <a:latin typeface="Courier New" panose="02070309020205020404" pitchFamily="49" charset="0"/>
                <a:ea typeface="ＭＳ Ｐゴシック" pitchFamily="34" charset="-128"/>
                <a:cs typeface="Courier New" panose="02070309020205020404" pitchFamily="49" charset="0"/>
              </a:rPr>
              <a:t>if</a:t>
            </a:r>
            <a:r>
              <a:rPr lang="en-US" sz="1800" b="1" dirty="0">
                <a:latin typeface="Courier New" panose="02070309020205020404" pitchFamily="49" charset="0"/>
                <a:ea typeface="ＭＳ Ｐゴシック" pitchFamily="34" charset="-128"/>
                <a:cs typeface="Courier New" panose="02070309020205020404" pitchFamily="49" charset="0"/>
              </a:rPr>
              <a:t> (c == '\')  </a:t>
            </a:r>
            <a:r>
              <a:rPr lang="en-US" sz="1800" dirty="0">
                <a:solidFill>
                  <a:srgbClr val="00B050"/>
                </a:solidFill>
                <a:latin typeface="Courier New" panose="02070309020205020404" pitchFamily="49" charset="0"/>
                <a:ea typeface="ＭＳ Ｐゴシック" pitchFamily="34" charset="-128"/>
                <a:cs typeface="Courier New" panose="02070309020205020404" pitchFamily="49" charset="0"/>
              </a:rPr>
              <a:t>// it is '\\' which compiles into backslash</a:t>
            </a:r>
            <a:r>
              <a:rPr lang="en-US" sz="1800" dirty="0">
                <a:latin typeface="Courier New" panose="02070309020205020404" pitchFamily="49" charset="0"/>
                <a:ea typeface="ＭＳ Ｐゴシック" pitchFamily="34" charset="-128"/>
                <a:cs typeface="Courier New" panose="02070309020205020404" pitchFamily="49" charset="0"/>
              </a:rPr>
              <a:t> </a:t>
            </a:r>
          </a:p>
          <a:p>
            <a:pPr marL="0" indent="0">
              <a:buNone/>
            </a:pPr>
            <a:r>
              <a:rPr lang="en-US" sz="1800" dirty="0">
                <a:latin typeface="Courier New" panose="02070309020205020404" pitchFamily="49" charset="0"/>
                <a:ea typeface="ＭＳ Ｐゴシック" pitchFamily="34" charset="-128"/>
                <a:cs typeface="Courier New" panose="02070309020205020404" pitchFamily="49" charset="0"/>
              </a:rPr>
              <a:t>       </a:t>
            </a:r>
            <a:r>
              <a:rPr lang="en-US" sz="1800" b="1" dirty="0">
                <a:solidFill>
                  <a:srgbClr val="0070C0"/>
                </a:solidFill>
                <a:latin typeface="Courier New" panose="02070309020205020404" pitchFamily="49" charset="0"/>
                <a:ea typeface="ＭＳ Ｐゴシック" pitchFamily="34" charset="-128"/>
                <a:cs typeface="Courier New" panose="02070309020205020404" pitchFamily="49" charset="0"/>
              </a:rPr>
              <a:t>return</a:t>
            </a:r>
            <a:r>
              <a:rPr lang="en-US" sz="1800" b="1" dirty="0">
                <a:latin typeface="Courier New" panose="02070309020205020404" pitchFamily="49" charset="0"/>
                <a:ea typeface="ＭＳ Ｐゴシック" pitchFamily="34" charset="-128"/>
                <a:cs typeface="Courier New" panose="02070309020205020404" pitchFamily="49" charset="0"/>
              </a:rPr>
              <a:t> ('\\'); </a:t>
            </a:r>
          </a:p>
          <a:p>
            <a:pPr marL="0" indent="0">
              <a:buNone/>
            </a:pPr>
            <a:r>
              <a:rPr lang="en-US" sz="1800" b="1" dirty="0">
                <a:latin typeface="Courier New" panose="02070309020205020404" pitchFamily="49" charset="0"/>
                <a:ea typeface="ＭＳ Ｐゴシック" pitchFamily="34" charset="-128"/>
                <a:cs typeface="Courier New" panose="02070309020205020404" pitchFamily="49" charset="0"/>
              </a:rPr>
              <a:t>    </a:t>
            </a:r>
            <a:r>
              <a:rPr lang="en-US" sz="1800" b="1" dirty="0">
                <a:solidFill>
                  <a:srgbClr val="0070C0"/>
                </a:solidFill>
                <a:latin typeface="Courier New" panose="02070309020205020404" pitchFamily="49" charset="0"/>
                <a:ea typeface="ＭＳ Ｐゴシック" pitchFamily="34" charset="-128"/>
                <a:cs typeface="Courier New" panose="02070309020205020404" pitchFamily="49" charset="0"/>
              </a:rPr>
              <a:t>if</a:t>
            </a:r>
            <a:r>
              <a:rPr lang="en-US" sz="1800" b="1" dirty="0">
                <a:latin typeface="Courier New" panose="02070309020205020404" pitchFamily="49" charset="0"/>
                <a:ea typeface="ＭＳ Ｐゴシック" pitchFamily="34" charset="-128"/>
                <a:cs typeface="Courier New" panose="02070309020205020404" pitchFamily="49" charset="0"/>
              </a:rPr>
              <a:t> (c == 'n')  </a:t>
            </a:r>
            <a:r>
              <a:rPr lang="en-US" sz="1800" dirty="0">
                <a:solidFill>
                  <a:srgbClr val="00B050"/>
                </a:solidFill>
                <a:latin typeface="Courier New" panose="02070309020205020404" pitchFamily="49" charset="0"/>
                <a:ea typeface="ＭＳ Ｐゴシック" pitchFamily="34" charset="-128"/>
                <a:cs typeface="Courier New" panose="02070309020205020404" pitchFamily="49" charset="0"/>
              </a:rPr>
              <a:t>// it is '\n' which compiles into newline</a:t>
            </a:r>
            <a:r>
              <a:rPr lang="en-US" sz="1800" dirty="0">
                <a:latin typeface="Courier New" panose="02070309020205020404" pitchFamily="49" charset="0"/>
                <a:ea typeface="ＭＳ Ｐゴシック" pitchFamily="34" charset="-128"/>
                <a:cs typeface="Courier New" panose="02070309020205020404" pitchFamily="49" charset="0"/>
              </a:rPr>
              <a:t> </a:t>
            </a:r>
          </a:p>
          <a:p>
            <a:pPr marL="0" indent="0">
              <a:buNone/>
            </a:pPr>
            <a:r>
              <a:rPr lang="en-US" sz="1800" dirty="0">
                <a:latin typeface="Courier New" panose="02070309020205020404" pitchFamily="49" charset="0"/>
                <a:ea typeface="ＭＳ Ｐゴシック" pitchFamily="34" charset="-128"/>
                <a:cs typeface="Courier New" panose="02070309020205020404" pitchFamily="49" charset="0"/>
              </a:rPr>
              <a:t>       </a:t>
            </a:r>
            <a:r>
              <a:rPr lang="en-US" sz="1800" b="1" dirty="0">
                <a:solidFill>
                  <a:srgbClr val="0070C0"/>
                </a:solidFill>
                <a:latin typeface="Courier New" panose="02070309020205020404" pitchFamily="49" charset="0"/>
                <a:ea typeface="ＭＳ Ｐゴシック" pitchFamily="34" charset="-128"/>
                <a:cs typeface="Courier New" panose="02070309020205020404" pitchFamily="49" charset="0"/>
              </a:rPr>
              <a:t>return</a:t>
            </a:r>
            <a:r>
              <a:rPr lang="en-US" sz="1800" b="1" dirty="0">
                <a:latin typeface="Courier New" panose="02070309020205020404" pitchFamily="49" charset="0"/>
                <a:ea typeface="ＭＳ Ｐゴシック" pitchFamily="34" charset="-128"/>
                <a:cs typeface="Courier New" panose="02070309020205020404" pitchFamily="49" charset="0"/>
              </a:rPr>
              <a:t> ('\n'); </a:t>
            </a:r>
          </a:p>
          <a:p>
            <a:pPr marL="0" indent="0">
              <a:buNone/>
            </a:pPr>
            <a:r>
              <a:rPr lang="en-US" sz="1800" b="1" dirty="0">
                <a:latin typeface="Courier New" panose="02070309020205020404" pitchFamily="49" charset="0"/>
                <a:ea typeface="ＭＳ Ｐゴシック" pitchFamily="34" charset="-128"/>
                <a:cs typeface="Courier New" panose="02070309020205020404" pitchFamily="49" charset="0"/>
              </a:rPr>
              <a:t>    </a:t>
            </a:r>
            <a:r>
              <a:rPr lang="en-US" sz="1800" b="1" dirty="0">
                <a:solidFill>
                  <a:srgbClr val="0070C0"/>
                </a:solidFill>
                <a:latin typeface="Courier New" panose="02070309020205020404" pitchFamily="49" charset="0"/>
                <a:ea typeface="ＭＳ Ｐゴシック" pitchFamily="34" charset="-128"/>
                <a:cs typeface="Courier New" panose="02070309020205020404" pitchFamily="49" charset="0"/>
              </a:rPr>
              <a:t>if</a:t>
            </a:r>
            <a:r>
              <a:rPr lang="en-US" sz="1800" b="1" dirty="0">
                <a:latin typeface="Courier New" panose="02070309020205020404" pitchFamily="49" charset="0"/>
                <a:ea typeface="ＭＳ Ｐゴシック" pitchFamily="34" charset="-128"/>
                <a:cs typeface="Courier New" panose="02070309020205020404" pitchFamily="49" charset="0"/>
              </a:rPr>
              <a:t> (c == 't')  </a:t>
            </a:r>
            <a:r>
              <a:rPr lang="en-US" sz="1800" dirty="0">
                <a:solidFill>
                  <a:srgbClr val="00B050"/>
                </a:solidFill>
                <a:latin typeface="Courier New" panose="02070309020205020404" pitchFamily="49" charset="0"/>
                <a:ea typeface="ＭＳ Ｐゴシック" pitchFamily="34" charset="-128"/>
                <a:cs typeface="Courier New" panose="02070309020205020404" pitchFamily="49" charset="0"/>
              </a:rPr>
              <a:t>// it is '\t' which compiles into tab</a:t>
            </a:r>
            <a:r>
              <a:rPr lang="en-US" sz="1800" dirty="0">
                <a:latin typeface="Courier New" panose="02070309020205020404" pitchFamily="49" charset="0"/>
                <a:ea typeface="ＭＳ Ｐゴシック" pitchFamily="34" charset="-128"/>
                <a:cs typeface="Courier New" panose="02070309020205020404" pitchFamily="49" charset="0"/>
              </a:rPr>
              <a:t> </a:t>
            </a:r>
          </a:p>
          <a:p>
            <a:pPr marL="0" indent="0">
              <a:buNone/>
            </a:pPr>
            <a:r>
              <a:rPr lang="en-US" sz="1800" dirty="0">
                <a:latin typeface="Courier New" panose="02070309020205020404" pitchFamily="49" charset="0"/>
                <a:ea typeface="ＭＳ Ｐゴシック" pitchFamily="34" charset="-128"/>
                <a:cs typeface="Courier New" panose="02070309020205020404" pitchFamily="49" charset="0"/>
              </a:rPr>
              <a:t>       </a:t>
            </a:r>
            <a:r>
              <a:rPr lang="en-US" sz="1800" b="1" dirty="0">
                <a:solidFill>
                  <a:srgbClr val="0070C0"/>
                </a:solidFill>
                <a:latin typeface="Courier New" panose="02070309020205020404" pitchFamily="49" charset="0"/>
                <a:ea typeface="ＭＳ Ｐゴシック" pitchFamily="34" charset="-128"/>
                <a:cs typeface="Courier New" panose="02070309020205020404" pitchFamily="49" charset="0"/>
              </a:rPr>
              <a:t>return</a:t>
            </a:r>
            <a:r>
              <a:rPr lang="en-US" sz="1800" b="1" dirty="0">
                <a:latin typeface="Courier New" panose="02070309020205020404" pitchFamily="49" charset="0"/>
                <a:ea typeface="ＭＳ Ｐゴシック" pitchFamily="34" charset="-128"/>
                <a:cs typeface="Courier New" panose="02070309020205020404" pitchFamily="49" charset="0"/>
              </a:rPr>
              <a:t> ('\t'); </a:t>
            </a:r>
          </a:p>
          <a:p>
            <a:pPr marL="0" indent="0">
              <a:buNone/>
            </a:pPr>
            <a:r>
              <a:rPr lang="en-US" sz="1800" b="1" dirty="0">
                <a:latin typeface="Courier New" panose="02070309020205020404" pitchFamily="49" charset="0"/>
                <a:ea typeface="ＭＳ Ｐゴシック" pitchFamily="34" charset="-128"/>
                <a:cs typeface="Courier New" panose="02070309020205020404" pitchFamily="49" charset="0"/>
              </a:rPr>
              <a:t>}</a:t>
            </a:r>
          </a:p>
        </p:txBody>
      </p:sp>
      <p:sp>
        <p:nvSpPr>
          <p:cNvPr id="4" name="TextBox 3">
            <a:extLst>
              <a:ext uri="{FF2B5EF4-FFF2-40B4-BE49-F238E27FC236}">
                <a16:creationId xmlns:a16="http://schemas.microsoft.com/office/drawing/2014/main" id="{ED7489D8-5CB2-44A4-8D58-A8A68300B3C8}"/>
              </a:ext>
            </a:extLst>
          </p:cNvPr>
          <p:cNvSpPr txBox="1"/>
          <p:nvPr/>
        </p:nvSpPr>
        <p:spPr>
          <a:xfrm rot="20762125">
            <a:off x="2085603" y="2382807"/>
            <a:ext cx="8020795" cy="2554545"/>
          </a:xfrm>
          <a:prstGeom prst="rect">
            <a:avLst/>
          </a:prstGeom>
          <a:solidFill>
            <a:schemeClr val="accent2">
              <a:lumMod val="20000"/>
              <a:lumOff val="80000"/>
            </a:schemeClr>
          </a:solidFill>
          <a:ln w="28575">
            <a:solidFill>
              <a:schemeClr val="accent2"/>
            </a:solidFill>
          </a:ln>
        </p:spPr>
        <p:txBody>
          <a:bodyPr wrap="square" rtlCol="0">
            <a:spAutoFit/>
          </a:bodyPr>
          <a:lstStyle/>
          <a:p>
            <a:pPr algn="ctr"/>
            <a:r>
              <a:rPr lang="en-US" sz="3200" dirty="0">
                <a:solidFill>
                  <a:srgbClr val="0070C0"/>
                </a:solidFill>
                <a:latin typeface="TrumpetLite" panose="020A0602050506020204" pitchFamily="18" charset="0"/>
              </a:rPr>
              <a:t>The remarkable thing is this:  once the compiler is taught, in Version X+1, that </a:t>
            </a:r>
            <a:r>
              <a:rPr lang="en-US" sz="3200" dirty="0">
                <a:solidFill>
                  <a:srgbClr val="0070C0"/>
                </a:solidFill>
                <a:latin typeface="Courier New" panose="02070309020205020404" pitchFamily="49" charset="0"/>
                <a:cs typeface="Courier New" panose="02070309020205020404" pitchFamily="49" charset="0"/>
              </a:rPr>
              <a:t>'\t'</a:t>
            </a:r>
            <a:r>
              <a:rPr lang="en-US" sz="3200" dirty="0">
                <a:solidFill>
                  <a:srgbClr val="0070C0"/>
                </a:solidFill>
                <a:latin typeface="TrumpetLite" panose="020A0602050506020204" pitchFamily="18" charset="0"/>
              </a:rPr>
              <a:t> compiles into ASCII code 9, we can remove that fact from the compiler in Version X+2 yet the compiler will forever after know that </a:t>
            </a:r>
            <a:r>
              <a:rPr lang="en-US" sz="3200" dirty="0">
                <a:solidFill>
                  <a:srgbClr val="0070C0"/>
                </a:solidFill>
                <a:latin typeface="Courier New" panose="02070309020205020404" pitchFamily="49" charset="0"/>
                <a:cs typeface="Courier New" panose="02070309020205020404" pitchFamily="49" charset="0"/>
              </a:rPr>
              <a:t>'\t'</a:t>
            </a:r>
            <a:r>
              <a:rPr lang="en-US" sz="3200" dirty="0">
                <a:solidFill>
                  <a:srgbClr val="0070C0"/>
                </a:solidFill>
                <a:latin typeface="TrumpetLite" panose="020A0602050506020204" pitchFamily="18" charset="0"/>
              </a:rPr>
              <a:t> compiles into 9!</a:t>
            </a:r>
          </a:p>
        </p:txBody>
      </p:sp>
    </p:spTree>
    <p:extLst>
      <p:ext uri="{BB962C8B-B14F-4D97-AF65-F5344CB8AC3E}">
        <p14:creationId xmlns:p14="http://schemas.microsoft.com/office/powerpoint/2010/main" val="193853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sz="5400" dirty="0">
                <a:solidFill>
                  <a:schemeClr val="accent6">
                    <a:lumMod val="75000"/>
                  </a:schemeClr>
                </a:solidFill>
                <a:latin typeface="Pizzicato-Swash" panose="00000400000000000000" pitchFamily="2" charset="0"/>
                <a:ea typeface="Pizzicato-Swash" panose="00000400000000000000" pitchFamily="2" charset="0"/>
              </a:rPr>
              <a:t>Reflections on Trusting Trust</a:t>
            </a:r>
          </a:p>
        </p:txBody>
      </p:sp>
      <p:sp>
        <p:nvSpPr>
          <p:cNvPr id="16387" name="Rectangle 3"/>
          <p:cNvSpPr>
            <a:spLocks noGrp="1" noChangeArrowheads="1"/>
          </p:cNvSpPr>
          <p:nvPr>
            <p:ph idx="1"/>
          </p:nvPr>
        </p:nvSpPr>
        <p:spPr>
          <a:xfrm>
            <a:off x="838200" y="1600200"/>
            <a:ext cx="9677400" cy="4876800"/>
          </a:xfrm>
        </p:spPr>
        <p:txBody>
          <a:bodyPr/>
          <a:lstStyle/>
          <a:p>
            <a:pPr marL="0" indent="0">
              <a:buNone/>
            </a:pPr>
            <a:r>
              <a:rPr lang="en-US" sz="2400" dirty="0">
                <a:solidFill>
                  <a:schemeClr val="accent2"/>
                </a:solidFill>
                <a:latin typeface="TrumpetLite" panose="020A0602050506020204" pitchFamily="18" charset="0"/>
                <a:ea typeface="ＭＳ Ｐゴシック" pitchFamily="34" charset="-128"/>
              </a:rPr>
              <a:t>3. Self-reproducing code </a:t>
            </a:r>
          </a:p>
          <a:p>
            <a:pPr marL="804863"/>
            <a:r>
              <a:rPr lang="en-US" sz="2400" dirty="0">
                <a:latin typeface="TrumpetLite" panose="020A0602050506020204" pitchFamily="18" charset="0"/>
                <a:ea typeface="ＭＳ Ｐゴシック" pitchFamily="34" charset="-128"/>
              </a:rPr>
              <a:t>This is a program whose output, when run, is an exact copy of its own source code!  </a:t>
            </a:r>
          </a:p>
          <a:p>
            <a:pPr marL="804863"/>
            <a:r>
              <a:rPr lang="en-US" sz="2400" dirty="0">
                <a:latin typeface="TrumpetLite" panose="020A0602050506020204" pitchFamily="18" charset="0"/>
                <a:ea typeface="ＭＳ Ｐゴシック" pitchFamily="34" charset="-128"/>
              </a:rPr>
              <a:t>Trust me that this can be done</a:t>
            </a:r>
          </a:p>
          <a:p>
            <a:pPr marL="804863"/>
            <a:r>
              <a:rPr lang="en-US" sz="2400" dirty="0">
                <a:latin typeface="TrumpetLite" panose="020A0602050506020204" pitchFamily="18" charset="0"/>
                <a:ea typeface="ＭＳ Ｐゴシック" pitchFamily="34" charset="-128"/>
              </a:rPr>
              <a:t>Thompson’s lecture includes an example.  </a:t>
            </a:r>
          </a:p>
        </p:txBody>
      </p:sp>
    </p:spTree>
    <p:extLst>
      <p:ext uri="{BB962C8B-B14F-4D97-AF65-F5344CB8AC3E}">
        <p14:creationId xmlns:p14="http://schemas.microsoft.com/office/powerpoint/2010/main" val="138839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457DD-42EB-488A-93AF-47B9A24C127E}"/>
              </a:ext>
            </a:extLst>
          </p:cNvPr>
          <p:cNvSpPr>
            <a:spLocks noGrp="1"/>
          </p:cNvSpPr>
          <p:nvPr>
            <p:ph type="title"/>
          </p:nvPr>
        </p:nvSpPr>
        <p:spPr/>
        <p:txBody>
          <a:bodyPr/>
          <a:lstStyle/>
          <a:p>
            <a:pPr algn="l"/>
            <a:r>
              <a:rPr lang="en-US" sz="4500" dirty="0">
                <a:solidFill>
                  <a:schemeClr val="accent6">
                    <a:lumMod val="75000"/>
                  </a:schemeClr>
                </a:solidFill>
                <a:latin typeface="Pizzicato-Swash" panose="00000400000000000000" pitchFamily="2" charset="0"/>
                <a:ea typeface="Pizzicato-Swash" panose="00000400000000000000" pitchFamily="2" charset="0"/>
              </a:rPr>
              <a:t>ALERT</a:t>
            </a:r>
          </a:p>
        </p:txBody>
      </p:sp>
      <p:sp>
        <p:nvSpPr>
          <p:cNvPr id="3" name="Content Placeholder 2">
            <a:extLst>
              <a:ext uri="{FF2B5EF4-FFF2-40B4-BE49-F238E27FC236}">
                <a16:creationId xmlns:a16="http://schemas.microsoft.com/office/drawing/2014/main" id="{4C6ED3F3-5033-4930-B561-2DFA70946016}"/>
              </a:ext>
            </a:extLst>
          </p:cNvPr>
          <p:cNvSpPr>
            <a:spLocks noGrp="1"/>
          </p:cNvSpPr>
          <p:nvPr>
            <p:ph idx="1"/>
          </p:nvPr>
        </p:nvSpPr>
        <p:spPr>
          <a:xfrm>
            <a:off x="838200" y="2114550"/>
            <a:ext cx="8972550" cy="3028950"/>
          </a:xfrm>
        </p:spPr>
        <p:txBody>
          <a:bodyPr/>
          <a:lstStyle/>
          <a:p>
            <a:pPr>
              <a:spcBef>
                <a:spcPts val="0"/>
              </a:spcBef>
            </a:pPr>
            <a:endParaRPr lang="en-US" sz="2100" dirty="0">
              <a:latin typeface="Footlight MT Light" panose="0204060206030A020304" pitchFamily="18" charset="0"/>
            </a:endParaRPr>
          </a:p>
          <a:p>
            <a:pPr>
              <a:spcBef>
                <a:spcPts val="0"/>
              </a:spcBef>
            </a:pPr>
            <a:r>
              <a:rPr lang="en-US" sz="2100" dirty="0">
                <a:latin typeface="Footlight MT Light" panose="0204060206030A020304" pitchFamily="18" charset="0"/>
              </a:rPr>
              <a:t>Assignment </a:t>
            </a:r>
            <a:r>
              <a:rPr lang="en-US" sz="2100">
                <a:latin typeface="Footlight MT Light" panose="0204060206030A020304" pitchFamily="18" charset="0"/>
              </a:rPr>
              <a:t>9 is available </a:t>
            </a:r>
            <a:r>
              <a:rPr lang="en-US" sz="2100" dirty="0">
                <a:latin typeface="Footlight MT Light" panose="0204060206030A020304" pitchFamily="18" charset="0"/>
              </a:rPr>
              <a:t>on </a:t>
            </a:r>
            <a:r>
              <a:rPr lang="en-US" sz="2100">
                <a:latin typeface="Footlight MT Light" panose="0204060206030A020304" pitchFamily="18" charset="0"/>
              </a:rPr>
              <a:t>Brightspace and due Friday</a:t>
            </a:r>
            <a:r>
              <a:rPr lang="en-US" sz="2100" dirty="0">
                <a:latin typeface="Footlight MT Light" panose="0204060206030A020304" pitchFamily="18" charset="0"/>
              </a:rPr>
              <a:t>.</a:t>
            </a:r>
          </a:p>
          <a:p>
            <a:pPr>
              <a:spcBef>
                <a:spcPts val="0"/>
              </a:spcBef>
            </a:pPr>
            <a:endParaRPr lang="en-US" sz="2100" dirty="0">
              <a:latin typeface="Footlight MT Light" panose="0204060206030A020304" pitchFamily="18" charset="0"/>
            </a:endParaRPr>
          </a:p>
          <a:p>
            <a:pPr marL="342900" lvl="1" indent="0">
              <a:spcBef>
                <a:spcPts val="0"/>
              </a:spcBef>
              <a:buNone/>
            </a:pPr>
            <a:endParaRPr lang="en-US" sz="1950" dirty="0">
              <a:latin typeface="Footlight MT Light" panose="0204060206030A020304" pitchFamily="18" charset="0"/>
            </a:endParaRPr>
          </a:p>
        </p:txBody>
      </p:sp>
    </p:spTree>
    <p:extLst>
      <p:ext uri="{BB962C8B-B14F-4D97-AF65-F5344CB8AC3E}">
        <p14:creationId xmlns:p14="http://schemas.microsoft.com/office/powerpoint/2010/main" val="29166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sz="5400" dirty="0">
                <a:solidFill>
                  <a:schemeClr val="accent6">
                    <a:lumMod val="75000"/>
                  </a:schemeClr>
                </a:solidFill>
                <a:latin typeface="Pizzicato-Swash" panose="00000400000000000000" pitchFamily="2" charset="0"/>
                <a:ea typeface="Pizzicato-Swash" panose="00000400000000000000" pitchFamily="2" charset="0"/>
              </a:rPr>
              <a:t>Reflections on Trusting Trust</a:t>
            </a:r>
          </a:p>
        </p:txBody>
      </p:sp>
      <p:sp>
        <p:nvSpPr>
          <p:cNvPr id="16387" name="Rectangle 3"/>
          <p:cNvSpPr>
            <a:spLocks noGrp="1" noChangeArrowheads="1"/>
          </p:cNvSpPr>
          <p:nvPr>
            <p:ph idx="1"/>
          </p:nvPr>
        </p:nvSpPr>
        <p:spPr>
          <a:xfrm>
            <a:off x="838200" y="1828800"/>
            <a:ext cx="9677400" cy="4648200"/>
          </a:xfrm>
        </p:spPr>
        <p:txBody>
          <a:bodyPr/>
          <a:lstStyle/>
          <a:p>
            <a:pPr marL="0" indent="0">
              <a:buNone/>
            </a:pPr>
            <a:r>
              <a:rPr lang="en-US" sz="2000" i="1" dirty="0">
                <a:latin typeface="TrumpetLite" panose="020A0602050506020204" pitchFamily="18" charset="0"/>
                <a:ea typeface="ＭＳ Ｐゴシック" pitchFamily="34" charset="-128"/>
              </a:rPr>
              <a:t>How are these 3 concepts applied to plant this untraceable Trojan horse? </a:t>
            </a:r>
          </a:p>
          <a:p>
            <a:pPr marL="576263"/>
            <a:r>
              <a:rPr lang="en-US" sz="2000" dirty="0">
                <a:latin typeface="TrumpetLite" panose="020A0602050506020204" pitchFamily="18" charset="0"/>
                <a:ea typeface="ＭＳ Ｐゴシック" pitchFamily="34" charset="-128"/>
              </a:rPr>
              <a:t>Again, I will take some poetic license with C syntax to make the code more understandable. </a:t>
            </a:r>
          </a:p>
          <a:p>
            <a:pPr marL="576263" indent="-347663">
              <a:buFont typeface="+mj-lt"/>
              <a:buAutoNum type="arabicPeriod"/>
            </a:pPr>
            <a:r>
              <a:rPr lang="en-US" sz="2000" dirty="0">
                <a:latin typeface="TrumpetLite" panose="020A0602050506020204" pitchFamily="18" charset="0"/>
                <a:ea typeface="ＭＳ Ｐゴシック" pitchFamily="34" charset="-128"/>
              </a:rPr>
              <a:t>Suppose the compiler includes a function which compiles one line of code.  Its definition would look something like this: </a:t>
            </a:r>
          </a:p>
          <a:p>
            <a:pPr marL="974725" indent="0">
              <a:buNone/>
            </a:pPr>
            <a:r>
              <a:rPr lang="en-US" sz="1800" dirty="0">
                <a:latin typeface="Courier New" panose="02070309020205020404" pitchFamily="49" charset="0"/>
                <a:ea typeface="ＭＳ Ｐゴシック" pitchFamily="34" charset="-128"/>
                <a:cs typeface="Courier New" panose="02070309020205020404" pitchFamily="49" charset="0"/>
              </a:rPr>
              <a:t>void compile(String </a:t>
            </a:r>
            <a:r>
              <a:rPr lang="en-US" sz="1800" dirty="0" err="1">
                <a:latin typeface="Courier New" panose="02070309020205020404" pitchFamily="49" charset="0"/>
                <a:ea typeface="ＭＳ Ｐゴシック" pitchFamily="34" charset="-128"/>
                <a:cs typeface="Courier New" panose="02070309020205020404" pitchFamily="49" charset="0"/>
              </a:rPr>
              <a:t>lineOfCode</a:t>
            </a:r>
            <a:r>
              <a:rPr lang="en-US" sz="1800" dirty="0">
                <a:latin typeface="Courier New" panose="02070309020205020404" pitchFamily="49" charset="0"/>
                <a:ea typeface="ＭＳ Ｐゴシック" pitchFamily="34" charset="-128"/>
                <a:cs typeface="Courier New" panose="02070309020205020404" pitchFamily="49" charset="0"/>
              </a:rPr>
              <a:t>) {...} </a:t>
            </a:r>
          </a:p>
          <a:p>
            <a:pPr marL="576263" indent="-347663">
              <a:buFont typeface="+mj-lt"/>
              <a:buAutoNum type="arabicPeriod" startAt="2"/>
            </a:pPr>
            <a:r>
              <a:rPr lang="en-US" sz="2000" dirty="0">
                <a:latin typeface="TrumpetLite" panose="020A0602050506020204" pitchFamily="18" charset="0"/>
                <a:ea typeface="ＭＳ Ｐゴシック" pitchFamily="34" charset="-128"/>
              </a:rPr>
              <a:t>Bug the C compiler to recognize a specific line of code and replace it with something else. </a:t>
            </a:r>
          </a:p>
          <a:p>
            <a:pPr marL="974725" indent="0">
              <a:spcBef>
                <a:spcPts val="0"/>
              </a:spcBef>
              <a:buNone/>
            </a:pPr>
            <a:r>
              <a:rPr lang="en-US" sz="1800" dirty="0">
                <a:latin typeface="Courier New" panose="02070309020205020404" pitchFamily="49" charset="0"/>
                <a:ea typeface="ＭＳ Ｐゴシック" pitchFamily="34" charset="-128"/>
                <a:cs typeface="Courier New" panose="02070309020205020404" pitchFamily="49" charset="0"/>
              </a:rPr>
              <a:t>void compile(String </a:t>
            </a:r>
            <a:r>
              <a:rPr lang="en-US" sz="1800" dirty="0" err="1">
                <a:latin typeface="Courier New" panose="02070309020205020404" pitchFamily="49" charset="0"/>
                <a:ea typeface="ＭＳ Ｐゴシック" pitchFamily="34" charset="-128"/>
                <a:cs typeface="Courier New" panose="02070309020205020404" pitchFamily="49" charset="0"/>
              </a:rPr>
              <a:t>lineOfCode</a:t>
            </a:r>
            <a:r>
              <a:rPr lang="en-US" sz="1800" dirty="0">
                <a:latin typeface="Courier New" panose="02070309020205020404" pitchFamily="49" charset="0"/>
                <a:ea typeface="ＭＳ Ｐゴシック" pitchFamily="34" charset="-128"/>
                <a:cs typeface="Courier New" panose="02070309020205020404" pitchFamily="49" charset="0"/>
              </a:rPr>
              <a:t>) { </a:t>
            </a:r>
          </a:p>
          <a:p>
            <a:pPr marL="974725" indent="0">
              <a:spcBef>
                <a:spcPts val="0"/>
              </a:spcBef>
              <a:buNone/>
            </a:pPr>
            <a:r>
              <a:rPr lang="en-US" sz="1800" dirty="0">
                <a:latin typeface="Courier New" panose="02070309020205020404" pitchFamily="49" charset="0"/>
                <a:ea typeface="ＭＳ Ｐゴシック" pitchFamily="34" charset="-128"/>
                <a:cs typeface="Courier New" panose="02070309020205020404" pitchFamily="49" charset="0"/>
              </a:rPr>
              <a:t>   if (</a:t>
            </a:r>
            <a:r>
              <a:rPr lang="en-US" sz="1800" dirty="0" err="1">
                <a:latin typeface="Courier New" panose="02070309020205020404" pitchFamily="49" charset="0"/>
                <a:ea typeface="ＭＳ Ｐゴシック" pitchFamily="34" charset="-128"/>
                <a:cs typeface="Courier New" panose="02070309020205020404" pitchFamily="49" charset="0"/>
              </a:rPr>
              <a:t>lineOfCode</a:t>
            </a:r>
            <a:r>
              <a:rPr lang="en-US" sz="1800" dirty="0">
                <a:latin typeface="Courier New" panose="02070309020205020404" pitchFamily="49" charset="0"/>
                <a:ea typeface="ＭＳ Ｐゴシック" pitchFamily="34" charset="-128"/>
                <a:cs typeface="Courier New" panose="02070309020205020404" pitchFamily="49" charset="0"/>
              </a:rPr>
              <a:t> == 'pattern') { </a:t>
            </a:r>
          </a:p>
          <a:p>
            <a:pPr marL="974725" indent="0">
              <a:spcBef>
                <a:spcPts val="0"/>
              </a:spcBef>
              <a:buNone/>
            </a:pPr>
            <a:r>
              <a:rPr lang="en-US" sz="1800" dirty="0">
                <a:latin typeface="Courier New" panose="02070309020205020404" pitchFamily="49" charset="0"/>
                <a:ea typeface="ＭＳ Ｐゴシック" pitchFamily="34" charset="-128"/>
                <a:cs typeface="Courier New" panose="02070309020205020404" pitchFamily="49" charset="0"/>
              </a:rPr>
              <a:t>      compile('bug'); </a:t>
            </a:r>
          </a:p>
          <a:p>
            <a:pPr marL="974725" indent="0">
              <a:spcBef>
                <a:spcPts val="0"/>
              </a:spcBef>
              <a:buNone/>
            </a:pPr>
            <a:r>
              <a:rPr lang="en-US" sz="1800" dirty="0">
                <a:latin typeface="Courier New" panose="02070309020205020404" pitchFamily="49" charset="0"/>
                <a:ea typeface="ＭＳ Ｐゴシック" pitchFamily="34" charset="-128"/>
                <a:cs typeface="Courier New" panose="02070309020205020404" pitchFamily="49" charset="0"/>
              </a:rPr>
              <a:t>      return; </a:t>
            </a:r>
          </a:p>
          <a:p>
            <a:pPr marL="974725" indent="0">
              <a:spcBef>
                <a:spcPts val="0"/>
              </a:spcBef>
              <a:buNone/>
            </a:pPr>
            <a:r>
              <a:rPr lang="en-US" sz="1800" dirty="0">
                <a:latin typeface="Courier New" panose="02070309020205020404" pitchFamily="49" charset="0"/>
                <a:ea typeface="ＭＳ Ｐゴシック" pitchFamily="34" charset="-128"/>
                <a:cs typeface="Courier New" panose="02070309020205020404" pitchFamily="49" charset="0"/>
              </a:rPr>
              <a:t>   } </a:t>
            </a:r>
          </a:p>
          <a:p>
            <a:pPr marL="974725" indent="0">
              <a:spcBef>
                <a:spcPts val="0"/>
              </a:spcBef>
              <a:buNone/>
            </a:pPr>
            <a:r>
              <a:rPr lang="en-US" sz="1800" dirty="0">
                <a:latin typeface="Courier New" panose="02070309020205020404" pitchFamily="49" charset="0"/>
                <a:ea typeface="ＭＳ Ｐゴシック" pitchFamily="34" charset="-128"/>
                <a:cs typeface="Courier New" panose="02070309020205020404" pitchFamily="49" charset="0"/>
              </a:rPr>
              <a:t>   ... </a:t>
            </a:r>
          </a:p>
          <a:p>
            <a:pPr marL="974725" indent="0">
              <a:spcBef>
                <a:spcPts val="0"/>
              </a:spcBef>
              <a:buNone/>
            </a:pPr>
            <a:r>
              <a:rPr lang="en-US" sz="1800" dirty="0">
                <a:latin typeface="Courier New" panose="02070309020205020404" pitchFamily="49" charset="0"/>
                <a:ea typeface="ＭＳ Ｐゴシック" pitchFamily="34" charset="-128"/>
                <a:cs typeface="Courier New" panose="02070309020205020404" pitchFamily="49" charset="0"/>
              </a:rPr>
              <a:t>}</a:t>
            </a:r>
          </a:p>
        </p:txBody>
      </p:sp>
      <p:sp>
        <p:nvSpPr>
          <p:cNvPr id="5" name="TextBox 4">
            <a:extLst>
              <a:ext uri="{FF2B5EF4-FFF2-40B4-BE49-F238E27FC236}">
                <a16:creationId xmlns:a16="http://schemas.microsoft.com/office/drawing/2014/main" id="{CDC9600E-59C5-4071-BD94-5246B2E4C26E}"/>
              </a:ext>
            </a:extLst>
          </p:cNvPr>
          <p:cNvSpPr txBox="1"/>
          <p:nvPr/>
        </p:nvSpPr>
        <p:spPr>
          <a:xfrm rot="539432">
            <a:off x="2208370" y="2184545"/>
            <a:ext cx="8020795" cy="2308324"/>
          </a:xfrm>
          <a:prstGeom prst="rect">
            <a:avLst/>
          </a:prstGeom>
          <a:solidFill>
            <a:schemeClr val="accent2">
              <a:lumMod val="20000"/>
              <a:lumOff val="80000"/>
            </a:schemeClr>
          </a:solidFill>
          <a:ln w="28575">
            <a:solidFill>
              <a:schemeClr val="accent2"/>
            </a:solidFill>
          </a:ln>
        </p:spPr>
        <p:txBody>
          <a:bodyPr wrap="square" rtlCol="0">
            <a:spAutoFit/>
          </a:bodyPr>
          <a:lstStyle/>
          <a:p>
            <a:pPr algn="ctr"/>
            <a:r>
              <a:rPr lang="en-US" dirty="0">
                <a:solidFill>
                  <a:srgbClr val="0070C0"/>
                </a:solidFill>
                <a:latin typeface="TrumpetLite" panose="020A0602050506020204" pitchFamily="18" charset="0"/>
              </a:rPr>
              <a:t>'pattern' represents a specific line of source code from the Unix login command, and  'bug' represents source code of the Trojan Horse, which allows Thompson to login as anyone.  The match can only occur when compiling the Unix operating system.  This is not too hard to do, but cannot be left in the compiler because it will be discovered.  We have to go further.</a:t>
            </a:r>
          </a:p>
        </p:txBody>
      </p:sp>
    </p:spTree>
    <p:extLst>
      <p:ext uri="{BB962C8B-B14F-4D97-AF65-F5344CB8AC3E}">
        <p14:creationId xmlns:p14="http://schemas.microsoft.com/office/powerpoint/2010/main" val="246547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8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8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38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38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387">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387">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bldLvl="2"/>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sz="5400" dirty="0">
                <a:solidFill>
                  <a:schemeClr val="accent6">
                    <a:lumMod val="75000"/>
                  </a:schemeClr>
                </a:solidFill>
                <a:latin typeface="Pizzicato-Swash" panose="00000400000000000000" pitchFamily="2" charset="0"/>
                <a:ea typeface="Pizzicato-Swash" panose="00000400000000000000" pitchFamily="2" charset="0"/>
              </a:rPr>
              <a:t>Reflections on Trusting Trust</a:t>
            </a:r>
          </a:p>
        </p:txBody>
      </p:sp>
      <p:sp>
        <p:nvSpPr>
          <p:cNvPr id="16387" name="Rectangle 3"/>
          <p:cNvSpPr>
            <a:spLocks noGrp="1" noChangeArrowheads="1"/>
          </p:cNvSpPr>
          <p:nvPr>
            <p:ph idx="1"/>
          </p:nvPr>
        </p:nvSpPr>
        <p:spPr>
          <a:xfrm>
            <a:off x="711200" y="1828800"/>
            <a:ext cx="9804400" cy="4648200"/>
          </a:xfrm>
        </p:spPr>
        <p:txBody>
          <a:bodyPr/>
          <a:lstStyle/>
          <a:p>
            <a:pPr marL="685800" indent="-457200">
              <a:buFont typeface="+mj-lt"/>
              <a:buAutoNum type="arabicPeriod" startAt="3"/>
            </a:pPr>
            <a:r>
              <a:rPr lang="en-US" sz="2000" dirty="0">
                <a:latin typeface="TrumpetLite" panose="020A0602050506020204" pitchFamily="18" charset="0"/>
                <a:ea typeface="ＭＳ Ｐゴシック" pitchFamily="34" charset="-128"/>
              </a:rPr>
              <a:t>Incorporate a second similar bug into the C compiler, shown here as the second IF statement</a:t>
            </a:r>
          </a:p>
          <a:p>
            <a:pPr marL="228600" indent="0">
              <a:buNone/>
            </a:pPr>
            <a:endParaRPr lang="en-US" sz="2000" dirty="0">
              <a:latin typeface="TrumpetLite" panose="020A0602050506020204" pitchFamily="18" charset="0"/>
              <a:ea typeface="ＭＳ Ｐゴシック" pitchFamily="34" charset="-128"/>
            </a:endParaRPr>
          </a:p>
          <a:p>
            <a:pPr marL="974725" indent="0">
              <a:spcBef>
                <a:spcPts val="0"/>
              </a:spcBef>
              <a:buNone/>
            </a:pPr>
            <a:r>
              <a:rPr lang="en-US" sz="1800" dirty="0">
                <a:latin typeface="Courier New" panose="02070309020205020404" pitchFamily="49" charset="0"/>
                <a:ea typeface="ＭＳ Ｐゴシック" pitchFamily="34" charset="-128"/>
                <a:cs typeface="Courier New" panose="02070309020205020404" pitchFamily="49" charset="0"/>
              </a:rPr>
              <a:t>void compile(String </a:t>
            </a:r>
            <a:r>
              <a:rPr lang="en-US" sz="1800" dirty="0" err="1">
                <a:latin typeface="Courier New" panose="02070309020205020404" pitchFamily="49" charset="0"/>
                <a:ea typeface="ＭＳ Ｐゴシック" pitchFamily="34" charset="-128"/>
                <a:cs typeface="Courier New" panose="02070309020205020404" pitchFamily="49" charset="0"/>
              </a:rPr>
              <a:t>lineOfCode</a:t>
            </a:r>
            <a:r>
              <a:rPr lang="en-US" sz="1800" dirty="0">
                <a:latin typeface="Courier New" panose="02070309020205020404" pitchFamily="49" charset="0"/>
                <a:ea typeface="ＭＳ Ｐゴシック" pitchFamily="34" charset="-128"/>
                <a:cs typeface="Courier New" panose="02070309020205020404" pitchFamily="49" charset="0"/>
              </a:rPr>
              <a:t>) { </a:t>
            </a:r>
          </a:p>
          <a:p>
            <a:pPr marL="974725" indent="0">
              <a:spcBef>
                <a:spcPts val="0"/>
              </a:spcBef>
              <a:buNone/>
            </a:pPr>
            <a:r>
              <a:rPr lang="en-US" sz="1800" dirty="0">
                <a:latin typeface="Courier New" panose="02070309020205020404" pitchFamily="49" charset="0"/>
                <a:ea typeface="ＭＳ Ｐゴシック" pitchFamily="34" charset="-128"/>
                <a:cs typeface="Courier New" panose="02070309020205020404" pitchFamily="49" charset="0"/>
              </a:rPr>
              <a:t>   if (</a:t>
            </a:r>
            <a:r>
              <a:rPr lang="en-US" sz="1800" dirty="0" err="1">
                <a:latin typeface="Courier New" panose="02070309020205020404" pitchFamily="49" charset="0"/>
                <a:ea typeface="ＭＳ Ｐゴシック" pitchFamily="34" charset="-128"/>
                <a:cs typeface="Courier New" panose="02070309020205020404" pitchFamily="49" charset="0"/>
              </a:rPr>
              <a:t>lineOfCode</a:t>
            </a:r>
            <a:r>
              <a:rPr lang="en-US" sz="1800" dirty="0">
                <a:latin typeface="Courier New" panose="02070309020205020404" pitchFamily="49" charset="0"/>
                <a:ea typeface="ＭＳ Ｐゴシック" pitchFamily="34" charset="-128"/>
                <a:cs typeface="Courier New" panose="02070309020205020404" pitchFamily="49" charset="0"/>
              </a:rPr>
              <a:t> == 'pattern') { </a:t>
            </a:r>
          </a:p>
          <a:p>
            <a:pPr marL="974725" indent="0">
              <a:spcBef>
                <a:spcPts val="0"/>
              </a:spcBef>
              <a:buNone/>
            </a:pPr>
            <a:r>
              <a:rPr lang="en-US" sz="1800" dirty="0">
                <a:latin typeface="Courier New" panose="02070309020205020404" pitchFamily="49" charset="0"/>
                <a:ea typeface="ＭＳ Ｐゴシック" pitchFamily="34" charset="-128"/>
                <a:cs typeface="Courier New" panose="02070309020205020404" pitchFamily="49" charset="0"/>
              </a:rPr>
              <a:t>      compile('bug'); </a:t>
            </a:r>
          </a:p>
          <a:p>
            <a:pPr marL="974725" indent="0">
              <a:spcBef>
                <a:spcPts val="0"/>
              </a:spcBef>
              <a:buNone/>
            </a:pPr>
            <a:r>
              <a:rPr lang="en-US" sz="1800" dirty="0">
                <a:latin typeface="Courier New" panose="02070309020205020404" pitchFamily="49" charset="0"/>
                <a:ea typeface="ＭＳ Ｐゴシック" pitchFamily="34" charset="-128"/>
                <a:cs typeface="Courier New" panose="02070309020205020404" pitchFamily="49" charset="0"/>
              </a:rPr>
              <a:t>      return; </a:t>
            </a:r>
          </a:p>
          <a:p>
            <a:pPr marL="974725" indent="0">
              <a:spcBef>
                <a:spcPts val="0"/>
              </a:spcBef>
              <a:buNone/>
            </a:pPr>
            <a:r>
              <a:rPr lang="en-US" sz="1800" dirty="0">
                <a:latin typeface="Courier New" panose="02070309020205020404" pitchFamily="49" charset="0"/>
                <a:ea typeface="ＭＳ Ｐゴシック" pitchFamily="34" charset="-128"/>
                <a:cs typeface="Courier New" panose="02070309020205020404" pitchFamily="49" charset="0"/>
              </a:rPr>
              <a:t>   } </a:t>
            </a:r>
          </a:p>
          <a:p>
            <a:pPr marL="974725" indent="0">
              <a:spcBef>
                <a:spcPts val="0"/>
              </a:spcBef>
              <a:buNone/>
            </a:pPr>
            <a:r>
              <a:rPr lang="en-US" sz="1800" dirty="0">
                <a:latin typeface="Courier New" panose="02070309020205020404" pitchFamily="49" charset="0"/>
                <a:ea typeface="ＭＳ Ｐゴシック" pitchFamily="34" charset="-128"/>
                <a:cs typeface="Courier New" panose="02070309020205020404" pitchFamily="49" charset="0"/>
              </a:rPr>
              <a:t>   if (</a:t>
            </a:r>
            <a:r>
              <a:rPr lang="en-US" sz="1800" dirty="0" err="1">
                <a:latin typeface="Courier New" panose="02070309020205020404" pitchFamily="49" charset="0"/>
                <a:ea typeface="ＭＳ Ｐゴシック" pitchFamily="34" charset="-128"/>
                <a:cs typeface="Courier New" panose="02070309020205020404" pitchFamily="49" charset="0"/>
              </a:rPr>
              <a:t>lineOfCode</a:t>
            </a:r>
            <a:r>
              <a:rPr lang="en-US" sz="1800" dirty="0">
                <a:latin typeface="Courier New" panose="02070309020205020404" pitchFamily="49" charset="0"/>
                <a:ea typeface="ＭＳ Ｐゴシック" pitchFamily="34" charset="-128"/>
                <a:cs typeface="Courier New" panose="02070309020205020404" pitchFamily="49" charset="0"/>
              </a:rPr>
              <a:t> == 'pattern2') { </a:t>
            </a:r>
          </a:p>
          <a:p>
            <a:pPr marL="974725" indent="0">
              <a:spcBef>
                <a:spcPts val="0"/>
              </a:spcBef>
              <a:buNone/>
            </a:pPr>
            <a:r>
              <a:rPr lang="en-US" sz="1800" dirty="0">
                <a:latin typeface="Courier New" panose="02070309020205020404" pitchFamily="49" charset="0"/>
                <a:ea typeface="ＭＳ Ｐゴシック" pitchFamily="34" charset="-128"/>
                <a:cs typeface="Courier New" panose="02070309020205020404" pitchFamily="49" charset="0"/>
              </a:rPr>
              <a:t>      compile(‘bug2'); </a:t>
            </a:r>
          </a:p>
          <a:p>
            <a:pPr marL="974725" indent="0">
              <a:spcBef>
                <a:spcPts val="0"/>
              </a:spcBef>
              <a:buNone/>
            </a:pPr>
            <a:r>
              <a:rPr lang="en-US" sz="1800" dirty="0">
                <a:latin typeface="Courier New" panose="02070309020205020404" pitchFamily="49" charset="0"/>
                <a:ea typeface="ＭＳ Ｐゴシック" pitchFamily="34" charset="-128"/>
                <a:cs typeface="Courier New" panose="02070309020205020404" pitchFamily="49" charset="0"/>
              </a:rPr>
              <a:t>      return; </a:t>
            </a:r>
          </a:p>
          <a:p>
            <a:pPr marL="974725" indent="0">
              <a:spcBef>
                <a:spcPts val="0"/>
              </a:spcBef>
              <a:buNone/>
            </a:pPr>
            <a:r>
              <a:rPr lang="en-US" sz="1800" dirty="0">
                <a:latin typeface="Courier New" panose="02070309020205020404" pitchFamily="49" charset="0"/>
                <a:ea typeface="ＭＳ Ｐゴシック" pitchFamily="34" charset="-128"/>
                <a:cs typeface="Courier New" panose="02070309020205020404" pitchFamily="49" charset="0"/>
              </a:rPr>
              <a:t>   } </a:t>
            </a:r>
          </a:p>
          <a:p>
            <a:pPr marL="974725" indent="0">
              <a:spcBef>
                <a:spcPts val="0"/>
              </a:spcBef>
              <a:buNone/>
            </a:pPr>
            <a:r>
              <a:rPr lang="en-US" sz="1800" dirty="0">
                <a:latin typeface="Courier New" panose="02070309020205020404" pitchFamily="49" charset="0"/>
                <a:ea typeface="ＭＳ Ｐゴシック" pitchFamily="34" charset="-128"/>
                <a:cs typeface="Courier New" panose="02070309020205020404" pitchFamily="49" charset="0"/>
              </a:rPr>
              <a:t>   ... </a:t>
            </a:r>
          </a:p>
          <a:p>
            <a:pPr marL="974725" indent="0">
              <a:spcBef>
                <a:spcPts val="0"/>
              </a:spcBef>
              <a:buNone/>
            </a:pPr>
            <a:r>
              <a:rPr lang="en-US" sz="1800" dirty="0">
                <a:latin typeface="Courier New" panose="02070309020205020404" pitchFamily="49" charset="0"/>
                <a:ea typeface="ＭＳ Ｐゴシック" pitchFamily="34" charset="-128"/>
                <a:cs typeface="Courier New" panose="02070309020205020404" pitchFamily="49" charset="0"/>
              </a:rPr>
              <a:t>}</a:t>
            </a:r>
          </a:p>
        </p:txBody>
      </p:sp>
      <p:sp>
        <p:nvSpPr>
          <p:cNvPr id="5" name="TextBox 4">
            <a:extLst>
              <a:ext uri="{FF2B5EF4-FFF2-40B4-BE49-F238E27FC236}">
                <a16:creationId xmlns:a16="http://schemas.microsoft.com/office/drawing/2014/main" id="{CDC9600E-59C5-4071-BD94-5246B2E4C26E}"/>
              </a:ext>
            </a:extLst>
          </p:cNvPr>
          <p:cNvSpPr txBox="1"/>
          <p:nvPr/>
        </p:nvSpPr>
        <p:spPr>
          <a:xfrm rot="20902886">
            <a:off x="2061420" y="2174151"/>
            <a:ext cx="7024205" cy="1938992"/>
          </a:xfrm>
          <a:prstGeom prst="rect">
            <a:avLst/>
          </a:prstGeom>
          <a:solidFill>
            <a:schemeClr val="accent2">
              <a:lumMod val="20000"/>
              <a:lumOff val="80000"/>
            </a:schemeClr>
          </a:solidFill>
          <a:ln w="28575">
            <a:solidFill>
              <a:schemeClr val="accent2"/>
            </a:solidFill>
          </a:ln>
        </p:spPr>
        <p:txBody>
          <a:bodyPr wrap="square" rtlCol="0">
            <a:spAutoFit/>
          </a:bodyPr>
          <a:lstStyle/>
          <a:p>
            <a:pPr algn="ctr"/>
            <a:r>
              <a:rPr lang="en-US" dirty="0">
                <a:solidFill>
                  <a:srgbClr val="0070C0"/>
                </a:solidFill>
                <a:latin typeface="TrumpetLite" panose="020A0602050506020204" pitchFamily="18" charset="0"/>
              </a:rPr>
              <a:t>'pattern' and  'bug' are the same as before.   'pattern2' is a line of code that exists only in the C compiler (thus this match only kicks in when compiling the compiler).  'bug2' is a self-reproducing program which will insert both Trojan Horses into the compiled code.</a:t>
            </a:r>
          </a:p>
        </p:txBody>
      </p:sp>
    </p:spTree>
    <p:extLst>
      <p:ext uri="{BB962C8B-B14F-4D97-AF65-F5344CB8AC3E}">
        <p14:creationId xmlns:p14="http://schemas.microsoft.com/office/powerpoint/2010/main" val="309128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sz="5400" dirty="0">
                <a:solidFill>
                  <a:schemeClr val="accent6">
                    <a:lumMod val="75000"/>
                  </a:schemeClr>
                </a:solidFill>
                <a:latin typeface="Pizzicato-Swash" panose="00000400000000000000" pitchFamily="2" charset="0"/>
                <a:ea typeface="Pizzicato-Swash" panose="00000400000000000000" pitchFamily="2" charset="0"/>
              </a:rPr>
              <a:t>Reflections on Trusting Trust</a:t>
            </a:r>
          </a:p>
        </p:txBody>
      </p:sp>
      <p:sp>
        <p:nvSpPr>
          <p:cNvPr id="16387" name="Rectangle 3"/>
          <p:cNvSpPr>
            <a:spLocks noGrp="1" noChangeArrowheads="1"/>
          </p:cNvSpPr>
          <p:nvPr>
            <p:ph idx="1"/>
          </p:nvPr>
        </p:nvSpPr>
        <p:spPr>
          <a:xfrm>
            <a:off x="711200" y="1752600"/>
            <a:ext cx="10947400" cy="4343400"/>
          </a:xfrm>
        </p:spPr>
        <p:txBody>
          <a:bodyPr/>
          <a:lstStyle/>
          <a:p>
            <a:pPr marL="685800" indent="-457200">
              <a:buFont typeface="+mj-lt"/>
              <a:buAutoNum type="arabicPeriod" startAt="4"/>
            </a:pPr>
            <a:r>
              <a:rPr lang="en-US" sz="2400" dirty="0">
                <a:latin typeface="TrumpetLite" panose="020A0602050506020204" pitchFamily="18" charset="0"/>
                <a:ea typeface="ＭＳ Ｐゴシック" pitchFamily="34" charset="-128"/>
              </a:rPr>
              <a:t>The initial C compiler machine code is clean; use it to compile the “dirty” source version from #3.  Afterward, both the source code and the machine code of the C compiler are “dirty”. </a:t>
            </a:r>
          </a:p>
          <a:p>
            <a:pPr marL="685800" indent="-457200">
              <a:buFont typeface="+mj-lt"/>
              <a:buAutoNum type="arabicPeriod" startAt="4"/>
            </a:pPr>
            <a:r>
              <a:rPr lang="en-US" sz="2400" dirty="0">
                <a:latin typeface="TrumpetLite" panose="020A0602050506020204" pitchFamily="18" charset="0"/>
                <a:ea typeface="ＭＳ Ｐゴシック" pitchFamily="34" charset="-128"/>
              </a:rPr>
              <a:t>Edit the C compiler source code to remove the two IF statements.  The source code is once again clean, as in #1. </a:t>
            </a:r>
          </a:p>
          <a:p>
            <a:pPr marL="685800" indent="-457200">
              <a:buFont typeface="+mj-lt"/>
              <a:buAutoNum type="arabicPeriod" startAt="4"/>
            </a:pPr>
            <a:r>
              <a:rPr lang="en-US" sz="2400" dirty="0">
                <a:latin typeface="TrumpetLite" panose="020A0602050506020204" pitchFamily="18" charset="0"/>
                <a:ea typeface="ＭＳ Ｐゴシック" pitchFamily="34" charset="-128"/>
              </a:rPr>
              <a:t>Compile the newly-cleansed C compiler source code using the dirty C compiler.  The dirty C compiler will still match the 'pattern2' code because we did not remove it.  When this match occurs, the dirty compiler will compile 'bug2', which again inserts both Trojan Horses into the compiler machine code!  The machine code of the compiler is forever bugged, unless someone “reverse engineers” it and discovers the skullduggery</a:t>
            </a:r>
          </a:p>
          <a:p>
            <a:pPr marL="228600" indent="0">
              <a:buNone/>
            </a:pPr>
            <a:endParaRPr lang="en-US" sz="2400" dirty="0">
              <a:latin typeface="TrumpetLite" panose="020A0602050506020204" pitchFamily="18" charset="0"/>
              <a:ea typeface="ＭＳ Ｐゴシック" pitchFamily="34" charset="-128"/>
            </a:endParaRPr>
          </a:p>
        </p:txBody>
      </p:sp>
    </p:spTree>
    <p:extLst>
      <p:ext uri="{BB962C8B-B14F-4D97-AF65-F5344CB8AC3E}">
        <p14:creationId xmlns:p14="http://schemas.microsoft.com/office/powerpoint/2010/main" val="248216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sz="5400" dirty="0">
                <a:solidFill>
                  <a:schemeClr val="accent6">
                    <a:lumMod val="75000"/>
                  </a:schemeClr>
                </a:solidFill>
                <a:latin typeface="Pizzicato-Swash" panose="00000400000000000000" pitchFamily="2" charset="0"/>
                <a:ea typeface="Pizzicato-Swash" panose="00000400000000000000" pitchFamily="2" charset="0"/>
              </a:rPr>
              <a:t>Reflections on Trusting Trust</a:t>
            </a:r>
          </a:p>
        </p:txBody>
      </p:sp>
      <p:sp>
        <p:nvSpPr>
          <p:cNvPr id="16387" name="Rectangle 3"/>
          <p:cNvSpPr>
            <a:spLocks noGrp="1" noChangeArrowheads="1"/>
          </p:cNvSpPr>
          <p:nvPr>
            <p:ph idx="1"/>
          </p:nvPr>
        </p:nvSpPr>
        <p:spPr>
          <a:xfrm>
            <a:off x="711200" y="1828800"/>
            <a:ext cx="10414000" cy="4114800"/>
          </a:xfrm>
        </p:spPr>
        <p:txBody>
          <a:bodyPr/>
          <a:lstStyle/>
          <a:p>
            <a:pPr marL="228600" indent="0">
              <a:buNone/>
            </a:pPr>
            <a:r>
              <a:rPr lang="en-US" sz="2400" dirty="0">
                <a:latin typeface="TrumpetLite" panose="020A0602050506020204" pitchFamily="18" charset="0"/>
                <a:ea typeface="ＭＳ Ｐゴシック" pitchFamily="34" charset="-128"/>
              </a:rPr>
              <a:t>Even if you don’t understand all the nuances of the steps above, understand this:</a:t>
            </a:r>
          </a:p>
          <a:p>
            <a:pPr marL="571500"/>
            <a:r>
              <a:rPr lang="en-US" sz="2400" dirty="0">
                <a:latin typeface="TrumpetLite" panose="020A0602050506020204" pitchFamily="18" charset="0"/>
                <a:ea typeface="ＭＳ Ｐゴシック" pitchFamily="34" charset="-128"/>
              </a:rPr>
              <a:t>The code that inserted the Trojan Horse into the C compiler is written into the compiler source code one time and then removed after compiling it.</a:t>
            </a:r>
          </a:p>
          <a:p>
            <a:pPr marL="571500"/>
            <a:r>
              <a:rPr lang="en-US" sz="2400" dirty="0">
                <a:latin typeface="TrumpetLite" panose="020A0602050506020204" pitchFamily="18" charset="0"/>
                <a:ea typeface="ＭＳ Ｐゴシック" pitchFamily="34" charset="-128"/>
              </a:rPr>
              <a:t>Thereafter, any time the compiler is compiled, the Trojan Horse will be propagated to the new version because the code was self-reproducing!</a:t>
            </a:r>
          </a:p>
          <a:p>
            <a:pPr marL="228600" indent="0">
              <a:buNone/>
            </a:pPr>
            <a:endParaRPr lang="en-US" sz="2400" dirty="0">
              <a:latin typeface="TrumpetLite" panose="020A0602050506020204" pitchFamily="18" charset="0"/>
              <a:ea typeface="ＭＳ Ｐゴシック" pitchFamily="34" charset="-128"/>
            </a:endParaRPr>
          </a:p>
          <a:p>
            <a:pPr marL="228600" indent="0">
              <a:buNone/>
            </a:pPr>
            <a:r>
              <a:rPr lang="en-US" sz="2400" dirty="0">
                <a:latin typeface="TrumpetLite" panose="020A0602050506020204" pitchFamily="18" charset="0"/>
                <a:ea typeface="ＭＳ Ｐゴシック" pitchFamily="34" charset="-128"/>
              </a:rPr>
              <a:t>Thompson’s moral of the story:</a:t>
            </a:r>
          </a:p>
          <a:p>
            <a:pPr marL="228600" indent="0">
              <a:buNone/>
            </a:pPr>
            <a:r>
              <a:rPr lang="en-US" sz="2400" dirty="0">
                <a:latin typeface="TrumpetLite" panose="020A0602050506020204" pitchFamily="18" charset="0"/>
                <a:ea typeface="ＭＳ Ｐゴシック" pitchFamily="34" charset="-128"/>
              </a:rPr>
              <a:t>	</a:t>
            </a:r>
            <a:r>
              <a:rPr lang="en-US" sz="2400" dirty="0">
                <a:solidFill>
                  <a:srgbClr val="0070C0"/>
                </a:solidFill>
                <a:latin typeface="TrumpetLite" panose="020A0602050506020204" pitchFamily="18" charset="0"/>
                <a:ea typeface="ＭＳ Ｐゴシック" pitchFamily="34" charset="-128"/>
              </a:rPr>
              <a:t>You can’t trust code that you did not totally create yourself.</a:t>
            </a:r>
          </a:p>
          <a:p>
            <a:pPr marL="228600" indent="0">
              <a:buNone/>
            </a:pPr>
            <a:endParaRPr lang="en-US" sz="2400" dirty="0">
              <a:latin typeface="TrumpetLite" panose="020A0602050506020204" pitchFamily="18" charset="0"/>
              <a:ea typeface="ＭＳ Ｐゴシック" pitchFamily="34" charset="-128"/>
            </a:endParaRPr>
          </a:p>
        </p:txBody>
      </p:sp>
    </p:spTree>
    <p:extLst>
      <p:ext uri="{BB962C8B-B14F-4D97-AF65-F5344CB8AC3E}">
        <p14:creationId xmlns:p14="http://schemas.microsoft.com/office/powerpoint/2010/main" val="264104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sz="5400" dirty="0">
                <a:solidFill>
                  <a:schemeClr val="accent6">
                    <a:lumMod val="75000"/>
                  </a:schemeClr>
                </a:solidFill>
                <a:latin typeface="Pizzicato-Swash" panose="00000400000000000000" pitchFamily="2" charset="0"/>
                <a:ea typeface="Pizzicato-Swash" panose="00000400000000000000" pitchFamily="2" charset="0"/>
              </a:rPr>
              <a:t>Viruses and Worms</a:t>
            </a:r>
          </a:p>
        </p:txBody>
      </p:sp>
      <p:sp>
        <p:nvSpPr>
          <p:cNvPr id="16387" name="Rectangle 3"/>
          <p:cNvSpPr>
            <a:spLocks noGrp="1" noChangeArrowheads="1"/>
          </p:cNvSpPr>
          <p:nvPr>
            <p:ph idx="1"/>
          </p:nvPr>
        </p:nvSpPr>
        <p:spPr>
          <a:xfrm>
            <a:off x="838200" y="1676400"/>
            <a:ext cx="10642600" cy="5029200"/>
          </a:xfrm>
        </p:spPr>
        <p:txBody>
          <a:bodyPr/>
          <a:lstStyle/>
          <a:p>
            <a:r>
              <a:rPr lang="en-US" dirty="0">
                <a:latin typeface="TrumpetLite" panose="020A0602050506020204" pitchFamily="18" charset="0"/>
                <a:ea typeface="ＭＳ Ｐゴシック" pitchFamily="34" charset="-128"/>
              </a:rPr>
              <a:t>What is a computer virus?</a:t>
            </a:r>
          </a:p>
          <a:p>
            <a:pPr lvl="1"/>
            <a:r>
              <a:rPr lang="en-US" dirty="0">
                <a:latin typeface="TrumpetLite" panose="020A0602050506020204" pitchFamily="18" charset="0"/>
                <a:ea typeface="ＭＳ Ｐゴシック" pitchFamily="34" charset="-128"/>
              </a:rPr>
              <a:t>A program that when executed, replicates itself</a:t>
            </a:r>
          </a:p>
          <a:p>
            <a:pPr lvl="1"/>
            <a:r>
              <a:rPr lang="en-US" dirty="0">
                <a:latin typeface="TrumpetLite" panose="020A0602050506020204" pitchFamily="18" charset="0"/>
                <a:ea typeface="ＭＳ Ｐゴシック" pitchFamily="34" charset="-128"/>
              </a:rPr>
              <a:t>Requires a host and uses the host’s capabilities to accomplish the replication</a:t>
            </a:r>
          </a:p>
          <a:p>
            <a:pPr lvl="1"/>
            <a:r>
              <a:rPr lang="en-US" dirty="0">
                <a:latin typeface="TrumpetLite" panose="020A0602050506020204" pitchFamily="18" charset="0"/>
                <a:ea typeface="ＭＳ Ｐゴシック" pitchFamily="34" charset="-128"/>
              </a:rPr>
              <a:t>Duplicates are spread via contact (media or channels)</a:t>
            </a:r>
          </a:p>
          <a:p>
            <a:pPr lvl="1"/>
            <a:r>
              <a:rPr lang="en-US" dirty="0">
                <a:latin typeface="TrumpetLite" panose="020A0602050506020204" pitchFamily="18" charset="0"/>
                <a:ea typeface="ＭＳ Ｐゴシック" pitchFamily="34" charset="-128"/>
              </a:rPr>
              <a:t>Can be malicious or innocuous (usually still costly)</a:t>
            </a:r>
          </a:p>
          <a:p>
            <a:pPr lvl="1"/>
            <a:r>
              <a:rPr lang="en-US" dirty="0">
                <a:latin typeface="TrumpetLite" panose="020A0602050506020204" pitchFamily="18" charset="0"/>
                <a:ea typeface="ＭＳ Ｐゴシック" pitchFamily="34" charset="-128"/>
              </a:rPr>
              <a:t>Usually relies on human to trigger or enable spread</a:t>
            </a:r>
          </a:p>
          <a:p>
            <a:r>
              <a:rPr lang="en-US" sz="2400" dirty="0">
                <a:latin typeface="TrumpetLite" panose="020A0602050506020204" pitchFamily="18" charset="0"/>
                <a:ea typeface="ＭＳ Ｐゴシック" pitchFamily="34" charset="-128"/>
              </a:rPr>
              <a:t>A computer worm is similar to a virus, except that it doesn’t require a host: it is a stand-alone application</a:t>
            </a:r>
          </a:p>
          <a:p>
            <a:pPr lvl="1"/>
            <a:r>
              <a:rPr lang="en-US" sz="2200" dirty="0">
                <a:latin typeface="TrumpetLite" panose="020A0602050506020204" pitchFamily="18" charset="0"/>
                <a:ea typeface="ＭＳ Ｐゴシック" pitchFamily="34" charset="-128"/>
              </a:rPr>
              <a:t>Usually autonomous</a:t>
            </a:r>
          </a:p>
          <a:p>
            <a:pPr lvl="1"/>
            <a:r>
              <a:rPr lang="en-US" sz="2200" dirty="0">
                <a:latin typeface="TrumpetLite" panose="020A0602050506020204" pitchFamily="18" charset="0"/>
                <a:ea typeface="ＭＳ Ｐゴシック" pitchFamily="34" charset="-128"/>
              </a:rPr>
              <a:t>Boundary between worms and viruses is otherwise fuzzy</a:t>
            </a:r>
          </a:p>
        </p:txBody>
      </p:sp>
    </p:spTree>
    <p:extLst>
      <p:ext uri="{BB962C8B-B14F-4D97-AF65-F5344CB8AC3E}">
        <p14:creationId xmlns:p14="http://schemas.microsoft.com/office/powerpoint/2010/main" val="83479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sz="5400" dirty="0">
                <a:solidFill>
                  <a:schemeClr val="accent6">
                    <a:lumMod val="75000"/>
                  </a:schemeClr>
                </a:solidFill>
                <a:latin typeface="Pizzicato-Swash" panose="00000400000000000000" pitchFamily="2" charset="0"/>
                <a:ea typeface="Pizzicato-Swash" panose="00000400000000000000" pitchFamily="2" charset="0"/>
              </a:rPr>
              <a:t>Trojan Horses</a:t>
            </a:r>
          </a:p>
        </p:txBody>
      </p:sp>
      <p:sp>
        <p:nvSpPr>
          <p:cNvPr id="16387" name="Rectangle 3"/>
          <p:cNvSpPr>
            <a:spLocks noGrp="1" noChangeArrowheads="1"/>
          </p:cNvSpPr>
          <p:nvPr>
            <p:ph idx="1"/>
          </p:nvPr>
        </p:nvSpPr>
        <p:spPr>
          <a:xfrm>
            <a:off x="914400" y="1828800"/>
            <a:ext cx="10668000" cy="3962400"/>
          </a:xfrm>
        </p:spPr>
        <p:txBody>
          <a:bodyPr/>
          <a:lstStyle/>
          <a:p>
            <a:r>
              <a:rPr lang="en-US" dirty="0">
                <a:latin typeface="TrumpetLite" panose="020A0602050506020204" pitchFamily="18" charset="0"/>
                <a:ea typeface="ＭＳ Ｐゴシック" pitchFamily="34" charset="-128"/>
              </a:rPr>
              <a:t>What is a Trojan horse?</a:t>
            </a:r>
          </a:p>
          <a:p>
            <a:pPr lvl="1"/>
            <a:r>
              <a:rPr lang="en-US" dirty="0">
                <a:latin typeface="TrumpetLite" panose="020A0602050506020204" pitchFamily="18" charset="0"/>
                <a:ea typeface="ＭＳ Ｐゴシック" pitchFamily="34" charset="-128"/>
              </a:rPr>
              <a:t>The Trojan War...</a:t>
            </a:r>
          </a:p>
          <a:p>
            <a:pPr lvl="2"/>
            <a:r>
              <a:rPr lang="en-US" dirty="0">
                <a:latin typeface="TrumpetLite" panose="020A0602050506020204" pitchFamily="18" charset="0"/>
                <a:ea typeface="ＭＳ Ｐゴシック" pitchFamily="34" charset="-128"/>
              </a:rPr>
              <a:t>Not a </a:t>
            </a:r>
            <a:r>
              <a:rPr lang="en-US" dirty="0">
                <a:solidFill>
                  <a:schemeClr val="accent2"/>
                </a:solidFill>
                <a:latin typeface="TrumpetLite" panose="020A0602050506020204" pitchFamily="18" charset="0"/>
                <a:ea typeface="ＭＳ Ｐゴシック" pitchFamily="34" charset="-128"/>
                <a:hlinkClick r:id="rId2">
                  <a:extLst>
                    <a:ext uri="{A12FA001-AC4F-418D-AE19-62706E023703}">
                      <ahyp:hlinkClr xmlns:ahyp="http://schemas.microsoft.com/office/drawing/2018/hyperlinkcolor" val="tx"/>
                    </a:ext>
                  </a:extLst>
                </a:hlinkClick>
              </a:rPr>
              <a:t>Trojan Rabbit</a:t>
            </a:r>
            <a:r>
              <a:rPr lang="en-US" dirty="0">
                <a:solidFill>
                  <a:schemeClr val="accent2"/>
                </a:solidFill>
                <a:latin typeface="TrumpetLite" panose="020A0602050506020204" pitchFamily="18" charset="0"/>
                <a:ea typeface="ＭＳ Ｐゴシック" pitchFamily="34" charset="-128"/>
              </a:rPr>
              <a:t> </a:t>
            </a:r>
            <a:r>
              <a:rPr lang="en-US" dirty="0">
                <a:solidFill>
                  <a:schemeClr val="accent2"/>
                </a:solidFill>
                <a:latin typeface="TrumpetLite" panose="020A0602050506020204" pitchFamily="18" charset="0"/>
                <a:ea typeface="ＭＳ Ｐゴシック" pitchFamily="34" charset="-128"/>
                <a:sym typeface="Wingdings" panose="05000000000000000000" pitchFamily="2" charset="2"/>
              </a:rPr>
              <a:t></a:t>
            </a:r>
          </a:p>
          <a:p>
            <a:r>
              <a:rPr lang="en-US" dirty="0">
                <a:latin typeface="TrumpetLite" panose="020A0602050506020204" pitchFamily="18" charset="0"/>
                <a:ea typeface="ＭＳ Ｐゴシック" pitchFamily="34" charset="-128"/>
              </a:rPr>
              <a:t>A Trojan horse is a trusted program which contains hidden malicious features</a:t>
            </a:r>
          </a:p>
          <a:p>
            <a:pPr lvl="1"/>
            <a:r>
              <a:rPr lang="en-US" dirty="0">
                <a:latin typeface="TrumpetLite" panose="020A0602050506020204" pitchFamily="18" charset="0"/>
                <a:ea typeface="ＭＳ Ｐゴシック" pitchFamily="34" charset="-128"/>
              </a:rPr>
              <a:t>Example scenario: downloading software...</a:t>
            </a:r>
          </a:p>
          <a:p>
            <a:pPr lvl="2"/>
            <a:r>
              <a:rPr lang="en-US" dirty="0">
                <a:latin typeface="TrumpetLite" panose="020A0602050506020204" pitchFamily="18" charset="0"/>
                <a:ea typeface="ＭＳ Ｐゴシック" pitchFamily="34" charset="-128"/>
              </a:rPr>
              <a:t>You want to use VLC Media Player</a:t>
            </a:r>
          </a:p>
          <a:p>
            <a:pPr lvl="2"/>
            <a:r>
              <a:rPr lang="en-US" dirty="0">
                <a:latin typeface="TrumpetLite" panose="020A0602050506020204" pitchFamily="18" charset="0"/>
                <a:ea typeface="ＭＳ Ｐゴシック" pitchFamily="34" charset="-128"/>
              </a:rPr>
              <a:t>You Google VLC and see a hit with a download link</a:t>
            </a:r>
          </a:p>
          <a:p>
            <a:pPr lvl="2"/>
            <a:r>
              <a:rPr lang="en-US" dirty="0">
                <a:latin typeface="TrumpetLite" panose="020A0602050506020204" pitchFamily="18" charset="0"/>
                <a:ea typeface="ＭＳ Ｐゴシック" pitchFamily="34" charset="-128"/>
              </a:rPr>
              <a:t>What you download turns out to be a </a:t>
            </a:r>
            <a:r>
              <a:rPr lang="en-US" i="1" dirty="0">
                <a:latin typeface="TrumpetLite" panose="020A0602050506020204" pitchFamily="18" charset="0"/>
                <a:ea typeface="ＭＳ Ｐゴシック" pitchFamily="34" charset="-128"/>
              </a:rPr>
              <a:t>modified</a:t>
            </a:r>
            <a:r>
              <a:rPr lang="en-US" dirty="0">
                <a:latin typeface="TrumpetLite" panose="020A0602050506020204" pitchFamily="18" charset="0"/>
                <a:ea typeface="ＭＳ Ｐゴシック" pitchFamily="34" charset="-128"/>
              </a:rPr>
              <a:t> version of the VLC installer that also has malware in it</a:t>
            </a:r>
          </a:p>
        </p:txBody>
      </p:sp>
      <p:pic>
        <p:nvPicPr>
          <p:cNvPr id="2" name="Picture 1">
            <a:extLst>
              <a:ext uri="{FF2B5EF4-FFF2-40B4-BE49-F238E27FC236}">
                <a16:creationId xmlns:a16="http://schemas.microsoft.com/office/drawing/2014/main" id="{2694BAA9-C26D-4437-8060-DB07567ED804}"/>
              </a:ext>
            </a:extLst>
          </p:cNvPr>
          <p:cNvPicPr>
            <a:picLocks noChangeAspect="1"/>
          </p:cNvPicPr>
          <p:nvPr/>
        </p:nvPicPr>
        <p:blipFill>
          <a:blip r:embed="rId3"/>
          <a:stretch>
            <a:fillRect/>
          </a:stretch>
        </p:blipFill>
        <p:spPr>
          <a:xfrm>
            <a:off x="8305800" y="0"/>
            <a:ext cx="2362200" cy="2966484"/>
          </a:xfrm>
          <a:prstGeom prst="rect">
            <a:avLst/>
          </a:prstGeom>
        </p:spPr>
      </p:pic>
    </p:spTree>
    <p:extLst>
      <p:ext uri="{BB962C8B-B14F-4D97-AF65-F5344CB8AC3E}">
        <p14:creationId xmlns:p14="http://schemas.microsoft.com/office/powerpoint/2010/main" val="371122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sz="5400" dirty="0">
                <a:solidFill>
                  <a:schemeClr val="accent6">
                    <a:lumMod val="75000"/>
                  </a:schemeClr>
                </a:solidFill>
                <a:latin typeface="Pizzicato-Swash" panose="00000400000000000000" pitchFamily="2" charset="0"/>
                <a:ea typeface="Pizzicato-Swash" panose="00000400000000000000" pitchFamily="2" charset="0"/>
              </a:rPr>
              <a:t>Case Studies</a:t>
            </a:r>
          </a:p>
        </p:txBody>
      </p:sp>
      <p:sp>
        <p:nvSpPr>
          <p:cNvPr id="16387" name="Rectangle 3"/>
          <p:cNvSpPr>
            <a:spLocks noGrp="1" noChangeArrowheads="1"/>
          </p:cNvSpPr>
          <p:nvPr>
            <p:ph idx="1"/>
          </p:nvPr>
        </p:nvSpPr>
        <p:spPr>
          <a:xfrm>
            <a:off x="914400" y="2057400"/>
            <a:ext cx="9296400" cy="3352800"/>
          </a:xfrm>
        </p:spPr>
        <p:txBody>
          <a:bodyPr/>
          <a:lstStyle/>
          <a:p>
            <a:pPr marL="457200" indent="-457200">
              <a:buFont typeface="+mj-lt"/>
              <a:buAutoNum type="arabicPeriod"/>
            </a:pPr>
            <a:r>
              <a:rPr lang="en-US" sz="2200" dirty="0">
                <a:latin typeface="TrumpetLite" panose="020A0602050506020204" pitchFamily="18" charset="0"/>
                <a:ea typeface="ＭＳ Ｐゴシック" pitchFamily="34" charset="-128"/>
              </a:rPr>
              <a:t>The “I Love You” virus, May 2000</a:t>
            </a:r>
          </a:p>
          <a:p>
            <a:pPr marL="457200" indent="-457200">
              <a:buFont typeface="+mj-lt"/>
              <a:buAutoNum type="arabicPeriod"/>
            </a:pPr>
            <a:endParaRPr lang="en-US" sz="2200" dirty="0">
              <a:latin typeface="TrumpetLite" panose="020A0602050506020204" pitchFamily="18" charset="0"/>
              <a:ea typeface="ＭＳ Ｐゴシック" pitchFamily="34" charset="-128"/>
            </a:endParaRPr>
          </a:p>
          <a:p>
            <a:pPr marL="457200" indent="-457200">
              <a:buFont typeface="+mj-lt"/>
              <a:buAutoNum type="arabicPeriod"/>
            </a:pPr>
            <a:r>
              <a:rPr lang="en-US" sz="2200" dirty="0">
                <a:latin typeface="TrumpetLite" panose="020A0602050506020204" pitchFamily="18" charset="0"/>
                <a:ea typeface="ＭＳ Ｐゴシック" pitchFamily="34" charset="-128"/>
              </a:rPr>
              <a:t>The Morris Internet Worm, November 1988</a:t>
            </a:r>
          </a:p>
          <a:p>
            <a:pPr marL="457200" indent="-457200">
              <a:buFont typeface="+mj-lt"/>
              <a:buAutoNum type="arabicPeriod"/>
            </a:pPr>
            <a:endParaRPr lang="en-US" sz="2200" dirty="0">
              <a:latin typeface="TrumpetLite" panose="020A0602050506020204" pitchFamily="18" charset="0"/>
              <a:ea typeface="ＭＳ Ｐゴシック" pitchFamily="34" charset="-128"/>
            </a:endParaRPr>
          </a:p>
          <a:p>
            <a:pPr marL="457200" indent="-457200">
              <a:buFont typeface="+mj-lt"/>
              <a:buAutoNum type="arabicPeriod"/>
            </a:pPr>
            <a:r>
              <a:rPr lang="en-US" sz="2200" dirty="0">
                <a:latin typeface="TrumpetLite" panose="020A0602050506020204" pitchFamily="18" charset="0"/>
                <a:ea typeface="ＭＳ Ｐゴシック" pitchFamily="34" charset="-128"/>
              </a:rPr>
              <a:t>The Slammer Internet Worm, January 2003</a:t>
            </a:r>
          </a:p>
          <a:p>
            <a:pPr marL="457200" indent="-457200">
              <a:buFont typeface="+mj-lt"/>
              <a:buAutoNum type="arabicPeriod"/>
            </a:pPr>
            <a:endParaRPr lang="en-US" sz="2200" dirty="0">
              <a:latin typeface="TrumpetLite" panose="020A0602050506020204" pitchFamily="18" charset="0"/>
              <a:ea typeface="ＭＳ Ｐゴシック" pitchFamily="34" charset="-128"/>
            </a:endParaRPr>
          </a:p>
          <a:p>
            <a:pPr marL="457200" indent="-457200">
              <a:buFont typeface="+mj-lt"/>
              <a:buAutoNum type="arabicPeriod"/>
            </a:pPr>
            <a:r>
              <a:rPr lang="en-US" sz="2200" dirty="0">
                <a:latin typeface="TrumpetLite" panose="020A0602050506020204" pitchFamily="18" charset="0"/>
                <a:ea typeface="ＭＳ Ｐゴシック" pitchFamily="34" charset="-128"/>
              </a:rPr>
              <a:t>Ken Thompson: C compiler Trojan horse, 1983 Turing Award lecture</a:t>
            </a:r>
          </a:p>
        </p:txBody>
      </p:sp>
    </p:spTree>
    <p:extLst>
      <p:ext uri="{BB962C8B-B14F-4D97-AF65-F5344CB8AC3E}">
        <p14:creationId xmlns:p14="http://schemas.microsoft.com/office/powerpoint/2010/main" val="762191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sz="5400" dirty="0">
                <a:solidFill>
                  <a:schemeClr val="accent6">
                    <a:lumMod val="75000"/>
                  </a:schemeClr>
                </a:solidFill>
                <a:latin typeface="Pizzicato-Swash" panose="00000400000000000000" pitchFamily="2" charset="0"/>
                <a:ea typeface="Pizzicato-Swash" panose="00000400000000000000" pitchFamily="2" charset="0"/>
              </a:rPr>
              <a:t>“ILOVEYOU”</a:t>
            </a:r>
          </a:p>
        </p:txBody>
      </p:sp>
      <p:sp>
        <p:nvSpPr>
          <p:cNvPr id="16387" name="Rectangle 3"/>
          <p:cNvSpPr>
            <a:spLocks noGrp="1" noChangeArrowheads="1"/>
          </p:cNvSpPr>
          <p:nvPr>
            <p:ph idx="1"/>
          </p:nvPr>
        </p:nvSpPr>
        <p:spPr>
          <a:xfrm>
            <a:off x="533400" y="1524000"/>
            <a:ext cx="11353800" cy="4343400"/>
          </a:xfrm>
        </p:spPr>
        <p:txBody>
          <a:bodyPr/>
          <a:lstStyle/>
          <a:p>
            <a:r>
              <a:rPr lang="en-US" sz="1800" dirty="0">
                <a:latin typeface="TrumpetLite" panose="020A0602050506020204" pitchFamily="18" charset="0"/>
                <a:ea typeface="ＭＳ Ｐゴシック" pitchFamily="34" charset="-128"/>
              </a:rPr>
              <a:t>In May of 2000 people began to receive emails that began:</a:t>
            </a:r>
          </a:p>
          <a:p>
            <a:pPr marL="400050" lvl="1" indent="0">
              <a:buNone/>
            </a:pPr>
            <a:r>
              <a:rPr lang="en-US" sz="1400" dirty="0">
                <a:latin typeface="Courier New" panose="02070309020205020404" pitchFamily="49" charset="0"/>
                <a:ea typeface="ＭＳ Ｐゴシック" pitchFamily="34" charset="-128"/>
                <a:cs typeface="Courier New" panose="02070309020205020404" pitchFamily="49" charset="0"/>
              </a:rPr>
              <a:t>Subject: "ILOVEYOU"</a:t>
            </a:r>
            <a:br>
              <a:rPr lang="en-US" sz="1400" dirty="0">
                <a:latin typeface="Courier New" panose="02070309020205020404" pitchFamily="49" charset="0"/>
                <a:ea typeface="ＭＳ Ｐゴシック" pitchFamily="34" charset="-128"/>
                <a:cs typeface="Courier New" panose="02070309020205020404" pitchFamily="49" charset="0"/>
              </a:rPr>
            </a:br>
            <a:r>
              <a:rPr lang="en-US" sz="1400" dirty="0">
                <a:latin typeface="Courier New" panose="02070309020205020404" pitchFamily="49" charset="0"/>
                <a:ea typeface="ＭＳ Ｐゴシック" pitchFamily="34" charset="-128"/>
                <a:cs typeface="Courier New" panose="02070309020205020404" pitchFamily="49" charset="0"/>
              </a:rPr>
              <a:t>Message: "kindly check the attached LOVERLETTER coming from me."</a:t>
            </a:r>
            <a:br>
              <a:rPr lang="en-US" sz="1400" dirty="0">
                <a:latin typeface="Courier New" panose="02070309020205020404" pitchFamily="49" charset="0"/>
                <a:ea typeface="ＭＳ Ｐゴシック" pitchFamily="34" charset="-128"/>
                <a:cs typeface="Courier New" panose="02070309020205020404" pitchFamily="49" charset="0"/>
              </a:rPr>
            </a:br>
            <a:r>
              <a:rPr lang="en-US" sz="1400" dirty="0">
                <a:latin typeface="Courier New" panose="02070309020205020404" pitchFamily="49" charset="0"/>
                <a:ea typeface="ＭＳ Ｐゴシック" pitchFamily="34" charset="-128"/>
                <a:cs typeface="Courier New" panose="02070309020205020404" pitchFamily="49" charset="0"/>
              </a:rPr>
              <a:t>Attachment: "LOVE-LETTER-FOR-YOU.TXT.vbs"</a:t>
            </a:r>
          </a:p>
          <a:p>
            <a:r>
              <a:rPr lang="en-US" sz="1800" dirty="0">
                <a:latin typeface="TrumpetLite" panose="020A0602050506020204" pitchFamily="18" charset="0"/>
                <a:ea typeface="ＭＳ Ｐゴシック" pitchFamily="34" charset="-128"/>
              </a:rPr>
              <a:t>The attachment is a VBScript virus which runs when it is clicked</a:t>
            </a:r>
          </a:p>
          <a:p>
            <a:pPr lvl="1"/>
            <a:r>
              <a:rPr lang="en-US" sz="1800" dirty="0">
                <a:latin typeface="TrumpetLite" panose="020A0602050506020204" pitchFamily="18" charset="0"/>
                <a:ea typeface="ＭＳ Ｐゴシック" pitchFamily="34" charset="-128"/>
              </a:rPr>
              <a:t>It makes a few copies of itself in the Windows system folders</a:t>
            </a:r>
          </a:p>
          <a:p>
            <a:pPr lvl="1"/>
            <a:r>
              <a:rPr lang="en-US" sz="1800" dirty="0">
                <a:latin typeface="TrumpetLite" panose="020A0602050506020204" pitchFamily="18" charset="0"/>
                <a:ea typeface="ＭＳ Ｐゴシック" pitchFamily="34" charset="-128"/>
              </a:rPr>
              <a:t>It also modifies the Windows system registry in order to run the virus at system startup</a:t>
            </a:r>
          </a:p>
          <a:p>
            <a:pPr lvl="1"/>
            <a:r>
              <a:rPr lang="en-US" sz="1800" dirty="0">
                <a:latin typeface="TrumpetLite" panose="020A0602050506020204" pitchFamily="18" charset="0"/>
                <a:ea typeface="ＭＳ Ｐゴシック" pitchFamily="34" charset="-128"/>
              </a:rPr>
              <a:t>It then searches all drives connected to the system and</a:t>
            </a:r>
          </a:p>
          <a:p>
            <a:pPr lvl="2"/>
            <a:r>
              <a:rPr lang="en-US" sz="1600" dirty="0">
                <a:latin typeface="TrumpetLite" panose="020A0602050506020204" pitchFamily="18" charset="0"/>
                <a:ea typeface="ＭＳ Ｐゴシック" pitchFamily="34" charset="-128"/>
              </a:rPr>
              <a:t>replaces JPEG files with copies of itself and it adds the extension .</a:t>
            </a:r>
            <a:r>
              <a:rPr lang="en-US" sz="1600" dirty="0" err="1">
                <a:latin typeface="TrumpetLite" panose="020A0602050506020204" pitchFamily="18" charset="0"/>
                <a:ea typeface="ＭＳ Ｐゴシック" pitchFamily="34" charset="-128"/>
              </a:rPr>
              <a:t>vbs</a:t>
            </a:r>
            <a:r>
              <a:rPr lang="en-US" sz="1600" dirty="0">
                <a:latin typeface="TrumpetLite" panose="020A0602050506020204" pitchFamily="18" charset="0"/>
                <a:ea typeface="ＭＳ Ｐゴシック" pitchFamily="34" charset="-128"/>
              </a:rPr>
              <a:t> to the original filename</a:t>
            </a:r>
          </a:p>
          <a:p>
            <a:pPr lvl="2"/>
            <a:r>
              <a:rPr lang="en-US" sz="1600" dirty="0">
                <a:latin typeface="TrumpetLite" panose="020A0602050506020204" pitchFamily="18" charset="0"/>
                <a:ea typeface="ＭＳ Ｐゴシック" pitchFamily="34" charset="-128"/>
              </a:rPr>
              <a:t>replaces file having certain other file name extensions with copies of itself and changes the extension to .</a:t>
            </a:r>
            <a:r>
              <a:rPr lang="en-US" sz="1600" dirty="0" err="1">
                <a:latin typeface="TrumpetLite" panose="020A0602050506020204" pitchFamily="18" charset="0"/>
                <a:ea typeface="ＭＳ Ｐゴシック" pitchFamily="34" charset="-128"/>
              </a:rPr>
              <a:t>vbs</a:t>
            </a:r>
            <a:endParaRPr lang="en-US" sz="1600" dirty="0">
              <a:latin typeface="TrumpetLite" panose="020A0602050506020204" pitchFamily="18" charset="0"/>
              <a:ea typeface="ＭＳ Ｐゴシック" pitchFamily="34" charset="-128"/>
            </a:endParaRPr>
          </a:p>
          <a:p>
            <a:pPr lvl="2"/>
            <a:r>
              <a:rPr lang="en-US" sz="1600" dirty="0">
                <a:latin typeface="TrumpetLite" panose="020A0602050506020204" pitchFamily="18" charset="0"/>
                <a:ea typeface="ＭＳ Ｐゴシック" pitchFamily="34" charset="-128"/>
              </a:rPr>
              <a:t>make mp3 files hidden without destroying them, and makes copies of itself with the same name, but with .</a:t>
            </a:r>
            <a:r>
              <a:rPr lang="en-US" sz="1600" dirty="0" err="1">
                <a:latin typeface="TrumpetLite" panose="020A0602050506020204" pitchFamily="18" charset="0"/>
                <a:ea typeface="ＭＳ Ｐゴシック" pitchFamily="34" charset="-128"/>
              </a:rPr>
              <a:t>vbs</a:t>
            </a:r>
            <a:r>
              <a:rPr lang="en-US" sz="1600" dirty="0">
                <a:latin typeface="TrumpetLite" panose="020A0602050506020204" pitchFamily="18" charset="0"/>
                <a:ea typeface="ＭＳ Ｐゴシック" pitchFamily="34" charset="-128"/>
              </a:rPr>
              <a:t> added at the end</a:t>
            </a:r>
          </a:p>
          <a:p>
            <a:pPr lvl="1"/>
            <a:r>
              <a:rPr lang="en-US" sz="1800" dirty="0">
                <a:latin typeface="TrumpetLite" panose="020A0602050506020204" pitchFamily="18" charset="0"/>
                <a:ea typeface="ＭＳ Ｐゴシック" pitchFamily="34" charset="-128"/>
              </a:rPr>
              <a:t>It then sends copies of itself to everyone in the system’s Outlook address book</a:t>
            </a:r>
          </a:p>
          <a:p>
            <a:pPr lvl="1"/>
            <a:r>
              <a:rPr lang="en-US" sz="1800" dirty="0">
                <a:latin typeface="TrumpetLite" panose="020A0602050506020204" pitchFamily="18" charset="0"/>
                <a:ea typeface="ＭＳ Ｐゴシック" pitchFamily="34" charset="-128"/>
              </a:rPr>
              <a:t>It tried to download and install a password stealing program called WIN-BUGSFIX.EXE, sending captured passwords to an account in the Philippines</a:t>
            </a:r>
          </a:p>
        </p:txBody>
      </p:sp>
    </p:spTree>
    <p:extLst>
      <p:ext uri="{BB962C8B-B14F-4D97-AF65-F5344CB8AC3E}">
        <p14:creationId xmlns:p14="http://schemas.microsoft.com/office/powerpoint/2010/main" val="316190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3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sz="5400" dirty="0">
                <a:solidFill>
                  <a:schemeClr val="accent6">
                    <a:lumMod val="75000"/>
                  </a:schemeClr>
                </a:solidFill>
                <a:latin typeface="Pizzicato-Swash" panose="00000400000000000000" pitchFamily="2" charset="0"/>
                <a:ea typeface="Pizzicato-Swash" panose="00000400000000000000" pitchFamily="2" charset="0"/>
              </a:rPr>
              <a:t>Morris’ Internet worm</a:t>
            </a:r>
          </a:p>
        </p:txBody>
      </p:sp>
      <p:sp>
        <p:nvSpPr>
          <p:cNvPr id="16387" name="Rectangle 3"/>
          <p:cNvSpPr>
            <a:spLocks noGrp="1" noChangeArrowheads="1"/>
          </p:cNvSpPr>
          <p:nvPr>
            <p:ph idx="1"/>
          </p:nvPr>
        </p:nvSpPr>
        <p:spPr>
          <a:xfrm>
            <a:off x="711200" y="1524000"/>
            <a:ext cx="10947400" cy="4572000"/>
          </a:xfrm>
        </p:spPr>
        <p:txBody>
          <a:bodyPr/>
          <a:lstStyle/>
          <a:p>
            <a:r>
              <a:rPr lang="en-US" sz="2000" dirty="0">
                <a:latin typeface="TrumpetLite" panose="020A0602050506020204" pitchFamily="18" charset="0"/>
                <a:ea typeface="ＭＳ Ｐゴシック" pitchFamily="34" charset="-128"/>
              </a:rPr>
              <a:t>On November 2, 1988, Robert Morris, Jr., a graduate student in Computer Science at Cornell, wrote an experimental self-propagating program</a:t>
            </a:r>
          </a:p>
          <a:p>
            <a:r>
              <a:rPr lang="en-US" sz="2000" dirty="0">
                <a:latin typeface="TrumpetLite" panose="020A0602050506020204" pitchFamily="18" charset="0"/>
                <a:ea typeface="ＭＳ Ｐゴシック" pitchFamily="34" charset="-128"/>
              </a:rPr>
              <a:t>It was released on the internet as an intellectual exercise to expose security issues</a:t>
            </a:r>
          </a:p>
          <a:p>
            <a:r>
              <a:rPr lang="en-US" sz="2000" dirty="0">
                <a:latin typeface="TrumpetLite" panose="020A0602050506020204" pitchFamily="18" charset="0"/>
                <a:ea typeface="ＭＳ Ｐゴシック" pitchFamily="34" charset="-128"/>
              </a:rPr>
              <a:t>It spread very rapidly and due to a bug also spawned many new processes on each infected system, slowing system response to a crawl.</a:t>
            </a:r>
          </a:p>
          <a:p>
            <a:r>
              <a:rPr lang="en-US" sz="2000" dirty="0">
                <a:latin typeface="TrumpetLite" panose="020A0602050506020204" pitchFamily="18" charset="0"/>
                <a:ea typeface="ＭＳ Ｐゴシック" pitchFamily="34" charset="-128"/>
              </a:rPr>
              <a:t>The internet bogged down quickly: 2,000 machines infected in 15 hours</a:t>
            </a:r>
          </a:p>
          <a:p>
            <a:r>
              <a:rPr lang="en-US" sz="2000" dirty="0">
                <a:latin typeface="TrumpetLite" panose="020A0602050506020204" pitchFamily="18" charset="0"/>
                <a:ea typeface="ＭＳ Ｐゴシック" pitchFamily="34" charset="-128"/>
              </a:rPr>
              <a:t>Researchers at Berkeley and elsewhere ‘reverse engineered’ the worm’s code and developed a fix rather quickly, but much damage was already done (perhaps $millions)</a:t>
            </a:r>
          </a:p>
          <a:p>
            <a:r>
              <a:rPr lang="en-US" sz="2000" dirty="0">
                <a:latin typeface="TrumpetLite" panose="020A0602050506020204" pitchFamily="18" charset="0"/>
                <a:ea typeface="ＭＳ Ｐゴシック" pitchFamily="34" charset="-128"/>
              </a:rPr>
              <a:t>Morris was convicted of violating the Computer Fraud and Abuse Act (the 1</a:t>
            </a:r>
            <a:r>
              <a:rPr lang="en-US" sz="2000" baseline="30000" dirty="0">
                <a:latin typeface="TrumpetLite" panose="020A0602050506020204" pitchFamily="18" charset="0"/>
                <a:ea typeface="ＭＳ Ｐゴシック" pitchFamily="34" charset="-128"/>
              </a:rPr>
              <a:t>st</a:t>
            </a:r>
            <a:r>
              <a:rPr lang="en-US" sz="2000" dirty="0">
                <a:latin typeface="TrumpetLite" panose="020A0602050506020204" pitchFamily="18" charset="0"/>
                <a:ea typeface="ＭＳ Ｐゴシック" pitchFamily="34" charset="-128"/>
              </a:rPr>
              <a:t> such conviction) and sentenced to $10K, 400 hours community service &amp; 3</a:t>
            </a:r>
            <a:r>
              <a:rPr lang="en-US" dirty="0">
                <a:latin typeface="TrumpetLite" panose="020A0602050506020204" pitchFamily="18" charset="0"/>
              </a:rPr>
              <a:t> </a:t>
            </a:r>
            <a:r>
              <a:rPr lang="en-US" sz="2000" dirty="0">
                <a:latin typeface="TrumpetLite" panose="020A0602050506020204" pitchFamily="18" charset="0"/>
                <a:ea typeface="ＭＳ Ｐゴシック" pitchFamily="34" charset="-128"/>
              </a:rPr>
              <a:t>years probation</a:t>
            </a:r>
          </a:p>
          <a:p>
            <a:r>
              <a:rPr lang="en-US" sz="2000" dirty="0">
                <a:latin typeface="TrumpetLite" panose="020A0602050506020204" pitchFamily="18" charset="0"/>
                <a:ea typeface="ＭＳ Ｐゴシック" pitchFamily="34" charset="-128"/>
              </a:rPr>
              <a:t>Ironically, his father was a chief scientist at the NSA at the time</a:t>
            </a:r>
          </a:p>
          <a:p>
            <a:r>
              <a:rPr lang="en-US" sz="2000" dirty="0">
                <a:latin typeface="TrumpetLite" panose="020A0602050506020204" pitchFamily="18" charset="0"/>
                <a:ea typeface="ＭＳ Ｐゴシック" pitchFamily="34" charset="-128"/>
              </a:rPr>
              <a:t>It did succeed in generating awareness of internet security concerns</a:t>
            </a:r>
          </a:p>
        </p:txBody>
      </p:sp>
    </p:spTree>
    <p:extLst>
      <p:ext uri="{BB962C8B-B14F-4D97-AF65-F5344CB8AC3E}">
        <p14:creationId xmlns:p14="http://schemas.microsoft.com/office/powerpoint/2010/main" val="37917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sz="5400" dirty="0">
                <a:solidFill>
                  <a:schemeClr val="accent6">
                    <a:lumMod val="75000"/>
                  </a:schemeClr>
                </a:solidFill>
                <a:latin typeface="Pizzicato-Swash" panose="00000400000000000000" pitchFamily="2" charset="0"/>
                <a:ea typeface="Pizzicato-Swash" panose="00000400000000000000" pitchFamily="2" charset="0"/>
              </a:rPr>
              <a:t>Morris’ Internet worm</a:t>
            </a:r>
          </a:p>
        </p:txBody>
      </p:sp>
      <p:sp>
        <p:nvSpPr>
          <p:cNvPr id="16387" name="Rectangle 3"/>
          <p:cNvSpPr>
            <a:spLocks noGrp="1" noChangeArrowheads="1"/>
          </p:cNvSpPr>
          <p:nvPr>
            <p:ph idx="1"/>
          </p:nvPr>
        </p:nvSpPr>
        <p:spPr>
          <a:xfrm>
            <a:off x="711200" y="1905000"/>
            <a:ext cx="10769600" cy="3886200"/>
          </a:xfrm>
        </p:spPr>
        <p:txBody>
          <a:bodyPr/>
          <a:lstStyle/>
          <a:p>
            <a:r>
              <a:rPr lang="en-US" sz="2000" dirty="0">
                <a:latin typeface="TrumpetLite" panose="020A0602050506020204" pitchFamily="18" charset="0"/>
                <a:ea typeface="ＭＳ Ｐゴシック" pitchFamily="34" charset="-128"/>
              </a:rPr>
              <a:t>The worm attacked several “holes” in BSD Unix, which was a derivative of the original AT&amp;T Unix, developed at Berkeley</a:t>
            </a:r>
          </a:p>
          <a:p>
            <a:r>
              <a:rPr lang="en-US" sz="2000" dirty="0">
                <a:latin typeface="TrumpetLite" panose="020A0602050506020204" pitchFamily="18" charset="0"/>
                <a:ea typeface="ＭＳ Ｐゴシック" pitchFamily="34" charset="-128"/>
              </a:rPr>
              <a:t>Most machines connected to the internet in 1988 ran BSD Unix</a:t>
            </a:r>
          </a:p>
          <a:p>
            <a:r>
              <a:rPr lang="en-US" sz="2000" dirty="0">
                <a:latin typeface="TrumpetLite" panose="020A0602050506020204" pitchFamily="18" charset="0"/>
                <a:ea typeface="ＭＳ Ｐゴシック" pitchFamily="34" charset="-128"/>
              </a:rPr>
              <a:t>One mode of attach was through a bug in the </a:t>
            </a:r>
            <a:r>
              <a:rPr lang="en-US" sz="2000" dirty="0" err="1">
                <a:latin typeface="Courier New" panose="02070309020205020404" pitchFamily="49" charset="0"/>
                <a:ea typeface="ＭＳ Ｐゴシック" pitchFamily="34" charset="-128"/>
                <a:cs typeface="Courier New" panose="02070309020205020404" pitchFamily="49" charset="0"/>
              </a:rPr>
              <a:t>fingerd</a:t>
            </a:r>
            <a:r>
              <a:rPr lang="en-US" sz="2000" dirty="0">
                <a:latin typeface="TrumpetLite" panose="020A0602050506020204" pitchFamily="18" charset="0"/>
                <a:ea typeface="ＭＳ Ｐゴシック" pitchFamily="34" charset="-128"/>
              </a:rPr>
              <a:t> utility program</a:t>
            </a:r>
          </a:p>
          <a:p>
            <a:pPr lvl="1"/>
            <a:r>
              <a:rPr lang="en-US" sz="1600" dirty="0">
                <a:latin typeface="Courier New" panose="02070309020205020404" pitchFamily="49" charset="0"/>
                <a:ea typeface="ＭＳ Ｐゴシック" pitchFamily="34" charset="-128"/>
                <a:cs typeface="Courier New" panose="02070309020205020404" pitchFamily="49" charset="0"/>
              </a:rPr>
              <a:t>finger</a:t>
            </a:r>
            <a:r>
              <a:rPr lang="en-US" sz="1600" dirty="0">
                <a:latin typeface="TrumpetLite" panose="020A0602050506020204" pitchFamily="18" charset="0"/>
                <a:ea typeface="ＭＳ Ｐゴシック" pitchFamily="34" charset="-128"/>
              </a:rPr>
              <a:t> is a Unix command to request public information about a user</a:t>
            </a:r>
          </a:p>
          <a:p>
            <a:pPr lvl="1"/>
            <a:r>
              <a:rPr lang="en-US" sz="1600" dirty="0">
                <a:latin typeface="TrumpetLite" panose="020A0602050506020204" pitchFamily="18" charset="0"/>
                <a:ea typeface="ＭＳ Ｐゴシック" pitchFamily="34" charset="-128"/>
              </a:rPr>
              <a:t>e.g. </a:t>
            </a:r>
            <a:r>
              <a:rPr lang="en-US" sz="1600" dirty="0">
                <a:latin typeface="Courier New" panose="02070309020205020404" pitchFamily="49" charset="0"/>
                <a:ea typeface="ＭＳ Ｐゴシック" pitchFamily="34" charset="-128"/>
                <a:cs typeface="Courier New" panose="02070309020205020404" pitchFamily="49" charset="0"/>
              </a:rPr>
              <a:t>finger</a:t>
            </a:r>
            <a:r>
              <a:rPr lang="en-US" sz="1600" dirty="0">
                <a:latin typeface="TrumpetLite" panose="020A0602050506020204" pitchFamily="18" charset="0"/>
                <a:ea typeface="ＭＳ Ｐゴシック" pitchFamily="34" charset="-128"/>
              </a:rPr>
              <a:t> </a:t>
            </a:r>
            <a:r>
              <a:rPr lang="en-US" sz="1600" dirty="0" err="1">
                <a:latin typeface="Courier New" panose="02070309020205020404" pitchFamily="49" charset="0"/>
                <a:ea typeface="ＭＳ Ｐゴシック" pitchFamily="34" charset="-128"/>
                <a:cs typeface="Courier New" panose="02070309020205020404" pitchFamily="49" charset="0"/>
              </a:rPr>
              <a:t>pete</a:t>
            </a:r>
            <a:r>
              <a:rPr lang="en-US" sz="1600" dirty="0">
                <a:latin typeface="TrumpetLite" panose="020A0602050506020204" pitchFamily="18" charset="0"/>
                <a:ea typeface="ＭＳ Ｐゴシック" pitchFamily="34" charset="-128"/>
              </a:rPr>
              <a:t> for info about user </a:t>
            </a:r>
            <a:r>
              <a:rPr lang="en-US" sz="1600" dirty="0" err="1">
                <a:latin typeface="Courier New" panose="02070309020205020404" pitchFamily="49" charset="0"/>
                <a:ea typeface="ＭＳ Ｐゴシック" pitchFamily="34" charset="-128"/>
                <a:cs typeface="Courier New" panose="02070309020205020404" pitchFamily="49" charset="0"/>
              </a:rPr>
              <a:t>pete</a:t>
            </a:r>
            <a:r>
              <a:rPr lang="en-US" sz="1600" dirty="0">
                <a:latin typeface="TrumpetLite" panose="020A0602050506020204" pitchFamily="18" charset="0"/>
                <a:ea typeface="ＭＳ Ｐゴシック" pitchFamily="34" charset="-128"/>
              </a:rPr>
              <a:t> on local system</a:t>
            </a:r>
          </a:p>
          <a:p>
            <a:pPr lvl="1"/>
            <a:r>
              <a:rPr lang="en-US" sz="1600" dirty="0">
                <a:latin typeface="TrumpetLite" panose="020A0602050506020204" pitchFamily="18" charset="0"/>
                <a:ea typeface="ＭＳ Ｐゴシック" pitchFamily="34" charset="-128"/>
              </a:rPr>
              <a:t>e.g. </a:t>
            </a:r>
            <a:r>
              <a:rPr lang="en-US" sz="1600" dirty="0">
                <a:latin typeface="Courier New" panose="02070309020205020404" pitchFamily="49" charset="0"/>
                <a:ea typeface="ＭＳ Ｐゴシック" pitchFamily="34" charset="-128"/>
                <a:cs typeface="Courier New" panose="02070309020205020404" pitchFamily="49" charset="0"/>
              </a:rPr>
              <a:t>finger</a:t>
            </a:r>
            <a:r>
              <a:rPr lang="en-US" sz="1600" dirty="0">
                <a:latin typeface="TrumpetLite" panose="020A0602050506020204" pitchFamily="18" charset="0"/>
                <a:ea typeface="ＭＳ Ｐゴシック" pitchFamily="34" charset="-128"/>
              </a:rPr>
              <a:t> </a:t>
            </a:r>
            <a:r>
              <a:rPr lang="en-US" sz="1600" dirty="0">
                <a:latin typeface="Courier New" panose="02070309020205020404" pitchFamily="49" charset="0"/>
                <a:ea typeface="ＭＳ Ｐゴシック" pitchFamily="34" charset="-128"/>
                <a:cs typeface="Courier New" panose="02070309020205020404" pitchFamily="49" charset="0"/>
              </a:rPr>
              <a:t>pete@csc.smsu.edu </a:t>
            </a:r>
            <a:r>
              <a:rPr lang="en-US" sz="1600" dirty="0">
                <a:latin typeface="TrumpetLite" panose="020A0602050506020204" pitchFamily="18" charset="0"/>
                <a:ea typeface="ＭＳ Ｐゴシック" pitchFamily="34" charset="-128"/>
              </a:rPr>
              <a:t>for info about user </a:t>
            </a:r>
            <a:r>
              <a:rPr lang="en-US" sz="1600" dirty="0" err="1">
                <a:latin typeface="Courier New" panose="02070309020205020404" pitchFamily="49" charset="0"/>
                <a:ea typeface="ＭＳ Ｐゴシック" pitchFamily="34" charset="-128"/>
                <a:cs typeface="Courier New" panose="02070309020205020404" pitchFamily="49" charset="0"/>
              </a:rPr>
              <a:t>pete</a:t>
            </a:r>
            <a:r>
              <a:rPr lang="en-US" sz="1600" dirty="0">
                <a:latin typeface="TrumpetLite" panose="020A0602050506020204" pitchFamily="18" charset="0"/>
                <a:ea typeface="ＭＳ Ｐゴシック" pitchFamily="34" charset="-128"/>
              </a:rPr>
              <a:t> on remote system</a:t>
            </a:r>
          </a:p>
          <a:p>
            <a:pPr lvl="1"/>
            <a:r>
              <a:rPr lang="en-US" sz="1600" dirty="0">
                <a:latin typeface="TrumpetLite" panose="020A0602050506020204" pitchFamily="18" charset="0"/>
                <a:ea typeface="ＭＳ Ｐゴシック" pitchFamily="34" charset="-128"/>
              </a:rPr>
              <a:t>the second example triggers connection between local (client) and remote (server)</a:t>
            </a:r>
          </a:p>
          <a:p>
            <a:pPr lvl="1"/>
            <a:r>
              <a:rPr lang="en-US" sz="1600" dirty="0" err="1">
                <a:latin typeface="Courier New" panose="02070309020205020404" pitchFamily="49" charset="0"/>
                <a:ea typeface="ＭＳ Ｐゴシック" pitchFamily="34" charset="-128"/>
                <a:cs typeface="Courier New" panose="02070309020205020404" pitchFamily="49" charset="0"/>
              </a:rPr>
              <a:t>fingerd</a:t>
            </a:r>
            <a:r>
              <a:rPr lang="en-US" sz="1600" dirty="0">
                <a:latin typeface="TrumpetLite" panose="020A0602050506020204" pitchFamily="18" charset="0"/>
                <a:ea typeface="ＭＳ Ｐゴシック" pitchFamily="34" charset="-128"/>
              </a:rPr>
              <a:t> is the name of the server program that handles finger requests. ‘d’ is short for </a:t>
            </a:r>
            <a:r>
              <a:rPr lang="en-US" sz="1600" i="1" dirty="0">
                <a:latin typeface="TrumpetLite" panose="020A0602050506020204" pitchFamily="18" charset="0"/>
                <a:ea typeface="ＭＳ Ｐゴシック" pitchFamily="34" charset="-128"/>
              </a:rPr>
              <a:t>daemon</a:t>
            </a:r>
            <a:r>
              <a:rPr lang="en-US" sz="1600" dirty="0">
                <a:latin typeface="TrumpetLite" panose="020A0602050506020204" pitchFamily="18" charset="0"/>
                <a:ea typeface="ＭＳ Ｐゴシック" pitchFamily="34" charset="-128"/>
              </a:rPr>
              <a:t>, a process that awakens periodically to handle service requests</a:t>
            </a:r>
          </a:p>
          <a:p>
            <a:pPr marL="0" indent="0">
              <a:buNone/>
            </a:pPr>
            <a:endParaRPr lang="en-US" sz="1800" dirty="0">
              <a:latin typeface="TrumpetLite" panose="020A0602050506020204" pitchFamily="18" charset="0"/>
              <a:ea typeface="ＭＳ Ｐゴシック" pitchFamily="34" charset="-128"/>
            </a:endParaRPr>
          </a:p>
          <a:p>
            <a:pPr lvl="1"/>
            <a:endParaRPr lang="en-US" sz="1800" dirty="0">
              <a:latin typeface="TrumpetLite" panose="020A0602050506020204" pitchFamily="18" charset="0"/>
              <a:ea typeface="ＭＳ Ｐゴシック" pitchFamily="34" charset="-128"/>
            </a:endParaRPr>
          </a:p>
        </p:txBody>
      </p:sp>
    </p:spTree>
    <p:extLst>
      <p:ext uri="{BB962C8B-B14F-4D97-AF65-F5344CB8AC3E}">
        <p14:creationId xmlns:p14="http://schemas.microsoft.com/office/powerpoint/2010/main" val="414795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sz="5400" dirty="0">
                <a:solidFill>
                  <a:schemeClr val="accent6">
                    <a:lumMod val="75000"/>
                  </a:schemeClr>
                </a:solidFill>
                <a:latin typeface="Pizzicato-Swash" panose="00000400000000000000" pitchFamily="2" charset="0"/>
                <a:ea typeface="Pizzicato-Swash" panose="00000400000000000000" pitchFamily="2" charset="0"/>
              </a:rPr>
              <a:t>Morris’ Internet worm</a:t>
            </a:r>
          </a:p>
        </p:txBody>
      </p:sp>
      <p:sp>
        <p:nvSpPr>
          <p:cNvPr id="16387" name="Rectangle 3"/>
          <p:cNvSpPr>
            <a:spLocks noGrp="1" noChangeArrowheads="1"/>
          </p:cNvSpPr>
          <p:nvPr>
            <p:ph idx="1"/>
          </p:nvPr>
        </p:nvSpPr>
        <p:spPr>
          <a:xfrm>
            <a:off x="711200" y="1752600"/>
            <a:ext cx="9423400" cy="4724400"/>
          </a:xfrm>
        </p:spPr>
        <p:txBody>
          <a:bodyPr/>
          <a:lstStyle/>
          <a:p>
            <a:r>
              <a:rPr lang="en-US" sz="1800" dirty="0">
                <a:latin typeface="TrumpetLite" panose="020A0602050506020204" pitchFamily="18" charset="0"/>
                <a:ea typeface="ＭＳ Ｐゴシック" pitchFamily="34" charset="-128"/>
              </a:rPr>
              <a:t>When </a:t>
            </a:r>
            <a:r>
              <a:rPr lang="en-US" sz="1800" dirty="0">
                <a:latin typeface="Courier New" panose="02070309020205020404" pitchFamily="49" charset="0"/>
                <a:ea typeface="ＭＳ Ｐゴシック" pitchFamily="34" charset="-128"/>
                <a:cs typeface="Courier New" panose="02070309020205020404" pitchFamily="49" charset="0"/>
              </a:rPr>
              <a:t>finger</a:t>
            </a:r>
            <a:r>
              <a:rPr lang="en-US" sz="1800" dirty="0">
                <a:latin typeface="TrumpetLite" panose="020A0602050506020204" pitchFamily="18" charset="0"/>
                <a:ea typeface="ＭＳ Ｐゴシック" pitchFamily="34" charset="-128"/>
              </a:rPr>
              <a:t> for remote user is issued, client-server connection established. </a:t>
            </a:r>
          </a:p>
          <a:p>
            <a:pPr marL="0" indent="0">
              <a:buNone/>
            </a:pPr>
            <a:r>
              <a:rPr lang="en-US" sz="1800" dirty="0">
                <a:latin typeface="TrumpetLite" panose="020A0602050506020204" pitchFamily="18" charset="0"/>
                <a:ea typeface="ＭＳ Ｐゴシック" pitchFamily="34" charset="-128"/>
              </a:rPr>
              <a:t>	Client follows this sequence: </a:t>
            </a:r>
          </a:p>
          <a:p>
            <a:pPr marL="1257300" lvl="3" indent="0">
              <a:buNone/>
            </a:pPr>
            <a:r>
              <a:rPr lang="en-US" sz="1800" dirty="0">
                <a:latin typeface="TrumpetLite" panose="020A0602050506020204" pitchFamily="18" charset="0"/>
                <a:ea typeface="ＭＳ Ｐゴシック" pitchFamily="34" charset="-128"/>
              </a:rPr>
              <a:t>1. sends user name (e.g. </a:t>
            </a:r>
            <a:r>
              <a:rPr lang="en-US" sz="1800" dirty="0" err="1">
                <a:latin typeface="Courier New" panose="02070309020205020404" pitchFamily="49" charset="0"/>
                <a:ea typeface="ＭＳ Ｐゴシック" pitchFamily="34" charset="-128"/>
                <a:cs typeface="Courier New" panose="02070309020205020404" pitchFamily="49" charset="0"/>
              </a:rPr>
              <a:t>pete</a:t>
            </a:r>
            <a:r>
              <a:rPr lang="en-US" sz="1800" dirty="0">
                <a:latin typeface="TrumpetLite" panose="020A0602050506020204" pitchFamily="18" charset="0"/>
                <a:ea typeface="ＭＳ Ｐゴシック" pitchFamily="34" charset="-128"/>
              </a:rPr>
              <a:t>) to server. </a:t>
            </a:r>
          </a:p>
          <a:p>
            <a:pPr marL="1257300" lvl="3" indent="0">
              <a:buNone/>
            </a:pPr>
            <a:r>
              <a:rPr lang="en-US" sz="1800" dirty="0">
                <a:latin typeface="TrumpetLite" panose="020A0602050506020204" pitchFamily="18" charset="0"/>
                <a:ea typeface="ＭＳ Ｐゴシック" pitchFamily="34" charset="-128"/>
              </a:rPr>
              <a:t>2. Waits for user info from server. </a:t>
            </a:r>
          </a:p>
          <a:p>
            <a:pPr marL="1257300" lvl="3" indent="0">
              <a:buNone/>
            </a:pPr>
            <a:r>
              <a:rPr lang="en-US" sz="1800" dirty="0">
                <a:latin typeface="TrumpetLite" panose="020A0602050506020204" pitchFamily="18" charset="0"/>
                <a:ea typeface="ＭＳ Ｐゴシック" pitchFamily="34" charset="-128"/>
              </a:rPr>
              <a:t>3. When user info received, closes connection.</a:t>
            </a:r>
          </a:p>
          <a:p>
            <a:pPr marL="0" indent="0">
              <a:buNone/>
            </a:pPr>
            <a:endParaRPr lang="en-US" sz="1800" dirty="0">
              <a:latin typeface="TrumpetLite" panose="020A0602050506020204" pitchFamily="18" charset="0"/>
              <a:ea typeface="ＭＳ Ｐゴシック" pitchFamily="34" charset="-128"/>
            </a:endParaRPr>
          </a:p>
          <a:p>
            <a:pPr marL="0" indent="0">
              <a:buNone/>
            </a:pPr>
            <a:r>
              <a:rPr lang="en-US" sz="1800" dirty="0">
                <a:latin typeface="TrumpetLite" panose="020A0602050506020204" pitchFamily="18" charset="0"/>
                <a:ea typeface="ＭＳ Ｐゴシック" pitchFamily="34" charset="-128"/>
              </a:rPr>
              <a:t>	Server (</a:t>
            </a:r>
            <a:r>
              <a:rPr lang="en-US" sz="1800" dirty="0" err="1">
                <a:latin typeface="Courier New" panose="02070309020205020404" pitchFamily="49" charset="0"/>
                <a:ea typeface="ＭＳ Ｐゴシック" pitchFamily="34" charset="-128"/>
                <a:cs typeface="Courier New" panose="02070309020205020404" pitchFamily="49" charset="0"/>
              </a:rPr>
              <a:t>fingerd</a:t>
            </a:r>
            <a:r>
              <a:rPr lang="en-US" sz="1800" dirty="0">
                <a:latin typeface="TrumpetLite" panose="020A0602050506020204" pitchFamily="18" charset="0"/>
                <a:ea typeface="ＭＳ Ｐゴシック" pitchFamily="34" charset="-128"/>
              </a:rPr>
              <a:t>) follows this sequence: </a:t>
            </a:r>
          </a:p>
          <a:p>
            <a:pPr marL="1257300" lvl="3" indent="0">
              <a:buNone/>
            </a:pPr>
            <a:r>
              <a:rPr lang="en-US" sz="1800" dirty="0">
                <a:latin typeface="TrumpetLite" panose="020A0602050506020204" pitchFamily="18" charset="0"/>
                <a:ea typeface="ＭＳ Ｐゴシック" pitchFamily="34" charset="-128"/>
              </a:rPr>
              <a:t>1. Waits for user name from client. </a:t>
            </a:r>
          </a:p>
          <a:p>
            <a:pPr marL="1257300" lvl="3" indent="0">
              <a:buNone/>
            </a:pPr>
            <a:r>
              <a:rPr lang="en-US" sz="1800" dirty="0">
                <a:latin typeface="TrumpetLite" panose="020A0602050506020204" pitchFamily="18" charset="0"/>
                <a:ea typeface="ＭＳ Ｐゴシック" pitchFamily="34" charset="-128"/>
              </a:rPr>
              <a:t>2. When user name received, stores it into a 512-byte buffer (array) </a:t>
            </a:r>
          </a:p>
          <a:p>
            <a:pPr marL="1257300" lvl="3" indent="0">
              <a:buNone/>
            </a:pPr>
            <a:r>
              <a:rPr lang="en-US" sz="1800" dirty="0">
                <a:latin typeface="TrumpetLite" panose="020A0602050506020204" pitchFamily="18" charset="0"/>
                <a:ea typeface="ＭＳ Ｐゴシック" pitchFamily="34" charset="-128"/>
              </a:rPr>
              <a:t>3. runs its </a:t>
            </a:r>
            <a:r>
              <a:rPr lang="en-US" sz="1800" dirty="0">
                <a:latin typeface="Courier New" panose="02070309020205020404" pitchFamily="49" charset="0"/>
                <a:ea typeface="ＭＳ Ｐゴシック" pitchFamily="34" charset="-128"/>
                <a:cs typeface="Courier New" panose="02070309020205020404" pitchFamily="49" charset="0"/>
              </a:rPr>
              <a:t>finger</a:t>
            </a:r>
            <a:r>
              <a:rPr lang="en-US" sz="1800" dirty="0">
                <a:latin typeface="TrumpetLite" panose="020A0602050506020204" pitchFamily="18" charset="0"/>
                <a:ea typeface="ＭＳ Ｐゴシック" pitchFamily="34" charset="-128"/>
              </a:rPr>
              <a:t> program to get user info </a:t>
            </a:r>
          </a:p>
          <a:p>
            <a:pPr marL="1257300" lvl="3" indent="0">
              <a:buNone/>
            </a:pPr>
            <a:r>
              <a:rPr lang="en-US" sz="1800" dirty="0">
                <a:latin typeface="TrumpetLite" panose="020A0602050506020204" pitchFamily="18" charset="0"/>
                <a:ea typeface="ＭＳ Ｐゴシック" pitchFamily="34" charset="-128"/>
              </a:rPr>
              <a:t>4. sends user info back to the client </a:t>
            </a:r>
          </a:p>
          <a:p>
            <a:pPr marL="1257300" lvl="3" indent="0">
              <a:buNone/>
            </a:pPr>
            <a:r>
              <a:rPr lang="en-US" sz="1800" dirty="0">
                <a:latin typeface="TrumpetLite" panose="020A0602050506020204" pitchFamily="18" charset="0"/>
                <a:ea typeface="ＭＳ Ｐゴシック" pitchFamily="34" charset="-128"/>
              </a:rPr>
              <a:t>5. closes connection</a:t>
            </a:r>
          </a:p>
          <a:p>
            <a:pPr marL="1257300" lvl="3" indent="0">
              <a:buNone/>
            </a:pPr>
            <a:endParaRPr lang="en-US" sz="1800" dirty="0">
              <a:latin typeface="TrumpetLite" panose="020A0602050506020204" pitchFamily="18" charset="0"/>
              <a:ea typeface="ＭＳ Ｐゴシック" pitchFamily="34" charset="-128"/>
            </a:endParaRPr>
          </a:p>
          <a:p>
            <a:endParaRPr lang="en-US" sz="1800" dirty="0">
              <a:latin typeface="TrumpetLite" panose="020A0602050506020204" pitchFamily="18" charset="0"/>
              <a:ea typeface="ＭＳ Ｐゴシック" pitchFamily="34" charset="-128"/>
            </a:endParaRPr>
          </a:p>
          <a:p>
            <a:pPr marL="0" indent="0">
              <a:buNone/>
            </a:pPr>
            <a:endParaRPr lang="en-US" sz="1800" dirty="0">
              <a:latin typeface="TrumpetLite" panose="020A0602050506020204" pitchFamily="18" charset="0"/>
              <a:ea typeface="ＭＳ Ｐゴシック" pitchFamily="34" charset="-128"/>
            </a:endParaRPr>
          </a:p>
        </p:txBody>
      </p:sp>
    </p:spTree>
    <p:extLst>
      <p:ext uri="{BB962C8B-B14F-4D97-AF65-F5344CB8AC3E}">
        <p14:creationId xmlns:p14="http://schemas.microsoft.com/office/powerpoint/2010/main" val="419240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8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8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8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8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387">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38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bldLvl="3"/>
    </p:bldLst>
  </p:timing>
</p:sld>
</file>

<file path=ppt/theme/theme1.xml><?xml version="1.0" encoding="utf-8"?>
<a:theme xmlns:a="http://schemas.openxmlformats.org/drawingml/2006/main" name="Sample PPT_template">
  <a:themeElements>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Sample 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Sample PP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PP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PP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PP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PP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PP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PP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ample PPT_template">
  <a:themeElements>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Sample 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Sample PP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PP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PP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PP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PP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PP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PP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8397</TotalTime>
  <Words>2527</Words>
  <Application>Microsoft Office PowerPoint</Application>
  <PresentationFormat>Widescreen</PresentationFormat>
  <Paragraphs>212</Paragraphs>
  <Slides>23</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Times New Roman</vt:lpstr>
      <vt:lpstr>Pizzicato-Swash</vt:lpstr>
      <vt:lpstr>Bodoni MT Poster Compressed</vt:lpstr>
      <vt:lpstr>TrumpetLite</vt:lpstr>
      <vt:lpstr>Courier New</vt:lpstr>
      <vt:lpstr>Footlight MT Light</vt:lpstr>
      <vt:lpstr>MS PGothic</vt:lpstr>
      <vt:lpstr>Arial</vt:lpstr>
      <vt:lpstr>Sample PPT_template</vt:lpstr>
      <vt:lpstr>1_Sample PPT_template</vt:lpstr>
      <vt:lpstr>PowerPoint Presentation</vt:lpstr>
      <vt:lpstr>ALERT</vt:lpstr>
      <vt:lpstr>Viruses and Worms</vt:lpstr>
      <vt:lpstr>Trojan Horses</vt:lpstr>
      <vt:lpstr>Case Studies</vt:lpstr>
      <vt:lpstr>“ILOVEYOU”</vt:lpstr>
      <vt:lpstr>Morris’ Internet worm</vt:lpstr>
      <vt:lpstr>Morris’ Internet worm</vt:lpstr>
      <vt:lpstr>Morris’ Internet worm</vt:lpstr>
      <vt:lpstr>Morris’ Internet worm</vt:lpstr>
      <vt:lpstr>Slammer Internet worm "Slammed! An inside view of the worm that crashed the Internet in 15 minutes.“ –Wired July 2003</vt:lpstr>
      <vt:lpstr>Reflections on Trusting Trust</vt:lpstr>
      <vt:lpstr>Reflections on Trusting Trust</vt:lpstr>
      <vt:lpstr>Reflections on Trusting Trust</vt:lpstr>
      <vt:lpstr>Reflections on Trusting Trust</vt:lpstr>
      <vt:lpstr>Reflections on Trusting Trust</vt:lpstr>
      <vt:lpstr>Reflections on Trusting Trust</vt:lpstr>
      <vt:lpstr>Reflections on Trusting Trust</vt:lpstr>
      <vt:lpstr>Reflections on Trusting Trust</vt:lpstr>
      <vt:lpstr>Reflections on Trusting Trust</vt:lpstr>
      <vt:lpstr>Reflections on Trusting Trust</vt:lpstr>
      <vt:lpstr>Reflections on Trusting Trust</vt:lpstr>
      <vt:lpstr>Reflections on Trusting Trust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Stucki, David</cp:lastModifiedBy>
  <cp:revision>490</cp:revision>
  <dcterms:created xsi:type="dcterms:W3CDTF">2011-10-16T19:29:59Z</dcterms:created>
  <dcterms:modified xsi:type="dcterms:W3CDTF">2025-04-09T03:38:19Z</dcterms:modified>
</cp:coreProperties>
</file>