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5" r:id="rId1"/>
    <p:sldMasterId id="2147484104" r:id="rId2"/>
  </p:sldMasterIdLst>
  <p:notesMasterIdLst>
    <p:notesMasterId r:id="rId12"/>
  </p:notesMasterIdLst>
  <p:handoutMasterIdLst>
    <p:handoutMasterId r:id="rId13"/>
  </p:handoutMasterIdLst>
  <p:sldIdLst>
    <p:sldId id="322" r:id="rId3"/>
    <p:sldId id="432" r:id="rId4"/>
    <p:sldId id="539" r:id="rId5"/>
    <p:sldId id="638" r:id="rId6"/>
    <p:sldId id="639" r:id="rId7"/>
    <p:sldId id="634" r:id="rId8"/>
    <p:sldId id="636" r:id="rId9"/>
    <p:sldId id="635" r:id="rId10"/>
    <p:sldId id="637" r:id="rId11"/>
  </p:sldIdLst>
  <p:sldSz cx="12192000" cy="6858000"/>
  <p:notesSz cx="6858000" cy="9144000"/>
  <p:embeddedFontLst>
    <p:embeddedFont>
      <p:font typeface="Cambria Math" panose="02040503050406030204" pitchFamily="18" charset="0"/>
      <p:regular r:id="rId14"/>
    </p:embeddedFont>
    <p:embeddedFont>
      <p:font typeface="Footlight MT Light" panose="0204060206030A020304" pitchFamily="18" charset="0"/>
      <p:regular r:id="rId15"/>
    </p:embeddedFont>
    <p:embeddedFont>
      <p:font typeface="MS PGothic" panose="020B0600070205080204" pitchFamily="34" charset="-128"/>
      <p:regular r:id="rId16"/>
    </p:embeddedFont>
    <p:embeddedFont>
      <p:font typeface="Pizzicato-Swash" panose="00000400000000000000" pitchFamily="2" charset="0"/>
      <p:regular r:id="rId17"/>
    </p:embeddedFont>
    <p:embeddedFont>
      <p:font typeface="TrumpetLite" panose="020A0602050506020204" pitchFamily="18" charset="0"/>
      <p:regular r:id="rId18"/>
      <p:bold r:id="rId19"/>
    </p:embeddedFont>
  </p:embeddedFont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948"/>
    <a:srgbClr val="FEFF60"/>
    <a:srgbClr val="114F96"/>
    <a:srgbClr val="0A508B"/>
    <a:srgbClr val="FFF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22" autoAdjust="0"/>
    <p:restoredTop sz="94660"/>
  </p:normalViewPr>
  <p:slideViewPr>
    <p:cSldViewPr>
      <p:cViewPr varScale="1">
        <p:scale>
          <a:sx n="103" d="100"/>
          <a:sy n="103" d="100"/>
        </p:scale>
        <p:origin x="708" y="10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493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EC0521-32E3-4C31-9102-AF3FDE731388}" type="datetime1">
              <a:rPr lang="en-US"/>
              <a:pPr>
                <a:defRPr/>
              </a:pPr>
              <a:t>4/7/2026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DC68E8D-A74E-4CC8-845A-D79C763B8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20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4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685800"/>
            <a:ext cx="6076950" cy="3419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FC7CA11-5530-4644-BF65-99309B556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30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2">
            <a:extLst>
              <a:ext uri="{FF2B5EF4-FFF2-40B4-BE49-F238E27FC236}">
                <a16:creationId xmlns:a16="http://schemas.microsoft.com/office/drawing/2014/main" id="{DB3F7789-FC7B-49EE-95E1-B5FDA2C65F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AC7B17-A2D4-4930-9047-0E0DB4FF0A5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32B16F66-5220-442E-9710-69DCD3BA8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8FE20874-43E3-4711-BF12-BEC39F0B7DB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31512A-70C6-4A96-8D1D-6C6F9C46560F}" type="slidenum">
              <a:rPr lang="en-AU"/>
              <a:pPr/>
              <a:t>4</a:t>
            </a:fld>
            <a:endParaRPr lang="en-AU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5800"/>
            <a:ext cx="6076950" cy="341947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Stallings Fig 9-1.</a:t>
            </a:r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A5781E-EF2F-4843-8611-1C784BD95450}" type="slidenum">
              <a:rPr lang="en-AU"/>
              <a:pPr/>
              <a:t>5</a:t>
            </a:fld>
            <a:endParaRPr lang="en-AU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5800"/>
            <a:ext cx="6076950" cy="3419475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RSA is the best known, and by far the most widely used general public key encryption algorithm.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FBD71BC-593C-4387-A9A8-F57A795BF863}" type="slidenum">
              <a:rPr lang="en-US" sz="1200" smtClean="0">
                <a:solidFill>
                  <a:srgbClr val="000000"/>
                </a:solidFill>
              </a:rPr>
              <a:pPr eaLnBrk="1" hangingPunct="1"/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783879F0-B872-40ED-B10F-DF22CC020599}" type="slidenum">
              <a:rPr lang="en-US" sz="1200" smtClean="0">
                <a:solidFill>
                  <a:srgbClr val="000000"/>
                </a:solidFill>
              </a:rPr>
              <a:pPr eaLnBrk="1" hangingPunct="1"/>
              <a:t>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26DC1B0B-1180-437E-8229-74329C5166EF}" type="slidenum">
              <a:rPr lang="en-US" sz="1200" smtClean="0">
                <a:solidFill>
                  <a:srgbClr val="000000"/>
                </a:solidFill>
              </a:rPr>
              <a:pPr eaLnBrk="1" hangingPunct="1"/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1415856D-76D4-4DA6-8DE2-94F7B810DD57}" type="slidenum">
              <a:rPr lang="en-US" sz="1200" smtClean="0">
                <a:solidFill>
                  <a:srgbClr val="000000"/>
                </a:solidFill>
              </a:rPr>
              <a:pPr eaLnBrk="1" hangingPunct="1"/>
              <a:t>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05000"/>
            <a:ext cx="10363200" cy="19050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91000"/>
            <a:ext cx="9652000" cy="12954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ln>
                  <a:noFill/>
                </a:ln>
                <a:noFill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D547FCD-06FF-4B40-B56B-3F83B2C3E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48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E728C-F143-4030-BA3E-0F18C4E7B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4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81000"/>
            <a:ext cx="2692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81000"/>
            <a:ext cx="7874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10B79-35C3-4850-9D60-60074833B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23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2" y="1981200"/>
            <a:ext cx="5276849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2" y="4186239"/>
            <a:ext cx="5276849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CB351-E3CA-4CA9-9FC0-482C73640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44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2" y="1981201"/>
            <a:ext cx="5276849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C1B92-C9EC-4821-8465-E1A9D0374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12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124201"/>
            <a:ext cx="10350500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914401" y="6248401"/>
            <a:ext cx="2527300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65601" y="6248401"/>
            <a:ext cx="38481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37601" y="6248401"/>
            <a:ext cx="25273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168F7-6561-4C1C-9FAA-15C37EA4D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3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1676400"/>
          </a:xfrm>
          <a:prstGeom prst="round2DiagRect">
            <a:avLst/>
          </a:prstGeom>
          <a:solidFill>
            <a:srgbClr val="E6E100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>
            <a:lvl1pPr>
              <a:defRPr sz="4400" b="1" baseline="0"/>
            </a:lvl1pPr>
          </a:lstStyle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4400" kern="0" dirty="0">
              <a:solidFill>
                <a:srgbClr val="222222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5562600"/>
            <a:ext cx="12192000" cy="1295400"/>
          </a:xfrm>
          <a:prstGeom prst="round2DiagRect">
            <a:avLst/>
          </a:prstGeom>
          <a:solidFill>
            <a:schemeClr val="tx1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l">
              <a:buFontTx/>
              <a:buNone/>
              <a:defRPr sz="2800" b="1" i="0" baseline="0">
                <a:solidFill>
                  <a:srgbClr val="CCFFCC"/>
                </a:solidFill>
                <a:latin typeface="+mj-lt"/>
                <a:ea typeface="Batang" pitchFamily="18" charset="-127"/>
              </a:defRPr>
            </a:lvl1pPr>
          </a:lstStyle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sz="2800" kern="0">
                <a:cs typeface="ＭＳ Ｐゴシック" charset="-128"/>
              </a:rPr>
              <a:t>INVITATION TO </a:t>
            </a:r>
          </a:p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sz="2800" kern="0">
                <a:cs typeface="ＭＳ Ｐゴシック" charset="-128"/>
              </a:rPr>
              <a:t>Computer Science</a:t>
            </a:r>
            <a:endParaRPr lang="en-US" sz="2800" kern="0" dirty="0">
              <a:cs typeface="ＭＳ Ｐゴシック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1" y="5676900"/>
            <a:ext cx="14605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3600" kern="0" dirty="0">
              <a:solidFill>
                <a:srgbClr val="222222"/>
              </a:solidFill>
              <a:latin typeface="+mj-lt"/>
              <a:cs typeface="ＭＳ Ｐゴシック" charset="-128"/>
            </a:endParaRPr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05000"/>
            <a:ext cx="10363200" cy="19050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91000"/>
            <a:ext cx="9652000" cy="12954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solidFill>
                  <a:srgbClr val="CCFFCC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CF204D9-31E5-4E1C-AD1F-EA82E21E2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03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CF40C-F4B9-441B-A605-844EC22E7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53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689BE-3FD0-4A48-84BF-684FA6E1F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33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0782C-63E5-47FF-B9A9-7362D6D5B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09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47654-A352-4D35-8D2C-6D26A15A3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6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9EC4C-8EAF-4C4C-80F7-710D9E4E8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32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8A096-FA40-47E9-8DC3-2BFFE04FD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15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6611B-47A1-4430-9535-F3F09A07E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27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D840F-33A3-4114-A20E-1FD2F67A7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17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83EF6-6D8C-4945-B2C9-931A8B3E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07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A4098-EB04-462A-9F5C-9EB4CAA12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880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81000"/>
            <a:ext cx="2692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81000"/>
            <a:ext cx="7874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BC4A9-499B-4849-AD1B-B992E446C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81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2" y="1981200"/>
            <a:ext cx="5276849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2" y="4186239"/>
            <a:ext cx="5276849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3003B-4157-4E64-A58F-6D76EA66B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64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2" y="1981201"/>
            <a:ext cx="5276849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38DA0-7400-447D-9CE1-45509FAFA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652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124201"/>
            <a:ext cx="10350500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914401" y="6248401"/>
            <a:ext cx="2527300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65601" y="6248401"/>
            <a:ext cx="38481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37601" y="6248401"/>
            <a:ext cx="25273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33BA4-4B47-4E68-B74E-3C89921F6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1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632CE-2825-4B2C-A5ED-9C00523F9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FC0B-B801-4057-AF82-3E8D014B8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2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4E75B-F506-4995-BF20-B192C69FE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4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68DD3-0518-4276-8075-B0745920B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1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A6467-7185-413E-94FC-B02364412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3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25819-BA36-45E0-9E38-2EDC08446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7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FE0FD-A951-40E7-842C-28BCAF740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8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1200" y="6324600"/>
            <a:ext cx="782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246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FBDF431-ABAF-4C8B-BC56-4D8397390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  <p:sldLayoutId id="2147484184" r:id="rId12"/>
    <p:sldLayoutId id="2147484185" r:id="rId13"/>
    <p:sldLayoutId id="2147484186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5334000" y="-5334000"/>
            <a:ext cx="1524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5638799" y="304801"/>
            <a:ext cx="914402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1200" y="6324600"/>
            <a:ext cx="782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246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6E264A2-13C1-479A-BAC1-39701FA26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  <p:sldLayoutId id="2147484188" r:id="rId12"/>
    <p:sldLayoutId id="2147484189" r:id="rId13"/>
    <p:sldLayoutId id="2147484190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A2D2DF1-C9A5-4A8E-892B-1217106B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1600" y="1763486"/>
            <a:ext cx="2971800" cy="3875314"/>
          </a:xfrm>
        </p:spPr>
        <p:txBody>
          <a:bodyPr/>
          <a:lstStyle/>
          <a:p>
            <a:pPr marL="0" indent="0">
              <a:buNone/>
            </a:pPr>
            <a:r>
              <a:rPr lang="en-US" sz="60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Computer </a:t>
            </a: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Security:</a:t>
            </a:r>
          </a:p>
          <a:p>
            <a:pPr marL="0" indent="0">
              <a:buNone/>
            </a:pP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More Cryptology</a:t>
            </a:r>
          </a:p>
        </p:txBody>
      </p:sp>
      <p:sp>
        <p:nvSpPr>
          <p:cNvPr id="2" name="AutoShape 6" descr="Article_PPT_Template-1.jpg">
            <a:extLst>
              <a:ext uri="{FF2B5EF4-FFF2-40B4-BE49-F238E27FC236}">
                <a16:creationId xmlns:a16="http://schemas.microsoft.com/office/drawing/2014/main" id="{3C427006-4F12-415A-A372-1F54566207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-11430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What Are Security Services in Cryptography? | Zedcor Security">
            <a:extLst>
              <a:ext uri="{FF2B5EF4-FFF2-40B4-BE49-F238E27FC236}">
                <a16:creationId xmlns:a16="http://schemas.microsoft.com/office/drawing/2014/main" id="{485A92A5-0677-8463-1F12-2B4963CA4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97409"/>
            <a:ext cx="8763000" cy="374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57DD-42EB-488A-93AF-47B9A24C1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ALERT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ED3F3-5033-4930-B561-2DFA70946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76400"/>
            <a:ext cx="10058400" cy="4038600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2800" dirty="0">
              <a:latin typeface="Footlight MT Light" panose="0204060206030A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latin typeface="Footlight MT Light" panose="0204060206030A020304" pitchFamily="18" charset="0"/>
              </a:rPr>
              <a:t>Assignment </a:t>
            </a:r>
            <a:r>
              <a:rPr lang="en-US" sz="2800">
                <a:latin typeface="Footlight MT Light" panose="0204060206030A020304" pitchFamily="18" charset="0"/>
              </a:rPr>
              <a:t>9 will be available </a:t>
            </a:r>
            <a:r>
              <a:rPr lang="en-US" sz="2800" dirty="0">
                <a:latin typeface="Footlight MT Light" panose="0204060206030A020304" pitchFamily="18" charset="0"/>
              </a:rPr>
              <a:t>on </a:t>
            </a:r>
            <a:r>
              <a:rPr lang="en-US" sz="2800">
                <a:latin typeface="Footlight MT Light" panose="0204060206030A020304" pitchFamily="18" charset="0"/>
              </a:rPr>
              <a:t>Brightspace on </a:t>
            </a:r>
            <a:r>
              <a:rPr lang="en-US" sz="2800" dirty="0">
                <a:latin typeface="Footlight MT Light" panose="0204060206030A020304" pitchFamily="18" charset="0"/>
              </a:rPr>
              <a:t>Friday.</a:t>
            </a:r>
          </a:p>
          <a:p>
            <a:pPr>
              <a:spcBef>
                <a:spcPts val="0"/>
              </a:spcBef>
            </a:pPr>
            <a:endParaRPr lang="en-US" sz="2800" dirty="0">
              <a:latin typeface="Footlight MT Light" panose="0204060206030A020304" pitchFamily="18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sz="26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8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Encryption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10896600" cy="5029200"/>
          </a:xfrm>
        </p:spPr>
        <p:txBody>
          <a:bodyPr/>
          <a:lstStyle/>
          <a:p>
            <a:r>
              <a:rPr lang="en-US" sz="2400" dirty="0">
                <a:latin typeface="TrumpetLite" panose="020A0602050506020204" pitchFamily="18" charset="0"/>
                <a:ea typeface="ＭＳ Ｐゴシック" pitchFamily="34" charset="-128"/>
              </a:rPr>
              <a:t>Foundational Principle: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The security of a cipher should lie entirely in the key and not in the algorithm itself</a:t>
            </a:r>
          </a:p>
          <a:p>
            <a:r>
              <a:rPr lang="en-US" sz="2400" dirty="0">
                <a:latin typeface="TrumpetLite" panose="020A0602050506020204" pitchFamily="18" charset="0"/>
                <a:ea typeface="ＭＳ Ｐゴシック" pitchFamily="34" charset="-128"/>
              </a:rPr>
              <a:t>Symmetric vs. Asymmetric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Asymmetric encryption uses one key to encrypt and a different key to decrypt the messages</a:t>
            </a:r>
          </a:p>
          <a:p>
            <a:pPr lvl="2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If the encryption key is made public, this is called 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Public Key Encryption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(most web security relies on this)</a:t>
            </a:r>
          </a:p>
          <a:p>
            <a:pPr lvl="2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If the decryption key is made public, this enables a technology called 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digital signatures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The most popular </a:t>
            </a:r>
            <a:r>
              <a:rPr lang="en-US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Public Key Encryption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algorithm is </a:t>
            </a: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itchFamily="34" charset="-128"/>
              </a:rPr>
              <a:t>RSA</a:t>
            </a:r>
          </a:p>
        </p:txBody>
      </p:sp>
    </p:spTree>
    <p:extLst>
      <p:ext uri="{BB962C8B-B14F-4D97-AF65-F5344CB8AC3E}">
        <p14:creationId xmlns:p14="http://schemas.microsoft.com/office/powerpoint/2010/main" val="83479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Public-Key Cryptography</a:t>
            </a:r>
          </a:p>
        </p:txBody>
      </p:sp>
      <p:pic>
        <p:nvPicPr>
          <p:cNvPr id="5017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232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RSA</a:t>
            </a:r>
            <a:endParaRPr lang="en-AU" sz="54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1676400"/>
            <a:ext cx="11328400" cy="4572000"/>
          </a:xfrm>
        </p:spPr>
        <p:txBody>
          <a:bodyPr/>
          <a:lstStyle/>
          <a:p>
            <a:r>
              <a:rPr lang="en-AU" sz="2800" dirty="0">
                <a:latin typeface="TrumpetLite" panose="020A0602050506020204" pitchFamily="18" charset="0"/>
              </a:rPr>
              <a:t>by </a:t>
            </a:r>
            <a:r>
              <a:rPr lang="en-AU" sz="2800" dirty="0" err="1">
                <a:latin typeface="TrumpetLite" panose="020A0602050506020204" pitchFamily="18" charset="0"/>
              </a:rPr>
              <a:t>Rivest</a:t>
            </a:r>
            <a:r>
              <a:rPr lang="en-AU" sz="2800" dirty="0">
                <a:latin typeface="TrumpetLite" panose="020A0602050506020204" pitchFamily="18" charset="0"/>
              </a:rPr>
              <a:t>, Shamir &amp; </a:t>
            </a:r>
            <a:r>
              <a:rPr lang="en-AU" sz="2800" dirty="0" err="1">
                <a:latin typeface="TrumpetLite" panose="020A0602050506020204" pitchFamily="18" charset="0"/>
              </a:rPr>
              <a:t>Adleman</a:t>
            </a:r>
            <a:r>
              <a:rPr lang="en-AU" sz="2800" dirty="0">
                <a:latin typeface="TrumpetLite" panose="020A0602050506020204" pitchFamily="18" charset="0"/>
              </a:rPr>
              <a:t>  of MIT in 1977 </a:t>
            </a:r>
          </a:p>
          <a:p>
            <a:pPr lvl="1"/>
            <a:r>
              <a:rPr lang="en-AU" sz="2600" dirty="0">
                <a:latin typeface="TrumpetLite" panose="020A0602050506020204" pitchFamily="18" charset="0"/>
              </a:rPr>
              <a:t>They won the Turing Award for this in 2002!</a:t>
            </a:r>
          </a:p>
          <a:p>
            <a:r>
              <a:rPr lang="en-AU" sz="2800" dirty="0">
                <a:latin typeface="TrumpetLite" panose="020A0602050506020204" pitchFamily="18" charset="0"/>
              </a:rPr>
              <a:t>based on exponentiation in a finite (Galois) field over integers modulo a prime </a:t>
            </a:r>
          </a:p>
          <a:p>
            <a:pPr lvl="1"/>
            <a:r>
              <a:rPr lang="en-AU" dirty="0">
                <a:latin typeface="TrumpetLite" panose="020A0602050506020204" pitchFamily="18" charset="0"/>
              </a:rPr>
              <a:t>exponentiation takes O((log n)</a:t>
            </a:r>
            <a:r>
              <a:rPr lang="en-AU" baseline="30000" dirty="0">
                <a:latin typeface="TrumpetLite" panose="020A0602050506020204" pitchFamily="18" charset="0"/>
              </a:rPr>
              <a:t>3</a:t>
            </a:r>
            <a:r>
              <a:rPr lang="en-AU" dirty="0">
                <a:latin typeface="TrumpetLite" panose="020A0602050506020204" pitchFamily="18" charset="0"/>
              </a:rPr>
              <a:t>) operations (easy) </a:t>
            </a:r>
          </a:p>
          <a:p>
            <a:r>
              <a:rPr lang="en-US" sz="2800" dirty="0">
                <a:latin typeface="TrumpetLite" panose="020A0602050506020204" pitchFamily="18" charset="0"/>
              </a:rPr>
              <a:t>uses large integers (</a:t>
            </a:r>
            <a:r>
              <a:rPr lang="en-US" sz="2800" dirty="0" err="1">
                <a:latin typeface="TrumpetLite" panose="020A0602050506020204" pitchFamily="18" charset="0"/>
              </a:rPr>
              <a:t>eg.</a:t>
            </a:r>
            <a:r>
              <a:rPr lang="en-US" sz="2800" dirty="0">
                <a:latin typeface="TrumpetLite" panose="020A0602050506020204" pitchFamily="18" charset="0"/>
              </a:rPr>
              <a:t> 1024 bits)</a:t>
            </a:r>
            <a:endParaRPr lang="en-AU" sz="2800" dirty="0">
              <a:latin typeface="TrumpetLite" panose="020A0602050506020204" pitchFamily="18" charset="0"/>
            </a:endParaRPr>
          </a:p>
          <a:p>
            <a:r>
              <a:rPr lang="en-AU" sz="2800" dirty="0">
                <a:latin typeface="TrumpetLite" panose="020A0602050506020204" pitchFamily="18" charset="0"/>
              </a:rPr>
              <a:t>security due to cost of factoring large numbers </a:t>
            </a:r>
          </a:p>
          <a:p>
            <a:pPr lvl="1"/>
            <a:r>
              <a:rPr lang="en-AU" dirty="0">
                <a:latin typeface="TrumpetLite" panose="020A0602050506020204" pitchFamily="18" charset="0"/>
              </a:rPr>
              <a:t>factorization takes O(e </a:t>
            </a:r>
            <a:r>
              <a:rPr lang="en-AU" baseline="30000" dirty="0">
                <a:latin typeface="TrumpetLite" panose="020A0602050506020204" pitchFamily="18" charset="0"/>
              </a:rPr>
              <a:t>log n log </a:t>
            </a:r>
            <a:r>
              <a:rPr lang="en-AU" baseline="30000" dirty="0" err="1">
                <a:latin typeface="TrumpetLite" panose="020A0602050506020204" pitchFamily="18" charset="0"/>
              </a:rPr>
              <a:t>log</a:t>
            </a:r>
            <a:r>
              <a:rPr lang="en-AU" baseline="30000" dirty="0">
                <a:latin typeface="TrumpetLite" panose="020A0602050506020204" pitchFamily="18" charset="0"/>
              </a:rPr>
              <a:t> n</a:t>
            </a:r>
            <a:r>
              <a:rPr lang="en-AU" dirty="0">
                <a:latin typeface="TrumpetLite" panose="020A0602050506020204" pitchFamily="18" charset="0"/>
              </a:rPr>
              <a:t>) operations (hard) </a:t>
            </a:r>
          </a:p>
        </p:txBody>
      </p:sp>
    </p:spTree>
    <p:extLst>
      <p:ext uri="{BB962C8B-B14F-4D97-AF65-F5344CB8AC3E}">
        <p14:creationId xmlns:p14="http://schemas.microsoft.com/office/powerpoint/2010/main" val="233182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RSA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Rectangle 2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dirty="0">
                    <a:latin typeface="TrumpetLite" panose="020A0602050506020204" pitchFamily="18" charset="0"/>
                    <a:ea typeface="ＭＳ Ｐゴシック" pitchFamily="34" charset="-128"/>
                  </a:rPr>
                  <a:t>RSA key creation:</a:t>
                </a:r>
              </a:p>
              <a:p>
                <a:r>
                  <a:rPr lang="en-US" dirty="0">
                    <a:latin typeface="TrumpetLite" panose="020A0602050506020204" pitchFamily="18" charset="0"/>
                    <a:ea typeface="ＭＳ Ｐゴシック" pitchFamily="34" charset="-128"/>
                  </a:rPr>
                  <a:t>Pick 2 large prime numbers: p and q</a:t>
                </a:r>
              </a:p>
              <a:p>
                <a:r>
                  <a:rPr lang="en-US" dirty="0">
                    <a:latin typeface="TrumpetLite" panose="020A0602050506020204" pitchFamily="18" charset="0"/>
                    <a:ea typeface="ＭＳ Ｐゴシック" pitchFamily="34" charset="-128"/>
                  </a:rPr>
                  <a:t>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=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𝑝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×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𝑞</m:t>
                    </m:r>
                  </m:oMath>
                </a14:m>
                <a:r>
                  <a:rPr lang="en-US" dirty="0">
                    <a:latin typeface="TrumpetLite" panose="020A0602050506020204" pitchFamily="18" charset="0"/>
                    <a:ea typeface="ＭＳ Ｐゴシック" pitchFamily="34" charset="-128"/>
                  </a:rPr>
                  <a:t>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= (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−1)×(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−1)</m:t>
                    </m:r>
                  </m:oMath>
                </a14:m>
                <a:endParaRPr lang="en-US" dirty="0">
                  <a:latin typeface="TrumpetLite" panose="020A0602050506020204" pitchFamily="18" charset="0"/>
                  <a:ea typeface="ＭＳ Ｐゴシック" pitchFamily="34" charset="-128"/>
                </a:endParaRPr>
              </a:p>
              <a:p>
                <a:r>
                  <a:rPr lang="en-US" dirty="0">
                    <a:latin typeface="TrumpetLite" panose="020A0602050506020204" pitchFamily="18" charset="0"/>
                    <a:ea typeface="ＭＳ Ｐゴシック" pitchFamily="34" charset="-128"/>
                  </a:rPr>
                  <a:t>Choose large number e at random, so that e and m are relatively prime (no common factors except 1)</a:t>
                </a:r>
              </a:p>
              <a:p>
                <a:r>
                  <a:rPr lang="en-US" dirty="0">
                    <a:latin typeface="TrumpetLite" panose="020A0602050506020204" pitchFamily="18" charset="0"/>
                    <a:ea typeface="ＭＳ Ｐゴシック" pitchFamily="34" charset="-128"/>
                  </a:rPr>
                  <a:t>Find unique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𝑑</m:t>
                    </m:r>
                  </m:oMath>
                </a14:m>
                <a:r>
                  <a:rPr lang="en-US" dirty="0">
                    <a:latin typeface="TrumpetLite" panose="020A0602050506020204" pitchFamily="18" charset="0"/>
                    <a:ea typeface="ＭＳ Ｐゴシック" pitchFamily="34" charset="-128"/>
                  </a:rPr>
                  <a:t>, between 0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𝑚</m:t>
                    </m:r>
                  </m:oMath>
                </a14:m>
                <a:r>
                  <a:rPr lang="en-US" dirty="0">
                    <a:latin typeface="TrumpetLite" panose="020A0602050506020204" pitchFamily="18" charset="0"/>
                    <a:ea typeface="ＭＳ Ｐゴシック" pitchFamily="34" charset="-128"/>
                  </a:rPr>
                  <a:t>, such that</a:t>
                </a:r>
                <a:br>
                  <a:rPr lang="en-US" dirty="0">
                    <a:latin typeface="TrumpetLite" panose="020A0602050506020204" pitchFamily="18" charset="0"/>
                    <a:ea typeface="ＭＳ Ｐゴシック" pitchFamily="34" charset="-128"/>
                  </a:rPr>
                </a:br>
                <a:r>
                  <a:rPr lang="en-US" dirty="0">
                    <a:latin typeface="TrumpetLite" panose="020A0602050506020204" pitchFamily="18" charset="0"/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𝑒</m:t>
                    </m:r>
                    <m:r>
                      <a:rPr lang="en-US" i="1" dirty="0" err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×</m:t>
                    </m:r>
                    <m:r>
                      <a:rPr lang="en-US" i="1" dirty="0" err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) </m:t>
                    </m:r>
                    <m:r>
                      <a:rPr lang="en-US" i="1" dirty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𝑚𝑜𝑑𝑢𝑙𝑜</m:t>
                    </m:r>
                    <m:r>
                      <a:rPr lang="en-US" i="1" dirty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= 1</m:t>
                    </m:r>
                  </m:oMath>
                </a14:m>
                <a:r>
                  <a:rPr lang="en-US" dirty="0">
                    <a:latin typeface="TrumpetLite" panose="020A0602050506020204" pitchFamily="18" charset="0"/>
                    <a:ea typeface="ＭＳ Ｐゴシック" pitchFamily="34" charset="-128"/>
                  </a:rPr>
                  <a:t> </a:t>
                </a:r>
              </a:p>
              <a:p>
                <a:r>
                  <a:rPr lang="en-US" dirty="0">
                    <a:latin typeface="TrumpetLite" panose="020A0602050506020204" pitchFamily="18" charset="0"/>
                    <a:ea typeface="ＭＳ Ｐゴシック" pitchFamily="34" charset="-128"/>
                  </a:rPr>
                  <a:t>Public key = (n, e), Private key = d</a:t>
                </a:r>
              </a:p>
            </p:txBody>
          </p:sp>
        </mc:Choice>
        <mc:Fallback xmlns="">
          <p:sp>
            <p:nvSpPr>
              <p:cNvPr id="3174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34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rsa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RSA key creation, example:</a:t>
            </a:r>
          </a:p>
          <a:p>
            <a:r>
              <a:rPr lang="en-US" i="1" dirty="0">
                <a:latin typeface="TrumpetLite" panose="020A0602050506020204" pitchFamily="18" charset="0"/>
                <a:ea typeface="ＭＳ Ｐゴシック" pitchFamily="34" charset="-128"/>
              </a:rPr>
              <a:t>p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= 7, </a:t>
            </a:r>
            <a:r>
              <a:rPr lang="en-US" i="1" dirty="0">
                <a:latin typeface="TrumpetLite" panose="020A0602050506020204" pitchFamily="18" charset="0"/>
                <a:ea typeface="ＭＳ Ｐゴシック" pitchFamily="34" charset="-128"/>
              </a:rPr>
              <a:t>q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= 13</a:t>
            </a:r>
          </a:p>
          <a:p>
            <a:r>
              <a:rPr lang="en-US" i="1" dirty="0">
                <a:latin typeface="TrumpetLite" panose="020A0602050506020204" pitchFamily="18" charset="0"/>
                <a:ea typeface="ＭＳ Ｐゴシック" pitchFamily="34" charset="-128"/>
              </a:rPr>
              <a:t>n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= 7×13 = 91, and </a:t>
            </a:r>
            <a:r>
              <a:rPr lang="en-US" i="1" dirty="0">
                <a:latin typeface="TrumpetLite" panose="020A0602050506020204" pitchFamily="18" charset="0"/>
                <a:ea typeface="ＭＳ Ｐゴシック" pitchFamily="34" charset="-128"/>
              </a:rPr>
              <a:t>m = 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6×12 = 72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Let </a:t>
            </a:r>
            <a:r>
              <a:rPr lang="en-US" i="1" dirty="0">
                <a:latin typeface="TrumpetLite" panose="020A0602050506020204" pitchFamily="18" charset="0"/>
                <a:ea typeface="ＭＳ Ｐゴシック" pitchFamily="34" charset="-128"/>
              </a:rPr>
              <a:t>e </a:t>
            </a:r>
            <a:r>
              <a:rPr lang="en-US" i="1">
                <a:latin typeface="TrumpetLite" panose="020A0602050506020204" pitchFamily="18" charset="0"/>
                <a:ea typeface="ＭＳ Ｐゴシック" pitchFamily="34" charset="-128"/>
              </a:rPr>
              <a:t>= </a:t>
            </a: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77   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(72 = 2 * 2 * 2 * 3 * 3</a:t>
            </a: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, 77 = 7 * 11)</a:t>
            </a:r>
            <a:endParaRPr lang="en-US" dirty="0">
              <a:latin typeface="TrumpetLite" panose="020A0602050506020204" pitchFamily="18" charset="0"/>
              <a:ea typeface="ＭＳ Ｐゴシック" pitchFamily="34" charset="-128"/>
            </a:endParaRPr>
          </a:p>
          <a:p>
            <a:r>
              <a:rPr lang="en-US" i="1" dirty="0">
                <a:latin typeface="TrumpetLite" panose="020A0602050506020204" pitchFamily="18" charset="0"/>
                <a:ea typeface="ＭＳ Ｐゴシック" pitchFamily="34" charset="-128"/>
              </a:rPr>
              <a:t>d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</a:t>
            </a: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= 29</a:t>
            </a:r>
            <a:endParaRPr lang="en-US" dirty="0">
              <a:latin typeface="TrumpetLite" panose="020A0602050506020204" pitchFamily="18" charset="0"/>
              <a:ea typeface="ＭＳ Ｐゴシック" pitchFamily="34" charset="-128"/>
            </a:endParaRP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Public key = (91</a:t>
            </a: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, 77), 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Private key </a:t>
            </a: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= 29</a:t>
            </a:r>
            <a:endParaRPr lang="en-US" dirty="0"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rsa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itchFamily="34" charset="-128"/>
              </a:rPr>
              <a:t>RSA encryption:</a:t>
            </a:r>
          </a:p>
          <a:p>
            <a:pPr lvl="1">
              <a:buNone/>
            </a:pPr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Given public key (</a:t>
            </a:r>
            <a:r>
              <a:rPr lang="en-US" sz="2800" i="1" dirty="0">
                <a:latin typeface="TrumpetLite" panose="020A0602050506020204" pitchFamily="18" charset="0"/>
                <a:ea typeface="ＭＳ Ｐゴシック" pitchFamily="34" charset="-128"/>
              </a:rPr>
              <a:t>n</a:t>
            </a:r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, </a:t>
            </a:r>
            <a:r>
              <a:rPr lang="en-US" sz="2800" i="1" dirty="0">
                <a:latin typeface="TrumpetLite" panose="020A0602050506020204" pitchFamily="18" charset="0"/>
                <a:ea typeface="ＭＳ Ｐゴシック" pitchFamily="34" charset="-128"/>
              </a:rPr>
              <a:t>e</a:t>
            </a:r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)</a:t>
            </a:r>
          </a:p>
          <a:p>
            <a:pPr lvl="1"/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Convert message to integer P</a:t>
            </a:r>
          </a:p>
          <a:p>
            <a:pPr lvl="1"/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Calculate C = P</a:t>
            </a:r>
            <a:r>
              <a:rPr lang="en-US" sz="2800" i="1" baseline="30000" dirty="0">
                <a:latin typeface="TrumpetLite" panose="020A0602050506020204" pitchFamily="18" charset="0"/>
                <a:ea typeface="ＭＳ Ｐゴシック" pitchFamily="34" charset="-128"/>
              </a:rPr>
              <a:t>e</a:t>
            </a:r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 modulo </a:t>
            </a:r>
            <a:r>
              <a:rPr lang="en-US" sz="2800" i="1" dirty="0">
                <a:latin typeface="TrumpetLite" panose="020A0602050506020204" pitchFamily="18" charset="0"/>
                <a:ea typeface="ＭＳ Ｐゴシック" pitchFamily="34" charset="-128"/>
              </a:rPr>
              <a:t>n</a:t>
            </a:r>
          </a:p>
          <a:p>
            <a:pPr lvl="1">
              <a:buNone/>
            </a:pPr>
            <a:endParaRPr lang="en-US" sz="2800" dirty="0">
              <a:latin typeface="TrumpetLite" panose="020A0602050506020204" pitchFamily="18" charset="0"/>
              <a:ea typeface="ＭＳ Ｐゴシック" pitchFamily="34" charset="-128"/>
            </a:endParaRPr>
          </a:p>
          <a:p>
            <a:pPr>
              <a:buNone/>
            </a:pP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itchFamily="34" charset="-128"/>
              </a:rPr>
              <a:t>RSA decryption:</a:t>
            </a:r>
          </a:p>
          <a:p>
            <a:pPr lvl="1">
              <a:buNone/>
            </a:pPr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Given private key </a:t>
            </a:r>
            <a:r>
              <a:rPr lang="en-US" sz="2800" i="1" dirty="0">
                <a:latin typeface="TrumpetLite" panose="020A0602050506020204" pitchFamily="18" charset="0"/>
                <a:ea typeface="ＭＳ Ｐゴシック" pitchFamily="34" charset="-128"/>
              </a:rPr>
              <a:t>d</a:t>
            </a:r>
          </a:p>
          <a:p>
            <a:pPr lvl="1"/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Calculate C</a:t>
            </a:r>
            <a:r>
              <a:rPr lang="en-US" sz="2800" i="1" baseline="30000" dirty="0">
                <a:latin typeface="TrumpetLite" panose="020A0602050506020204" pitchFamily="18" charset="0"/>
                <a:ea typeface="ＭＳ Ｐゴシック" pitchFamily="34" charset="-128"/>
              </a:rPr>
              <a:t>d</a:t>
            </a:r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 modulo </a:t>
            </a:r>
            <a:r>
              <a:rPr lang="en-US" sz="2800" i="1" dirty="0">
                <a:latin typeface="TrumpetLite" panose="020A0602050506020204" pitchFamily="18" charset="0"/>
                <a:ea typeface="ＭＳ Ｐゴシック" pitchFamily="34" charset="-128"/>
              </a:rPr>
              <a:t>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rsa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itchFamily="34" charset="-128"/>
              </a:rPr>
              <a:t>RSA encryption, example:</a:t>
            </a:r>
          </a:p>
          <a:p>
            <a:pPr lvl="1">
              <a:buNone/>
            </a:pPr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Given public key (91, 25)</a:t>
            </a:r>
          </a:p>
          <a:p>
            <a:pPr lvl="1"/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Convert message to integer P = 37</a:t>
            </a:r>
          </a:p>
          <a:p>
            <a:pPr lvl="1"/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Calculate C </a:t>
            </a:r>
            <a:r>
              <a:rPr lang="en-US" sz="2800">
                <a:latin typeface="TrumpetLite" panose="020A0602050506020204" pitchFamily="18" charset="0"/>
                <a:ea typeface="ＭＳ Ｐゴシック" pitchFamily="34" charset="-128"/>
              </a:rPr>
              <a:t>= 37</a:t>
            </a:r>
            <a:r>
              <a:rPr lang="en-US" sz="2800" baseline="30000">
                <a:latin typeface="TrumpetLite" panose="020A0602050506020204" pitchFamily="18" charset="0"/>
                <a:ea typeface="ＭＳ Ｐゴシック" pitchFamily="34" charset="-128"/>
              </a:rPr>
              <a:t>77</a:t>
            </a:r>
            <a:r>
              <a:rPr lang="en-US" sz="2800">
                <a:latin typeface="TrumpetLite" panose="020A0602050506020204" pitchFamily="18" charset="0"/>
                <a:ea typeface="ＭＳ Ｐゴシック" pitchFamily="34" charset="-128"/>
              </a:rPr>
              <a:t> </a:t>
            </a:r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modulo 91 = 46</a:t>
            </a:r>
          </a:p>
          <a:p>
            <a:pPr>
              <a:buFontTx/>
              <a:buNone/>
            </a:pPr>
            <a:endParaRPr lang="en-US" dirty="0">
              <a:latin typeface="TrumpetLite" panose="020A0602050506020204" pitchFamily="18" charset="0"/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dirty="0">
                <a:solidFill>
                  <a:srgbClr val="00B050"/>
                </a:solidFill>
                <a:latin typeface="TrumpetLite" panose="020A0602050506020204" pitchFamily="18" charset="0"/>
                <a:ea typeface="ＭＳ Ｐゴシック" pitchFamily="34" charset="-128"/>
              </a:rPr>
              <a:t>RSA decryption:</a:t>
            </a:r>
          </a:p>
          <a:p>
            <a:pPr lvl="1">
              <a:buNone/>
            </a:pPr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Given private key 29</a:t>
            </a:r>
          </a:p>
          <a:p>
            <a:pPr lvl="1"/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Calculate 46</a:t>
            </a:r>
            <a:r>
              <a:rPr lang="en-US" sz="2800" baseline="30000" dirty="0">
                <a:latin typeface="TrumpetLite" panose="020A0602050506020204" pitchFamily="18" charset="0"/>
                <a:ea typeface="ＭＳ Ｐゴシック" pitchFamily="34" charset="-128"/>
              </a:rPr>
              <a:t>29</a:t>
            </a:r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 modulo 91 = 37</a:t>
            </a:r>
            <a:endParaRPr lang="en-US" sz="2800" baseline="30000" dirty="0"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bldLvl="3"/>
    </p:bldLst>
  </p:timing>
</p:sld>
</file>

<file path=ppt/theme/theme1.xml><?xml version="1.0" encoding="utf-8"?>
<a:theme xmlns:a="http://schemas.openxmlformats.org/drawingml/2006/main" name="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8071</TotalTime>
  <Words>445</Words>
  <Application>Microsoft Office PowerPoint</Application>
  <PresentationFormat>Widescreen</PresentationFormat>
  <Paragraphs>63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Footlight MT Light</vt:lpstr>
      <vt:lpstr>Arial</vt:lpstr>
      <vt:lpstr>MS PGothic</vt:lpstr>
      <vt:lpstr>Pizzicato-Swash</vt:lpstr>
      <vt:lpstr>TrumpetLite</vt:lpstr>
      <vt:lpstr>Times New Roman</vt:lpstr>
      <vt:lpstr>Cambria Math</vt:lpstr>
      <vt:lpstr>Sample PPT_template</vt:lpstr>
      <vt:lpstr>1_Sample PPT_template</vt:lpstr>
      <vt:lpstr>PowerPoint Presentation</vt:lpstr>
      <vt:lpstr>ALERT</vt:lpstr>
      <vt:lpstr>Encryption</vt:lpstr>
      <vt:lpstr>Public-Key Cryptography</vt:lpstr>
      <vt:lpstr>RSA</vt:lpstr>
      <vt:lpstr>RSA</vt:lpstr>
      <vt:lpstr>rsa</vt:lpstr>
      <vt:lpstr>rsa</vt:lpstr>
      <vt:lpstr>rsa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Stucki, David</cp:lastModifiedBy>
  <cp:revision>471</cp:revision>
  <dcterms:created xsi:type="dcterms:W3CDTF">2011-10-16T19:29:59Z</dcterms:created>
  <dcterms:modified xsi:type="dcterms:W3CDTF">2026-04-08T00:16:11Z</dcterms:modified>
</cp:coreProperties>
</file>