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5" r:id="rId1"/>
    <p:sldMasterId id="2147484104" r:id="rId2"/>
    <p:sldMasterId id="2147484191" r:id="rId3"/>
  </p:sldMasterIdLst>
  <p:notesMasterIdLst>
    <p:notesMasterId r:id="rId25"/>
  </p:notesMasterIdLst>
  <p:handoutMasterIdLst>
    <p:handoutMasterId r:id="rId26"/>
  </p:handoutMasterIdLst>
  <p:sldIdLst>
    <p:sldId id="322" r:id="rId4"/>
    <p:sldId id="432" r:id="rId5"/>
    <p:sldId id="524" r:id="rId6"/>
    <p:sldId id="540" r:id="rId7"/>
    <p:sldId id="538" r:id="rId8"/>
    <p:sldId id="539" r:id="rId9"/>
    <p:sldId id="256" r:id="rId10"/>
    <p:sldId id="272" r:id="rId11"/>
    <p:sldId id="279" r:id="rId12"/>
    <p:sldId id="270" r:id="rId13"/>
    <p:sldId id="542" r:id="rId14"/>
    <p:sldId id="543" r:id="rId15"/>
    <p:sldId id="264" r:id="rId16"/>
    <p:sldId id="269" r:id="rId17"/>
    <p:sldId id="266" r:id="rId18"/>
    <p:sldId id="274" r:id="rId19"/>
    <p:sldId id="275" r:id="rId20"/>
    <p:sldId id="276" r:id="rId21"/>
    <p:sldId id="277" r:id="rId22"/>
    <p:sldId id="278" r:id="rId23"/>
    <p:sldId id="541" r:id="rId24"/>
  </p:sldIdLst>
  <p:sldSz cx="12192000" cy="6858000"/>
  <p:notesSz cx="6858000" cy="9144000"/>
  <p:embeddedFontLst>
    <p:embeddedFont>
      <p:font typeface="Footlight MT Light" panose="0204060206030A020304" pitchFamily="18" charset="0"/>
      <p:regular r:id="rId27"/>
    </p:embeddedFont>
    <p:embeddedFont>
      <p:font typeface="MS PGothic" panose="020B0600070205080204" pitchFamily="34" charset="-128"/>
      <p:regular r:id="rId28"/>
    </p:embeddedFont>
    <p:embeddedFont>
      <p:font typeface="Pizzicato-Swash" panose="00000400000000000000" pitchFamily="2" charset="0"/>
      <p:regular r:id="rId29"/>
    </p:embeddedFont>
    <p:embeddedFont>
      <p:font typeface="TrumpetLite" panose="020A0602050506020204" pitchFamily="18" charset="0"/>
      <p:regular r:id="rId30"/>
      <p:bold r:id="rId31"/>
    </p:embeddedFont>
  </p:embeddedFont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948"/>
    <a:srgbClr val="FEFF60"/>
    <a:srgbClr val="114F96"/>
    <a:srgbClr val="0A508B"/>
    <a:srgbClr val="FFF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22" autoAdjust="0"/>
    <p:restoredTop sz="94660"/>
  </p:normalViewPr>
  <p:slideViewPr>
    <p:cSldViewPr>
      <p:cViewPr varScale="1">
        <p:scale>
          <a:sx n="103" d="100"/>
          <a:sy n="103" d="100"/>
        </p:scale>
        <p:origin x="708" y="10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493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EC0521-32E3-4C31-9102-AF3FDE731388}" type="datetime1">
              <a:rPr lang="en-US"/>
              <a:pPr>
                <a:defRPr/>
              </a:pPr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C68E8D-A74E-4CC8-845A-D79C763B8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20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4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685800"/>
            <a:ext cx="6076950" cy="3419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FC7CA11-5530-4644-BF65-99309B556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30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>
            <a:extLst>
              <a:ext uri="{FF2B5EF4-FFF2-40B4-BE49-F238E27FC236}">
                <a16:creationId xmlns:a16="http://schemas.microsoft.com/office/drawing/2014/main" id="{DB3F7789-FC7B-49EE-95E1-B5FDA2C65F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AC7B17-A2D4-4930-9047-0E0DB4FF0A5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32B16F66-5220-442E-9710-69DCD3BA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8FE20874-43E3-4711-BF12-BEC39F0B7DB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10363200" cy="19050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91000"/>
            <a:ext cx="9652000" cy="12954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ln>
                  <a:noFill/>
                </a:ln>
                <a:noFill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D547FCD-06FF-4B40-B56B-3F83B2C3E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48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E728C-F143-4030-BA3E-0F18C4E7B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4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81000"/>
            <a:ext cx="2692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81000"/>
            <a:ext cx="7874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10B79-35C3-4850-9D60-60074833B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23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2" y="1981200"/>
            <a:ext cx="5276849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2" y="4186239"/>
            <a:ext cx="5276849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CB351-E3CA-4CA9-9FC0-482C73640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44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981201"/>
            <a:ext cx="5276849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C1B92-C9EC-4821-8465-E1A9D0374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12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124201"/>
            <a:ext cx="10350500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914401" y="6248401"/>
            <a:ext cx="2527300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481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37601" y="6248401"/>
            <a:ext cx="25273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168F7-6561-4C1C-9FAA-15C37EA4D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3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1676400"/>
          </a:xfrm>
          <a:prstGeom prst="round2DiagRect">
            <a:avLst/>
          </a:prstGeom>
          <a:solidFill>
            <a:srgbClr val="E6E100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>
            <a:lvl1pPr>
              <a:defRPr sz="4400" b="1" baseline="0"/>
            </a:lvl1pPr>
          </a:lstStyle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4400" kern="0" dirty="0">
              <a:solidFill>
                <a:srgbClr val="222222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5562600"/>
            <a:ext cx="12192000" cy="1295400"/>
          </a:xfrm>
          <a:prstGeom prst="round2DiagRect">
            <a:avLst/>
          </a:prstGeom>
          <a:solidFill>
            <a:schemeClr val="tx1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l">
              <a:buFontTx/>
              <a:buNone/>
              <a:defRPr sz="2800" b="1" i="0" baseline="0">
                <a:solidFill>
                  <a:srgbClr val="CCFFCC"/>
                </a:solidFill>
                <a:latin typeface="+mj-lt"/>
                <a:ea typeface="Batang" pitchFamily="18" charset="-127"/>
              </a:defRPr>
            </a:lvl1pPr>
          </a:lstStyle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sz="2800" kern="0">
                <a:cs typeface="ＭＳ Ｐゴシック" charset="-128"/>
              </a:rPr>
              <a:t>INVITATION TO </a:t>
            </a:r>
          </a:p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sz="2800" kern="0">
                <a:cs typeface="ＭＳ Ｐゴシック" charset="-128"/>
              </a:rPr>
              <a:t>Computer Science</a:t>
            </a:r>
            <a:endParaRPr lang="en-US" sz="2800" kern="0" dirty="0">
              <a:cs typeface="ＭＳ Ｐゴシック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1" y="5676900"/>
            <a:ext cx="14605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3600" kern="0" dirty="0">
              <a:solidFill>
                <a:srgbClr val="222222"/>
              </a:solidFill>
              <a:latin typeface="+mj-lt"/>
              <a:cs typeface="ＭＳ Ｐゴシック" charset="-128"/>
            </a:endParaRPr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10363200" cy="19050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91000"/>
            <a:ext cx="9652000" cy="12954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solidFill>
                  <a:srgbClr val="CCFFCC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CF204D9-31E5-4E1C-AD1F-EA82E21E2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03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CF40C-F4B9-441B-A605-844EC22E7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53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689BE-3FD0-4A48-84BF-684FA6E1F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33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0782C-63E5-47FF-B9A9-7362D6D5B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09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47654-A352-4D35-8D2C-6D26A15A3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6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9EC4C-8EAF-4C4C-80F7-710D9E4E8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32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8A096-FA40-47E9-8DC3-2BFFE04FD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15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6611B-47A1-4430-9535-F3F09A07E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27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D840F-33A3-4114-A20E-1FD2F67A7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17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83EF6-6D8C-4945-B2C9-931A8B3E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07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A4098-EB04-462A-9F5C-9EB4CAA12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88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81000"/>
            <a:ext cx="2692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81000"/>
            <a:ext cx="7874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BC4A9-499B-4849-AD1B-B992E446C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81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2" y="1981200"/>
            <a:ext cx="5276849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2" y="4186239"/>
            <a:ext cx="5276849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3003B-4157-4E64-A58F-6D76EA66B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64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981201"/>
            <a:ext cx="5276849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38DA0-7400-447D-9CE1-45509FAFA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652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124201"/>
            <a:ext cx="10350500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914401" y="6248401"/>
            <a:ext cx="2527300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481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37601" y="6248401"/>
            <a:ext cx="25273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33BA4-4B47-4E68-B74E-3C89921F6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12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8" name="Group 1030"/>
          <p:cNvGrpSpPr>
            <a:grpSpLocks/>
          </p:cNvGrpSpPr>
          <p:nvPr/>
        </p:nvGrpSpPr>
        <p:grpSpPr bwMode="auto">
          <a:xfrm>
            <a:off x="609600" y="2363788"/>
            <a:ext cx="10871200" cy="1600200"/>
            <a:chOff x="288" y="1489"/>
            <a:chExt cx="5136" cy="1008"/>
          </a:xfrm>
        </p:grpSpPr>
        <p:sp>
          <p:nvSpPr>
            <p:cNvPr id="3074" name="Arc 1026"/>
            <p:cNvSpPr>
              <a:spLocks/>
            </p:cNvSpPr>
            <p:nvPr/>
          </p:nvSpPr>
          <p:spPr bwMode="invGray">
            <a:xfrm>
              <a:off x="3595" y="1489"/>
              <a:ext cx="1829" cy="1008"/>
            </a:xfrm>
            <a:custGeom>
              <a:avLst/>
              <a:gdLst>
                <a:gd name="G0" fmla="+- 312 0 0"/>
                <a:gd name="G1" fmla="+- 21600 0 0"/>
                <a:gd name="G2" fmla="+- 21600 0 0"/>
                <a:gd name="T0" fmla="*/ 300 w 21912"/>
                <a:gd name="T1" fmla="*/ 0 h 43200"/>
                <a:gd name="T2" fmla="*/ 0 w 21912"/>
                <a:gd name="T3" fmla="*/ 43198 h 43200"/>
                <a:gd name="T4" fmla="*/ 312 w 2191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  <a:lnTo>
                    <a:pt x="312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75" name="Arc 1027"/>
            <p:cNvSpPr>
              <a:spLocks/>
            </p:cNvSpPr>
            <p:nvPr/>
          </p:nvSpPr>
          <p:spPr bwMode="invGray">
            <a:xfrm>
              <a:off x="3548" y="1593"/>
              <a:ext cx="1831" cy="800"/>
            </a:xfrm>
            <a:custGeom>
              <a:avLst/>
              <a:gdLst>
                <a:gd name="G0" fmla="+- 324 0 0"/>
                <a:gd name="G1" fmla="+- 21600 0 0"/>
                <a:gd name="G2" fmla="+- 21600 0 0"/>
                <a:gd name="T0" fmla="*/ 312 w 21924"/>
                <a:gd name="T1" fmla="*/ 0 h 43200"/>
                <a:gd name="T2" fmla="*/ 0 w 21924"/>
                <a:gd name="T3" fmla="*/ 43198 h 43200"/>
                <a:gd name="T4" fmla="*/ 324 w 219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  <a:lnTo>
                    <a:pt x="324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76" name="Arc 1028"/>
            <p:cNvSpPr>
              <a:spLocks/>
            </p:cNvSpPr>
            <p:nvPr/>
          </p:nvSpPr>
          <p:spPr bwMode="invGray">
            <a:xfrm>
              <a:off x="3521" y="1732"/>
              <a:ext cx="1830" cy="522"/>
            </a:xfrm>
            <a:custGeom>
              <a:avLst/>
              <a:gdLst>
                <a:gd name="G0" fmla="+- 325 0 0"/>
                <a:gd name="G1" fmla="+- 21600 0 0"/>
                <a:gd name="G2" fmla="+- 21600 0 0"/>
                <a:gd name="T0" fmla="*/ 313 w 21925"/>
                <a:gd name="T1" fmla="*/ 0 h 43200"/>
                <a:gd name="T2" fmla="*/ 0 w 21925"/>
                <a:gd name="T3" fmla="*/ 43198 h 43200"/>
                <a:gd name="T4" fmla="*/ 325 w 219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  <a:lnTo>
                    <a:pt x="325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3077" name="AutoShape 1029"/>
            <p:cNvSpPr>
              <a:spLocks noChangeArrowheads="1"/>
            </p:cNvSpPr>
            <p:nvPr/>
          </p:nvSpPr>
          <p:spPr bwMode="invGray">
            <a:xfrm>
              <a:off x="288" y="1940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3079" name="Rectangle 103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4478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80" name="Rectangle 103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7338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81" name="Rectangle 103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2" name="Rectangle 103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3" name="Rectangle 103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8A89305-3206-4359-92E6-E6E5389019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94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632CE-2825-4B2C-A5ED-9C00523F9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6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0E948-2ACF-4325-9C06-D44C45ECEB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907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0F2F9F-FD70-40B8-B7F3-5FE23C1F57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271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574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0574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85598-76CF-4F98-B7F5-AF66C4C9E0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463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C6DA0-AA59-4844-9D27-5D3112FFBB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741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EDFD3-4256-497C-9460-A50998A42F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517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5EEB49-94F6-4250-8A61-F9AF92DD11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270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15A9B9-18F7-4861-8402-656AB216CD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138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341A8-3652-474F-9CDE-998E39B031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3688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CB886-6EC8-420F-9D22-B171A1ACAD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198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381000"/>
            <a:ext cx="25908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75692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DAE82-2FFB-44E6-AA72-A208099DFC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07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FC0B-B801-4057-AF82-3E8D014B8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2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4E75B-F506-4995-BF20-B192C69FE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4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68DD3-0518-4276-8075-B0745920B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1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A6467-7185-413E-94FC-B02364412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3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25819-BA36-45E0-9E38-2EDC08446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7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FE0FD-A951-40E7-842C-28BCAF740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8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1200" y="6324600"/>
            <a:ext cx="782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46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FBDF431-ABAF-4C8B-BC56-4D8397390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  <p:sldLayoutId id="2147484184" r:id="rId12"/>
    <p:sldLayoutId id="2147484185" r:id="rId13"/>
    <p:sldLayoutId id="2147484186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5334000" y="-5334000"/>
            <a:ext cx="1524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5638799" y="304801"/>
            <a:ext cx="914402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1200" y="6324600"/>
            <a:ext cx="782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46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6E264A2-13C1-479A-BAC1-39701FA26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8" r:id="rId12"/>
    <p:sldLayoutId id="2147484189" r:id="rId13"/>
    <p:sldLayoutId id="2147484190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609600" y="992188"/>
            <a:ext cx="10871200" cy="1600200"/>
            <a:chOff x="288" y="625"/>
            <a:chExt cx="5136" cy="1008"/>
          </a:xfrm>
        </p:grpSpPr>
        <p:sp>
          <p:nvSpPr>
            <p:cNvPr id="1026" name="Arc 2"/>
            <p:cNvSpPr>
              <a:spLocks/>
            </p:cNvSpPr>
            <p:nvPr/>
          </p:nvSpPr>
          <p:spPr bwMode="invGray">
            <a:xfrm>
              <a:off x="3595" y="625"/>
              <a:ext cx="1829" cy="1008"/>
            </a:xfrm>
            <a:custGeom>
              <a:avLst/>
              <a:gdLst>
                <a:gd name="G0" fmla="+- 312 0 0"/>
                <a:gd name="G1" fmla="+- 21600 0 0"/>
                <a:gd name="G2" fmla="+- 21600 0 0"/>
                <a:gd name="T0" fmla="*/ 300 w 21912"/>
                <a:gd name="T1" fmla="*/ 0 h 43200"/>
                <a:gd name="T2" fmla="*/ 0 w 21912"/>
                <a:gd name="T3" fmla="*/ 43198 h 43200"/>
                <a:gd name="T4" fmla="*/ 312 w 21912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0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200"/>
                    <a:pt x="103" y="43199"/>
                    <a:pt x="0" y="43197"/>
                  </a:cubicBezTo>
                  <a:lnTo>
                    <a:pt x="312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027" name="Arc 3"/>
            <p:cNvSpPr>
              <a:spLocks/>
            </p:cNvSpPr>
            <p:nvPr/>
          </p:nvSpPr>
          <p:spPr bwMode="invGray">
            <a:xfrm>
              <a:off x="3548" y="729"/>
              <a:ext cx="1831" cy="800"/>
            </a:xfrm>
            <a:custGeom>
              <a:avLst/>
              <a:gdLst>
                <a:gd name="G0" fmla="+- 324 0 0"/>
                <a:gd name="G1" fmla="+- 21600 0 0"/>
                <a:gd name="G2" fmla="+- 21600 0 0"/>
                <a:gd name="T0" fmla="*/ 312 w 21924"/>
                <a:gd name="T1" fmla="*/ 0 h 43200"/>
                <a:gd name="T2" fmla="*/ 0 w 21924"/>
                <a:gd name="T3" fmla="*/ 43198 h 43200"/>
                <a:gd name="T4" fmla="*/ 324 w 21924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0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200"/>
                    <a:pt x="107" y="43199"/>
                    <a:pt x="0" y="43197"/>
                  </a:cubicBezTo>
                  <a:lnTo>
                    <a:pt x="324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028" name="Arc 4"/>
            <p:cNvSpPr>
              <a:spLocks/>
            </p:cNvSpPr>
            <p:nvPr/>
          </p:nvSpPr>
          <p:spPr bwMode="invGray">
            <a:xfrm>
              <a:off x="3521" y="868"/>
              <a:ext cx="1830" cy="522"/>
            </a:xfrm>
            <a:custGeom>
              <a:avLst/>
              <a:gdLst>
                <a:gd name="G0" fmla="+- 325 0 0"/>
                <a:gd name="G1" fmla="+- 21600 0 0"/>
                <a:gd name="G2" fmla="+- 21600 0 0"/>
                <a:gd name="T0" fmla="*/ 313 w 21925"/>
                <a:gd name="T1" fmla="*/ 0 h 43200"/>
                <a:gd name="T2" fmla="*/ 0 w 21925"/>
                <a:gd name="T3" fmla="*/ 43198 h 43200"/>
                <a:gd name="T4" fmla="*/ 325 w 21925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0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200"/>
                    <a:pt x="108" y="43199"/>
                    <a:pt x="0" y="43197"/>
                  </a:cubicBezTo>
                  <a:lnTo>
                    <a:pt x="325" y="2160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029" name="AutoShape 5"/>
            <p:cNvSpPr>
              <a:spLocks noChangeArrowheads="1"/>
            </p:cNvSpPr>
            <p:nvPr/>
          </p:nvSpPr>
          <p:spPr bwMode="invGray">
            <a:xfrm>
              <a:off x="288" y="1076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574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246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46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fld id="{B96531C9-2156-4678-8A01-090ACB1BB0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5453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</p:sldLayoutIdLst>
  <p:txStyles>
    <p:titleStyle>
      <a:lvl1pPr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2pPr>
      <a:lvl3pPr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3pPr>
      <a:lvl4pPr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4pPr>
      <a:lvl5pPr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rot13.com/" TargetMode="Externa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A2D2DF1-C9A5-4A8E-892B-1217106B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7800" y="2362200"/>
            <a:ext cx="3581400" cy="3505200"/>
          </a:xfrm>
        </p:spPr>
        <p:txBody>
          <a:bodyPr/>
          <a:lstStyle/>
          <a:p>
            <a:pPr marL="0" indent="0">
              <a:buNone/>
            </a:pPr>
            <a:r>
              <a:rPr lang="en-US" sz="60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Computer </a:t>
            </a: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Security: Cryptology</a:t>
            </a:r>
          </a:p>
        </p:txBody>
      </p:sp>
      <p:sp>
        <p:nvSpPr>
          <p:cNvPr id="2" name="AutoShape 6" descr="Article_PPT_Template-1.jpg">
            <a:extLst>
              <a:ext uri="{FF2B5EF4-FFF2-40B4-BE49-F238E27FC236}">
                <a16:creationId xmlns:a16="http://schemas.microsoft.com/office/drawing/2014/main" id="{3C427006-4F12-415A-A372-1F54566207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-1143000"/>
            <a:ext cx="47244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What Are Security Services in Cryptography? | Zedcor Security">
            <a:extLst>
              <a:ext uri="{FF2B5EF4-FFF2-40B4-BE49-F238E27FC236}">
                <a16:creationId xmlns:a16="http://schemas.microsoft.com/office/drawing/2014/main" id="{1DAF6370-7F72-E6DA-8BFB-F32A4FC52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97409"/>
            <a:ext cx="8763000" cy="374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algn="ctr"/>
            <a:r>
              <a:rPr lang="en-US" sz="4800" b="1" i="0"/>
              <a:t>Introduction</a:t>
            </a: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133600"/>
            <a:ext cx="10287000" cy="4114800"/>
          </a:xfrm>
        </p:spPr>
        <p:txBody>
          <a:bodyPr/>
          <a:lstStyle/>
          <a:p>
            <a:r>
              <a:rPr lang="en-US" sz="2700" dirty="0"/>
              <a:t>Security of transmission is critical for many network and Internet applications</a:t>
            </a:r>
          </a:p>
          <a:p>
            <a:r>
              <a:rPr lang="en-US" sz="2700" dirty="0"/>
              <a:t>Requires users to share information in a way that others can’t decipher the flow of information</a:t>
            </a:r>
            <a:endParaRPr lang="en-US" sz="2800" dirty="0"/>
          </a:p>
          <a:p>
            <a:pPr lvl="1"/>
            <a:endParaRPr lang="en-US" sz="2400" dirty="0"/>
          </a:p>
          <a:p>
            <a:pPr lvl="1">
              <a:buFontTx/>
              <a:buNone/>
            </a:pPr>
            <a:r>
              <a:rPr lang="en-US" altLang="zh-CN" sz="2400" dirty="0">
                <a:ea typeface="SimSun" pitchFamily="2" charset="-122"/>
              </a:rPr>
              <a:t>    “It is insufficient to protect ourselves with laws; we need to protect ourselves with mathematics.”		</a:t>
            </a:r>
          </a:p>
          <a:p>
            <a:pPr lvl="1">
              <a:buFontTx/>
              <a:buNone/>
            </a:pPr>
            <a:r>
              <a:rPr lang="en-US" altLang="zh-CN" sz="2400" dirty="0">
                <a:ea typeface="SimSun" pitchFamily="2" charset="-122"/>
              </a:rPr>
              <a:t>					-Bruce </a:t>
            </a:r>
            <a:r>
              <a:rPr lang="en-US" altLang="zh-CN" sz="2400" dirty="0" err="1">
                <a:ea typeface="SimSun" pitchFamily="2" charset="-122"/>
              </a:rPr>
              <a:t>Schneier</a:t>
            </a:r>
            <a:r>
              <a:rPr lang="en-US" altLang="zh-CN" sz="2400" dirty="0">
                <a:ea typeface="SimSun" pitchFamily="2" charset="-122"/>
              </a:rPr>
              <a:t> </a:t>
            </a:r>
            <a:endParaRPr lang="en-US" sz="2400" dirty="0"/>
          </a:p>
        </p:txBody>
      </p:sp>
      <p:pic>
        <p:nvPicPr>
          <p:cNvPr id="44038" name="Picture 1030" descr="https://encrypted-tbn1.gstatic.com/images?q=tbn:ANd9GcS8F5v3sMSm8b6t7qfBdylCyEyJgihB3gZZQdj8Xd6zzdMnbpXMJ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9530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837E9-06E9-6B87-CCBD-1178E916B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4DF7368-1F76-DE2D-FF8E-2967F516D0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Chuck Norris Facts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841FCBA-96AD-0372-4EF5-8874F590D71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28600" y="1524000"/>
            <a:ext cx="5765800" cy="47244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2400">
                <a:latin typeface="TrumpetLite" panose="020A0602050506020204" pitchFamily="18" charset="0"/>
                <a:ea typeface="ＭＳ Ｐゴシック" pitchFamily="34" charset="-128"/>
              </a:rPr>
              <a:t>When Alexander Graham Bell invented the telephone he had three missed calls from Chuck Norris.</a:t>
            </a:r>
          </a:p>
          <a:p>
            <a:pPr>
              <a:spcBef>
                <a:spcPts val="300"/>
              </a:spcBef>
            </a:pPr>
            <a:r>
              <a:rPr lang="en-US" sz="2400">
                <a:latin typeface="TrumpetLite" panose="020A0602050506020204" pitchFamily="18" charset="0"/>
                <a:ea typeface="ＭＳ Ｐゴシック" pitchFamily="34" charset="-128"/>
              </a:rPr>
              <a:t>Chuck Norris went skydiving and his parachute failed to open, so he took it back the next day for a refund.</a:t>
            </a:r>
          </a:p>
          <a:p>
            <a:pPr>
              <a:spcBef>
                <a:spcPts val="300"/>
              </a:spcBef>
            </a:pPr>
            <a:r>
              <a:rPr lang="en-US" sz="2400">
                <a:latin typeface="TrumpetLite" panose="020A0602050506020204" pitchFamily="18" charset="0"/>
                <a:ea typeface="ＭＳ Ｐゴシック" pitchFamily="34" charset="-128"/>
              </a:rPr>
              <a:t>Chuck Norris has a grizzly bear carpet in his room — the bear isn’t dead it is just afraid to move.</a:t>
            </a:r>
          </a:p>
          <a:p>
            <a:pPr>
              <a:spcBef>
                <a:spcPts val="300"/>
              </a:spcBef>
            </a:pPr>
            <a:r>
              <a:rPr lang="en-US" sz="2400">
                <a:latin typeface="TrumpetLite" panose="020A0602050506020204" pitchFamily="18" charset="0"/>
                <a:ea typeface="ＭＳ Ｐゴシック" pitchFamily="34" charset="-128"/>
              </a:rPr>
              <a:t>Chuck Norris counted to infinity. Twice.</a:t>
            </a:r>
          </a:p>
          <a:p>
            <a:pPr>
              <a:spcBef>
                <a:spcPts val="300"/>
              </a:spcBef>
            </a:pPr>
            <a:r>
              <a:rPr lang="en-US" sz="2400">
                <a:latin typeface="TrumpetLite" panose="020A0602050506020204" pitchFamily="18" charset="0"/>
                <a:ea typeface="ＭＳ Ｐゴシック" pitchFamily="34" charset="-128"/>
              </a:rPr>
              <a:t>Chuck Norris is Darth Vader’s father.</a:t>
            </a:r>
          </a:p>
          <a:p>
            <a:pPr>
              <a:spcBef>
                <a:spcPts val="300"/>
              </a:spcBef>
            </a:pPr>
            <a:r>
              <a:rPr lang="en-US" sz="2400">
                <a:latin typeface="TrumpetLite" panose="020A0602050506020204" pitchFamily="18" charset="0"/>
                <a:ea typeface="ＭＳ Ｐゴシック" pitchFamily="34" charset="-128"/>
              </a:rPr>
              <a:t>Chuck Norris tells Simon what to do.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7681D6-9C2F-603B-28B3-2BD5A76C3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765800" cy="4572000"/>
          </a:xfrm>
        </p:spPr>
        <p:txBody>
          <a:bodyPr/>
          <a:lstStyle/>
          <a:p>
            <a:r>
              <a:rPr lang="en-US" sz="2400">
                <a:latin typeface="TrumpetLite" panose="020A0602050506020204" pitchFamily="18" charset="0"/>
                <a:ea typeface="ＭＳ Ｐゴシック" pitchFamily="34" charset="-128"/>
              </a:rPr>
              <a:t>When Chuck Norris does a pushup he’s not pushing himself up — he’s pushing the Earth down.</a:t>
            </a:r>
          </a:p>
          <a:p>
            <a:r>
              <a:rPr lang="en-US" sz="2400">
                <a:latin typeface="TrumpetLite" panose="020A0602050506020204" pitchFamily="18" charset="0"/>
                <a:ea typeface="ＭＳ Ｐゴシック" pitchFamily="34" charset="-128"/>
              </a:rPr>
              <a:t>Death once had a near-Chuck-Norris experience.</a:t>
            </a:r>
          </a:p>
          <a:p>
            <a:r>
              <a:rPr lang="en-US" sz="2400">
                <a:latin typeface="TrumpetLite" panose="020A0602050506020204" pitchFamily="18" charset="0"/>
                <a:ea typeface="ＭＳ Ｐゴシック" pitchFamily="34" charset="-128"/>
              </a:rPr>
              <a:t>Chuck Norris knows Victoria’s secret.</a:t>
            </a:r>
          </a:p>
          <a:p>
            <a:r>
              <a:rPr lang="en-US" sz="2400">
                <a:latin typeface="TrumpetLite" panose="020A0602050506020204" pitchFamily="18" charset="0"/>
                <a:ea typeface="ＭＳ Ｐゴシック" pitchFamily="34" charset="-128"/>
              </a:rPr>
              <a:t>Chuck Norris can unscramble eggs.</a:t>
            </a:r>
          </a:p>
          <a:p>
            <a:r>
              <a:rPr lang="en-US" sz="2400">
                <a:latin typeface="TrumpetLite" panose="020A0602050506020204" pitchFamily="18" charset="0"/>
                <a:ea typeface="ＭＳ Ｐゴシック" pitchFamily="34" charset="-128"/>
              </a:rPr>
              <a:t>Chuck Norris and Superman once fought each other on a bet. The loser had to start wearing his underwear on the outside of his pants.</a:t>
            </a:r>
          </a:p>
        </p:txBody>
      </p:sp>
      <p:pic>
        <p:nvPicPr>
          <p:cNvPr id="2050" name="Picture 2" descr="chucknorris-3361529">
            <a:extLst>
              <a:ext uri="{FF2B5EF4-FFF2-40B4-BE49-F238E27FC236}">
                <a16:creationId xmlns:a16="http://schemas.microsoft.com/office/drawing/2014/main" id="{969CD89B-5222-428E-2133-9CC1DAE16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5993"/>
            <a:ext cx="2384425" cy="158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3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2"/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C50C1-20BE-3C18-5110-7323AD472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BFB0852-E6D1-FC63-31C2-7576669FDA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bRUCE sCHNEIER Facts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AB26AB7C-7C67-BEBA-75FA-E8D57E40C1B1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28600" y="1524000"/>
            <a:ext cx="5765800" cy="4724400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en-US" sz="2400">
                <a:latin typeface="TrumpetLite" panose="020A0602050506020204" pitchFamily="18" charset="0"/>
                <a:ea typeface="ＭＳ Ｐゴシック" pitchFamily="34" charset="-128"/>
              </a:rPr>
              <a:t>When Bruce Schneier observes a quantum particle, it remains in the same state until he has finished observing it.</a:t>
            </a:r>
          </a:p>
          <a:p>
            <a:pPr>
              <a:spcBef>
                <a:spcPts val="300"/>
              </a:spcBef>
            </a:pPr>
            <a:r>
              <a:rPr lang="en-US" sz="2400">
                <a:latin typeface="TrumpetLite" panose="020A0602050506020204" pitchFamily="18" charset="0"/>
                <a:ea typeface="ＭＳ Ｐゴシック" pitchFamily="34" charset="-128"/>
              </a:rPr>
              <a:t>Bruce Schneier once decrypted a box of AlphaBits.</a:t>
            </a:r>
          </a:p>
          <a:p>
            <a:pPr>
              <a:spcBef>
                <a:spcPts val="300"/>
              </a:spcBef>
            </a:pPr>
            <a:r>
              <a:rPr lang="en-US" sz="2400">
                <a:latin typeface="TrumpetLite" panose="020A0602050506020204" pitchFamily="18" charset="0"/>
                <a:ea typeface="ＭＳ Ｐゴシック" pitchFamily="34" charset="-128"/>
              </a:rPr>
              <a:t>Bruce Schneier knows the state of schroedinger's cat.</a:t>
            </a:r>
          </a:p>
          <a:p>
            <a:pPr>
              <a:spcBef>
                <a:spcPts val="300"/>
              </a:spcBef>
            </a:pPr>
            <a:r>
              <a:rPr lang="en-US" sz="2400">
                <a:latin typeface="TrumpetLite" panose="020A0602050506020204" pitchFamily="18" charset="0"/>
                <a:ea typeface="ＭＳ Ｐゴシック" pitchFamily="34" charset="-128"/>
              </a:rPr>
              <a:t>The sum of the ASCII values of the characters in Bruce Schneier’s passwords is always a prime number. Their product is too.</a:t>
            </a:r>
          </a:p>
          <a:p>
            <a:pPr>
              <a:spcBef>
                <a:spcPts val="300"/>
              </a:spcBef>
            </a:pPr>
            <a:r>
              <a:rPr lang="en-US" sz="2400">
                <a:latin typeface="TrumpetLite" panose="020A0602050506020204" pitchFamily="18" charset="0"/>
                <a:ea typeface="ＭＳ Ｐゴシック" pitchFamily="34" charset="-128"/>
              </a:rPr>
              <a:t>Bruce Schneier once factored a prime.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4FA141-0F10-C4E5-B279-E8D126A2F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00713"/>
            <a:ext cx="5765800" cy="4447687"/>
          </a:xfrm>
        </p:spPr>
        <p:txBody>
          <a:bodyPr/>
          <a:lstStyle/>
          <a:p>
            <a:r>
              <a:rPr lang="en-US" sz="2400">
                <a:latin typeface="TrumpetLite" panose="020A0602050506020204" pitchFamily="18" charset="0"/>
                <a:ea typeface="ＭＳ Ｐゴシック" pitchFamily="34" charset="-128"/>
              </a:rPr>
              <a:t>Bruce Schneier assembled assembly...with his bare hands!</a:t>
            </a:r>
          </a:p>
          <a:p>
            <a:r>
              <a:rPr lang="en-US" sz="2400">
                <a:latin typeface="TrumpetLite" panose="020A0602050506020204" pitchFamily="18" charset="0"/>
                <a:ea typeface="ＭＳ Ｐゴシック" pitchFamily="34" charset="-128"/>
              </a:rPr>
              <a:t>A mystery wrapped in an Enigma is no more puzzling to Bruce Schneier than a mystery wrapped in ROT-13.</a:t>
            </a:r>
          </a:p>
          <a:p>
            <a:r>
              <a:rPr lang="en-US" sz="2400">
                <a:latin typeface="TrumpetLite" panose="020A0602050506020204" pitchFamily="18" charset="0"/>
                <a:ea typeface="ＭＳ Ｐゴシック" pitchFamily="34" charset="-128"/>
              </a:rPr>
              <a:t>Bruce Schneier knows your private key.</a:t>
            </a:r>
          </a:p>
          <a:p>
            <a:r>
              <a:rPr lang="en-US" sz="2400">
                <a:latin typeface="TrumpetLite" panose="020A0602050506020204" pitchFamily="18" charset="0"/>
                <a:ea typeface="ＭＳ Ｐゴシック" pitchFamily="34" charset="-128"/>
              </a:rPr>
              <a:t>The nuclear launch codes held by the President of the United States are secured by an unbreakable system: a plain brown envelope with a picture of Bruce Schneier on the flap.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10CF76F-7D14-6952-D9B1-3016BA3A5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0"/>
            <a:ext cx="1455576" cy="180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98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2"/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algn="ctr"/>
            <a:r>
              <a:rPr lang="en-US" sz="4800" b="1" i="0"/>
              <a:t>Introduction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10668000" cy="4267200"/>
          </a:xfrm>
        </p:spPr>
        <p:txBody>
          <a:bodyPr/>
          <a:lstStyle/>
          <a:p>
            <a:r>
              <a:rPr lang="en-US" sz="2800"/>
              <a:t>The approach is based </a:t>
            </a:r>
            <a:r>
              <a:rPr lang="en-US" sz="2800" dirty="0"/>
              <a:t>on the difficulty of computing discrete logarithms of large numbers.</a:t>
            </a:r>
          </a:p>
          <a:p>
            <a:r>
              <a:rPr lang="en-US" sz="2800"/>
              <a:t>Requires </a:t>
            </a:r>
            <a:r>
              <a:rPr lang="en-US" sz="2800" dirty="0"/>
              <a:t>two large </a:t>
            </a:r>
            <a:r>
              <a:rPr lang="en-US" sz="2800"/>
              <a:t>numbers: p, a prime &amp; g</a:t>
            </a:r>
            <a:r>
              <a:rPr lang="en-US" sz="2800" dirty="0"/>
              <a:t>, a primitive root </a:t>
            </a:r>
            <a:r>
              <a:rPr lang="en-US" sz="2800"/>
              <a:t>of p</a:t>
            </a:r>
          </a:p>
          <a:p>
            <a:r>
              <a:rPr lang="en-US" sz="2800"/>
              <a:t>p and g are both publicly available numbers (</a:t>
            </a:r>
            <a:r>
              <a:rPr lang="en-US"/>
              <a:t>p is at least 512 bits)</a:t>
            </a:r>
          </a:p>
          <a:p>
            <a:r>
              <a:rPr lang="en-US" sz="2800"/>
              <a:t>Users pick private values a and b</a:t>
            </a:r>
          </a:p>
          <a:p>
            <a:r>
              <a:rPr lang="en-US" sz="2800"/>
              <a:t>Compute public values</a:t>
            </a:r>
          </a:p>
          <a:p>
            <a:pPr lvl="1"/>
            <a:r>
              <a:rPr lang="en-US"/>
              <a:t>A = g</a:t>
            </a:r>
            <a:r>
              <a:rPr lang="en-US" baseline="30000"/>
              <a:t>a </a:t>
            </a:r>
            <a:r>
              <a:rPr lang="en-US"/>
              <a:t>mod p</a:t>
            </a:r>
          </a:p>
          <a:p>
            <a:pPr lvl="1"/>
            <a:r>
              <a:rPr lang="en-US"/>
              <a:t>B = g</a:t>
            </a:r>
            <a:r>
              <a:rPr lang="en-US" baseline="30000"/>
              <a:t>b </a:t>
            </a:r>
            <a:r>
              <a:rPr lang="en-US"/>
              <a:t>mod 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algn="ctr"/>
            <a:r>
              <a:rPr lang="en-US" sz="4800" b="1" i="0"/>
              <a:t>Implementation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10820400" cy="4114800"/>
          </a:xfrm>
        </p:spPr>
        <p:txBody>
          <a:bodyPr/>
          <a:lstStyle/>
          <a:p>
            <a:r>
              <a:rPr lang="en-US" sz="2800"/>
              <a:t>Public values A and B are exchanged</a:t>
            </a:r>
          </a:p>
          <a:p>
            <a:r>
              <a:rPr lang="en-US" sz="2800"/>
              <a:t>Compute</a:t>
            </a:r>
            <a:r>
              <a:rPr lang="en-US" sz="2800" b="1">
                <a:solidFill>
                  <a:srgbClr val="FFFFFF"/>
                </a:solidFill>
              </a:rPr>
              <a:t> </a:t>
            </a:r>
            <a:r>
              <a:rPr lang="en-US" sz="2800" dirty="0"/>
              <a:t>shared, private key</a:t>
            </a:r>
          </a:p>
          <a:p>
            <a:pPr lvl="1"/>
            <a:r>
              <a:rPr lang="en-US" dirty="0" err="1"/>
              <a:t>K</a:t>
            </a:r>
            <a:r>
              <a:rPr lang="en-US" baseline="-25000" dirty="0" err="1"/>
              <a:t>a</a:t>
            </a:r>
            <a:r>
              <a:rPr lang="en-US" dirty="0"/>
              <a:t> = B</a:t>
            </a:r>
            <a:r>
              <a:rPr lang="en-US" baseline="30000" dirty="0"/>
              <a:t>a</a:t>
            </a:r>
            <a:r>
              <a:rPr lang="en-US" dirty="0"/>
              <a:t> mod p</a:t>
            </a:r>
          </a:p>
          <a:p>
            <a:pPr lvl="1"/>
            <a:r>
              <a:rPr lang="en-US" dirty="0"/>
              <a:t>K</a:t>
            </a:r>
            <a:r>
              <a:rPr lang="en-US" baseline="-25000" dirty="0"/>
              <a:t>b</a:t>
            </a:r>
            <a:r>
              <a:rPr lang="en-US" dirty="0"/>
              <a:t> = </a:t>
            </a:r>
            <a:r>
              <a:rPr lang="en-US" dirty="0" err="1"/>
              <a:t>A</a:t>
            </a:r>
            <a:r>
              <a:rPr lang="en-US" baseline="30000" dirty="0" err="1"/>
              <a:t>b</a:t>
            </a:r>
            <a:r>
              <a:rPr lang="en-US" dirty="0"/>
              <a:t> mod p</a:t>
            </a:r>
          </a:p>
          <a:p>
            <a:pPr lvl="1"/>
            <a:endParaRPr lang="en-US" dirty="0"/>
          </a:p>
          <a:p>
            <a:r>
              <a:rPr lang="en-US" sz="2800" dirty="0"/>
              <a:t>Algebraically it can be shown that K = </a:t>
            </a:r>
            <a:r>
              <a:rPr lang="en-US" sz="2800" dirty="0" err="1"/>
              <a:t>K</a:t>
            </a:r>
            <a:r>
              <a:rPr lang="en-US" sz="2800" baseline="-25000" dirty="0" err="1"/>
              <a:t>a</a:t>
            </a:r>
            <a:r>
              <a:rPr lang="en-US" sz="2800" dirty="0"/>
              <a:t> </a:t>
            </a:r>
            <a:r>
              <a:rPr lang="en-US" sz="2800"/>
              <a:t>= K</a:t>
            </a:r>
            <a:r>
              <a:rPr lang="en-US" sz="2800" baseline="-25000"/>
              <a:t>b</a:t>
            </a:r>
            <a:endParaRPr lang="en-US" sz="2800" dirty="0"/>
          </a:p>
          <a:p>
            <a:pPr lvl="1"/>
            <a:r>
              <a:rPr lang="en-US" sz="2400"/>
              <a:t>K = A</a:t>
            </a:r>
            <a:r>
              <a:rPr lang="en-US" sz="2400" baseline="30000"/>
              <a:t>b</a:t>
            </a:r>
            <a:r>
              <a:rPr lang="en-US" sz="2400"/>
              <a:t> mod p = (g</a:t>
            </a:r>
            <a:r>
              <a:rPr lang="en-US" sz="2400" baseline="30000"/>
              <a:t>a </a:t>
            </a:r>
            <a:r>
              <a:rPr lang="en-US" sz="2400"/>
              <a:t>mod p)</a:t>
            </a:r>
            <a:r>
              <a:rPr lang="en-US" sz="2400" baseline="30000"/>
              <a:t>b</a:t>
            </a:r>
            <a:r>
              <a:rPr lang="en-US" sz="2400"/>
              <a:t> mod p = g</a:t>
            </a:r>
            <a:r>
              <a:rPr lang="en-US" sz="2400" baseline="30000"/>
              <a:t>ab </a:t>
            </a:r>
            <a:r>
              <a:rPr lang="en-US" sz="2400"/>
              <a:t>mod p = (g</a:t>
            </a:r>
            <a:r>
              <a:rPr lang="en-US" sz="2400" baseline="30000"/>
              <a:t>b </a:t>
            </a:r>
            <a:r>
              <a:rPr lang="en-US" sz="2400"/>
              <a:t>mod p)</a:t>
            </a:r>
            <a:r>
              <a:rPr lang="en-US" sz="2400" baseline="30000"/>
              <a:t>a</a:t>
            </a:r>
            <a:r>
              <a:rPr lang="en-US" sz="2400"/>
              <a:t> mod p = B</a:t>
            </a:r>
            <a:r>
              <a:rPr lang="en-US" sz="2400" baseline="30000"/>
              <a:t>a</a:t>
            </a:r>
            <a:r>
              <a:rPr lang="en-US" sz="2400"/>
              <a:t> mod p</a:t>
            </a:r>
          </a:p>
          <a:p>
            <a:pPr lvl="1"/>
            <a:r>
              <a:rPr lang="en-US"/>
              <a:t>Users </a:t>
            </a:r>
            <a:r>
              <a:rPr lang="en-US" dirty="0"/>
              <a:t>now have a symmetric secret key to encrypt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algn="ctr"/>
            <a:r>
              <a:rPr lang="en-US" sz="4800" b="1" i="0"/>
              <a:t>Implementation</a:t>
            </a:r>
          </a:p>
        </p:txBody>
      </p:sp>
      <p:pic>
        <p:nvPicPr>
          <p:cNvPr id="53256" name="Picture 8" descr="http://www.philipfox.org/dh/assets/DiffieHellmanExchan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9"/>
          <a:stretch/>
        </p:blipFill>
        <p:spPr bwMode="auto">
          <a:xfrm>
            <a:off x="2209800" y="2295527"/>
            <a:ext cx="7620000" cy="3876674"/>
          </a:xfrm>
          <a:prstGeom prst="rect">
            <a:avLst/>
          </a:prstGeom>
          <a:solidFill>
            <a:schemeClr val="accent1"/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algn="ctr"/>
            <a:r>
              <a:rPr lang="en-US" sz="4800" b="1" i="0"/>
              <a:t>Example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10287000" cy="434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Alice and Bob get public numbers</a:t>
            </a:r>
          </a:p>
          <a:p>
            <a:pPr lvl="1">
              <a:lnSpc>
                <a:spcPct val="90000"/>
              </a:lnSpc>
            </a:pPr>
            <a:r>
              <a:rPr lang="en-US"/>
              <a:t>p </a:t>
            </a:r>
            <a:r>
              <a:rPr lang="en-US" dirty="0"/>
              <a:t>= 23</a:t>
            </a:r>
            <a:r>
              <a:rPr lang="en-US"/>
              <a:t>,  g = 9</a:t>
            </a:r>
          </a:p>
          <a:p>
            <a:pPr>
              <a:lnSpc>
                <a:spcPct val="90000"/>
              </a:lnSpc>
            </a:pPr>
            <a:r>
              <a:rPr lang="en-US"/>
              <a:t>They then each pick a secret key</a:t>
            </a:r>
          </a:p>
          <a:p>
            <a:pPr lvl="1">
              <a:lnSpc>
                <a:spcPct val="90000"/>
              </a:lnSpc>
            </a:pPr>
            <a:r>
              <a:rPr lang="en-US"/>
              <a:t>Alice: 4</a:t>
            </a:r>
          </a:p>
          <a:p>
            <a:pPr lvl="1">
              <a:lnSpc>
                <a:spcPct val="90000"/>
              </a:lnSpc>
            </a:pPr>
            <a:r>
              <a:rPr lang="en-US"/>
              <a:t>Bob: 3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Alice and Bob compute public values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 =  9</a:t>
            </a:r>
            <a:r>
              <a:rPr lang="en-US" baseline="30000" dirty="0"/>
              <a:t>4</a:t>
            </a:r>
            <a:r>
              <a:rPr lang="en-US" dirty="0"/>
              <a:t> mod 23 =  6561 mod 23  =  6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  =  9</a:t>
            </a:r>
            <a:r>
              <a:rPr lang="en-US" baseline="30000" dirty="0"/>
              <a:t>3 </a:t>
            </a:r>
            <a:r>
              <a:rPr lang="en-US" dirty="0"/>
              <a:t>mod 23</a:t>
            </a:r>
            <a:r>
              <a:rPr lang="en-US" baseline="30000" dirty="0"/>
              <a:t>  </a:t>
            </a:r>
            <a:r>
              <a:rPr lang="en-US" dirty="0"/>
              <a:t>=  729 mod 23    =  16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algn="ctr"/>
            <a:r>
              <a:rPr lang="en-US" sz="4800" b="1" i="0"/>
              <a:t>Example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286000"/>
            <a:ext cx="10363200" cy="4114800"/>
          </a:xfrm>
        </p:spPr>
        <p:txBody>
          <a:bodyPr/>
          <a:lstStyle/>
          <a:p>
            <a:r>
              <a:rPr lang="en-US"/>
              <a:t>Alice and Bob exchange public numbers</a:t>
            </a:r>
          </a:p>
          <a:p>
            <a:r>
              <a:rPr lang="en-US"/>
              <a:t>Alice </a:t>
            </a:r>
            <a:r>
              <a:rPr lang="en-US" dirty="0"/>
              <a:t>and Bob compute symmetric keys</a:t>
            </a:r>
          </a:p>
          <a:p>
            <a:pPr lvl="1"/>
            <a:r>
              <a:rPr lang="en-US" dirty="0" err="1"/>
              <a:t>K</a:t>
            </a:r>
            <a:r>
              <a:rPr lang="en-US" baseline="-25000" dirty="0" err="1"/>
              <a:t>a</a:t>
            </a:r>
            <a:r>
              <a:rPr lang="en-US" dirty="0"/>
              <a:t> = B</a:t>
            </a:r>
            <a:r>
              <a:rPr lang="en-US" baseline="30000" dirty="0"/>
              <a:t>a</a:t>
            </a:r>
            <a:r>
              <a:rPr lang="en-US" dirty="0"/>
              <a:t> mod p = 16</a:t>
            </a:r>
            <a:r>
              <a:rPr lang="en-US" baseline="30000" dirty="0"/>
              <a:t>4</a:t>
            </a:r>
            <a:r>
              <a:rPr lang="en-US" dirty="0"/>
              <a:t> mod 23 = 9</a:t>
            </a:r>
            <a:endParaRPr lang="en-US" baseline="30000" dirty="0"/>
          </a:p>
          <a:p>
            <a:pPr lvl="1"/>
            <a:r>
              <a:rPr lang="en-US" dirty="0"/>
              <a:t>K</a:t>
            </a:r>
            <a:r>
              <a:rPr lang="en-US" baseline="-25000" dirty="0"/>
              <a:t>b</a:t>
            </a:r>
            <a:r>
              <a:rPr lang="en-US" dirty="0"/>
              <a:t> = </a:t>
            </a:r>
            <a:r>
              <a:rPr lang="en-US" dirty="0" err="1"/>
              <a:t>A</a:t>
            </a:r>
            <a:r>
              <a:rPr lang="en-US" baseline="30000" dirty="0" err="1"/>
              <a:t>b</a:t>
            </a:r>
            <a:r>
              <a:rPr lang="en-US" dirty="0"/>
              <a:t> mod p =  6</a:t>
            </a:r>
            <a:r>
              <a:rPr lang="en-US" baseline="30000" dirty="0"/>
              <a:t>3</a:t>
            </a:r>
            <a:r>
              <a:rPr lang="en-US" dirty="0"/>
              <a:t>  mod 23 = 9</a:t>
            </a:r>
          </a:p>
          <a:p>
            <a:r>
              <a:rPr lang="en-US" dirty="0"/>
              <a:t>Alice and Bob now can talk securely!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algn="ctr"/>
            <a:r>
              <a:rPr lang="en-US" sz="4800" b="1" i="0"/>
              <a:t>Applications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86000"/>
            <a:ext cx="10591800" cy="4114800"/>
          </a:xfrm>
        </p:spPr>
        <p:txBody>
          <a:bodyPr/>
          <a:lstStyle/>
          <a:p>
            <a:r>
              <a:rPr lang="en-US"/>
              <a:t>Diffie-Hellman is currently used in many protocols, namely:</a:t>
            </a:r>
          </a:p>
          <a:p>
            <a:pPr lvl="1"/>
            <a:r>
              <a:rPr lang="en-US"/>
              <a:t>Secure Sockets Layer (SSL)/Transport Layer Security (TLS)</a:t>
            </a:r>
          </a:p>
          <a:p>
            <a:pPr lvl="1"/>
            <a:r>
              <a:rPr lang="en-US"/>
              <a:t>Secure Shell (SSH)</a:t>
            </a:r>
          </a:p>
          <a:p>
            <a:pPr lvl="1"/>
            <a:r>
              <a:rPr lang="en-US"/>
              <a:t>Internet Protocol Security (IPSec)</a:t>
            </a:r>
          </a:p>
          <a:p>
            <a:pPr lvl="1"/>
            <a:r>
              <a:rPr lang="en-US"/>
              <a:t>Public Key Infrastructure (PKI)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algn="ctr"/>
            <a:r>
              <a:rPr lang="en-US" sz="4800" b="1" i="0"/>
              <a:t>Conclusion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2286000"/>
            <a:ext cx="7772400" cy="4114800"/>
          </a:xfrm>
        </p:spPr>
        <p:txBody>
          <a:bodyPr/>
          <a:lstStyle/>
          <a:p>
            <a:r>
              <a:rPr lang="en-US" sz="2400" dirty="0"/>
              <a:t>Authenticated Diffie-Hellman Key Agreement (1992)</a:t>
            </a:r>
          </a:p>
          <a:p>
            <a:pPr lvl="1"/>
            <a:r>
              <a:rPr lang="en-US" sz="2400" dirty="0"/>
              <a:t>Defeats middleperson attack</a:t>
            </a:r>
          </a:p>
          <a:p>
            <a:r>
              <a:rPr lang="en-US" sz="2400" dirty="0"/>
              <a:t>Diffie-Hellman POP Algorithm</a:t>
            </a:r>
          </a:p>
          <a:p>
            <a:pPr lvl="1"/>
            <a:r>
              <a:rPr lang="en-US" sz="2400" dirty="0"/>
              <a:t>Enhances </a:t>
            </a:r>
            <a:r>
              <a:rPr lang="en-US" sz="2400" dirty="0" err="1"/>
              <a:t>IPSec</a:t>
            </a:r>
            <a:r>
              <a:rPr lang="en-US" sz="2400" dirty="0"/>
              <a:t> layer</a:t>
            </a:r>
          </a:p>
          <a:p>
            <a:r>
              <a:rPr lang="en-US" sz="2400" dirty="0"/>
              <a:t>Diffie-Hellman continues to play large role in secure protocol creation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57DD-42EB-488A-93AF-47B9A24C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ALERT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ED3F3-5033-4930-B561-2DFA70946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76400"/>
            <a:ext cx="10058400" cy="4038600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2800" dirty="0">
              <a:latin typeface="Footlight MT Light" panose="0204060206030A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 dirty="0">
                <a:latin typeface="Footlight MT Light" panose="0204060206030A020304" pitchFamily="18" charset="0"/>
              </a:rPr>
              <a:t>Assignment 9 will be available on Brightspace on Friday.</a:t>
            </a:r>
          </a:p>
          <a:p>
            <a:pPr>
              <a:spcBef>
                <a:spcPts val="0"/>
              </a:spcBef>
            </a:pPr>
            <a:endParaRPr lang="en-US" sz="2800" dirty="0">
              <a:latin typeface="Footlight MT Light" panose="0204060206030A020304" pitchFamily="18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sz="26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8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encrypted-tbn2.gstatic.com/images?q=tbn:ANd9GcRme5skJ_sLdTm5lLZJpcafQ9_yd-nEIprf5C5Jp5E_Er3mbf9z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914" y="2057401"/>
            <a:ext cx="7032172" cy="425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Next Time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Pizzicato-Swash" panose="00000400000000000000" pitchFamily="2" charset="0"/>
              <a:ea typeface="Pizzicato-Swash" panose="00000400000000000000" pitchFamily="2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9296400" cy="3657600"/>
          </a:xfrm>
        </p:spPr>
        <p:txBody>
          <a:bodyPr/>
          <a:lstStyle/>
          <a:p>
            <a:r>
              <a:rPr lang="en-US" sz="2600">
                <a:latin typeface="TrumpetLite" panose="020A0602050506020204" pitchFamily="18" charset="0"/>
                <a:ea typeface="ＭＳ Ｐゴシック" pitchFamily="34" charset="-128"/>
              </a:rPr>
              <a:t>More encryption</a:t>
            </a:r>
            <a:endParaRPr lang="en-US" sz="2600" dirty="0"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424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Why Security?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711200" y="1524000"/>
            <a:ext cx="10769600" cy="4572000"/>
          </a:xfrm>
        </p:spPr>
        <p:txBody>
          <a:bodyPr/>
          <a:lstStyle/>
          <a:p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When computers were single-user mainframes, security was in the form of locked doors and human guards.</a:t>
            </a:r>
          </a:p>
          <a:p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Once computers could talk to each </a:t>
            </a:r>
            <a:r>
              <a:rPr lang="en-US" sz="2800">
                <a:latin typeface="TrumpetLite" panose="020A0602050506020204" pitchFamily="18" charset="0"/>
                <a:ea typeface="ＭＳ Ｐゴシック" pitchFamily="34" charset="-128"/>
              </a:rPr>
              <a:t>other then </a:t>
            </a:r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they suddenly became vulnerable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not to physical, in-person attacks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but to digital, electronic intrusions</a:t>
            </a:r>
          </a:p>
          <a:p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Also, since the only reason for networks to exist is for communication, networks suffered from security vulnerabilities in that respect as well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Communications could be intercepted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Identities could be spoofed</a:t>
            </a:r>
          </a:p>
        </p:txBody>
      </p:sp>
    </p:spTree>
    <p:extLst>
      <p:ext uri="{BB962C8B-B14F-4D97-AF65-F5344CB8AC3E}">
        <p14:creationId xmlns:p14="http://schemas.microsoft.com/office/powerpoint/2010/main" val="81491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Communication Security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TrumpetLite" panose="020A0602050506020204" pitchFamily="18" charset="0"/>
                <a:ea typeface="ＭＳ Ｐゴシック" pitchFamily="34" charset="-128"/>
              </a:rPr>
              <a:t>Cryptology = Cryptography + Cryptanalysis</a:t>
            </a:r>
          </a:p>
          <a:p>
            <a:pPr lvl="1"/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Codes vs. Ciphers</a:t>
            </a:r>
          </a:p>
          <a:p>
            <a:pPr lvl="1"/>
            <a:endParaRPr lang="en-US" sz="2800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pPr lvl="1"/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Cryptography: An ancient discipline of creating ciphers</a:t>
            </a:r>
          </a:p>
          <a:p>
            <a:pPr lvl="2"/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Greek: </a:t>
            </a:r>
            <a:r>
              <a:rPr lang="en-US" sz="2800" dirty="0" err="1">
                <a:latin typeface="Symbol" panose="05050102010706020507" pitchFamily="18" charset="2"/>
                <a:ea typeface="ＭＳ Ｐゴシック" pitchFamily="34" charset="-128"/>
              </a:rPr>
              <a:t>krupto</a:t>
            </a:r>
            <a:r>
              <a:rPr lang="en-US" sz="2800" dirty="0">
                <a:latin typeface="Symbol" panose="05050102010706020507" pitchFamily="18" charset="2"/>
                <a:ea typeface="ＭＳ Ｐゴシック" pitchFamily="34" charset="-128"/>
                <a:sym typeface="Symbol" panose="05050102010706020507" pitchFamily="18" charset="2"/>
              </a:rPr>
              <a:t> + </a:t>
            </a:r>
            <a:r>
              <a:rPr lang="en-US" sz="2800" dirty="0" err="1">
                <a:latin typeface="Symbol" panose="05050102010706020507" pitchFamily="18" charset="2"/>
                <a:ea typeface="ＭＳ Ｐゴシック" pitchFamily="34" charset="-128"/>
                <a:sym typeface="Symbol" panose="05050102010706020507" pitchFamily="18" charset="2"/>
              </a:rPr>
              <a:t>grafh</a:t>
            </a:r>
            <a:r>
              <a:rPr lang="en-US" sz="2800" dirty="0">
                <a:latin typeface="Symbol" panose="05050102010706020507" pitchFamily="18" charset="2"/>
                <a:ea typeface="ＭＳ Ｐゴシック" pitchFamily="34" charset="-128"/>
                <a:sym typeface="Symbol" panose="05050102010706020507" pitchFamily="18" charset="2"/>
              </a:rPr>
              <a:t> =</a:t>
            </a:r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  <a:sym typeface="Symbol" panose="05050102010706020507" pitchFamily="18" charset="2"/>
              </a:rPr>
              <a:t> </a:t>
            </a:r>
            <a:r>
              <a:rPr lang="en-US" sz="2800" dirty="0" err="1">
                <a:latin typeface="TrumpetLite" panose="020A0602050506020204" pitchFamily="18" charset="0"/>
                <a:ea typeface="ＭＳ Ｐゴシック" pitchFamily="34" charset="-128"/>
                <a:sym typeface="Symbol" panose="05050102010706020507" pitchFamily="18" charset="2"/>
              </a:rPr>
              <a:t>kryptos</a:t>
            </a:r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  <a:sym typeface="Symbol" panose="05050102010706020507" pitchFamily="18" charset="2"/>
              </a:rPr>
              <a:t> + </a:t>
            </a:r>
            <a:r>
              <a:rPr lang="en-US" sz="2800" dirty="0" err="1">
                <a:latin typeface="TrumpetLite" panose="020A0602050506020204" pitchFamily="18" charset="0"/>
                <a:ea typeface="ＭＳ Ｐゴシック" pitchFamily="34" charset="-128"/>
                <a:sym typeface="Symbol" panose="05050102010706020507" pitchFamily="18" charset="2"/>
              </a:rPr>
              <a:t>graphe</a:t>
            </a:r>
            <a:endParaRPr lang="en-US" sz="2800" dirty="0">
              <a:latin typeface="TrumpetLite" panose="020A0602050506020204" pitchFamily="18" charset="0"/>
              <a:ea typeface="ＭＳ Ｐゴシック" pitchFamily="34" charset="-128"/>
              <a:sym typeface="Symbol" panose="05050102010706020507" pitchFamily="18" charset="2"/>
            </a:endParaRPr>
          </a:p>
          <a:p>
            <a:pPr lvl="3"/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  <a:sym typeface="Symbol" panose="05050102010706020507" pitchFamily="18" charset="2"/>
              </a:rPr>
              <a:t>hidden writing</a:t>
            </a:r>
          </a:p>
          <a:p>
            <a:pPr lvl="3"/>
            <a:endParaRPr lang="en-US" sz="2800" dirty="0">
              <a:latin typeface="TrumpetLite" panose="020A0602050506020204" pitchFamily="18" charset="0"/>
              <a:ea typeface="ＭＳ Ｐゴシック" pitchFamily="34" charset="-128"/>
              <a:sym typeface="Symbol" panose="05050102010706020507" pitchFamily="18" charset="2"/>
            </a:endParaRPr>
          </a:p>
          <a:p>
            <a:pPr lvl="1"/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  <a:sym typeface="Symbol" panose="05050102010706020507" pitchFamily="18" charset="2"/>
              </a:rPr>
              <a:t>Cryptanalysis: The art &amp; science of breaking ciphers</a:t>
            </a:r>
            <a:endParaRPr lang="en-US" sz="2800" dirty="0">
              <a:latin typeface="TrumpetLite" panose="020A0602050506020204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897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Caesar Cipher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10591800" cy="5029200"/>
          </a:xfrm>
        </p:spPr>
        <p:txBody>
          <a:bodyPr/>
          <a:lstStyle/>
          <a:p>
            <a:r>
              <a:rPr lang="en-US" sz="2400" dirty="0">
                <a:latin typeface="TrumpetLite" panose="020A0602050506020204" pitchFamily="18" charset="0"/>
                <a:ea typeface="ＭＳ Ｐゴシック" pitchFamily="34" charset="-128"/>
              </a:rPr>
              <a:t>In ancient Roman times when Julius Caesar was commanding remote generals in the field he needed a secure form of communication</a:t>
            </a:r>
          </a:p>
          <a:p>
            <a:pPr lvl="1"/>
            <a:r>
              <a:rPr lang="en-US" sz="2200" dirty="0">
                <a:latin typeface="TrumpetLite" panose="020A0602050506020204" pitchFamily="18" charset="0"/>
                <a:ea typeface="ＭＳ Ｐゴシック" pitchFamily="34" charset="-128"/>
              </a:rPr>
              <a:t>Most of his enemies were illiterate anyway, so a sophisticated system wasn’t required</a:t>
            </a:r>
          </a:p>
          <a:p>
            <a:r>
              <a:rPr lang="en-US" sz="2400" dirty="0">
                <a:latin typeface="TrumpetLite" panose="020A0602050506020204" pitchFamily="18" charset="0"/>
                <a:ea typeface="ＭＳ Ｐゴシック" pitchFamily="34" charset="-128"/>
              </a:rPr>
              <a:t>The </a:t>
            </a:r>
            <a:r>
              <a:rPr lang="en-US" sz="2400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Caesar cipher</a:t>
            </a:r>
            <a:r>
              <a:rPr lang="en-US" sz="2400" dirty="0">
                <a:latin typeface="TrumpetLite" panose="020A0602050506020204" pitchFamily="18" charset="0"/>
                <a:ea typeface="ＭＳ Ｐゴシック" pitchFamily="34" charset="-128"/>
              </a:rPr>
              <a:t> is a scheme where each letter is replaced with the letter that comes 3 </a:t>
            </a:r>
            <a:r>
              <a:rPr lang="en-US" sz="2400">
                <a:latin typeface="TrumpetLite" panose="020A0602050506020204" pitchFamily="18" charset="0"/>
                <a:ea typeface="ＭＳ Ｐゴシック" pitchFamily="34" charset="-128"/>
              </a:rPr>
              <a:t>positions earlier </a:t>
            </a:r>
            <a:r>
              <a:rPr lang="en-US" sz="2400" dirty="0">
                <a:latin typeface="TrumpetLite" panose="020A0602050506020204" pitchFamily="18" charset="0"/>
                <a:ea typeface="ＭＳ Ｐゴシック" pitchFamily="34" charset="-128"/>
              </a:rPr>
              <a:t>in the alphabet:</a:t>
            </a:r>
          </a:p>
          <a:p>
            <a:pPr marL="1258888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plain text:  </a:t>
            </a:r>
            <a:r>
              <a:rPr lang="en-US" sz="1600" b="1" dirty="0"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a b c d e f g h </a:t>
            </a:r>
            <a:r>
              <a:rPr lang="en-US" sz="1600" b="1" dirty="0" err="1"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i</a:t>
            </a:r>
            <a:r>
              <a:rPr lang="en-US" sz="1600" b="1" dirty="0"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j k l m n o p q r s t u v w x y z</a:t>
            </a:r>
            <a:endParaRPr lang="en-US" sz="2400" b="1" dirty="0">
              <a:latin typeface="Courier New" panose="02070309020205020404" pitchFamily="49" charset="0"/>
              <a:ea typeface="ＭＳ Ｐゴシック" pitchFamily="34" charset="-128"/>
              <a:cs typeface="Courier New" panose="02070309020205020404" pitchFamily="49" charset="0"/>
            </a:endParaRPr>
          </a:p>
          <a:p>
            <a:pPr marL="1258888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cipher text: </a:t>
            </a:r>
            <a:r>
              <a:rPr lang="en-US" sz="1600" b="1" dirty="0"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x y z a b c d e f g h </a:t>
            </a:r>
            <a:r>
              <a:rPr lang="en-US" sz="1600" b="1" dirty="0" err="1"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i</a:t>
            </a:r>
            <a:r>
              <a:rPr lang="en-US" sz="1600" b="1" dirty="0"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j k l m n o p q r s t u v w</a:t>
            </a:r>
            <a:r>
              <a:rPr lang="en-US" sz="1600" dirty="0"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</a:p>
          <a:p>
            <a:pPr marL="800100" lvl="2" indent="0">
              <a:buNone/>
            </a:pP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“attack at dawn”</a:t>
            </a:r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    </a:t>
            </a:r>
            <a:r>
              <a:rPr lang="en-US" sz="2400" dirty="0">
                <a:latin typeface="TrumpetLite" panose="020A0602050506020204" pitchFamily="18" charset="0"/>
                <a:ea typeface="ＭＳ Ｐゴシック" pitchFamily="34" charset="-128"/>
              </a:rPr>
              <a:t>becomes</a:t>
            </a:r>
            <a:r>
              <a:rPr lang="en-US" sz="2800" dirty="0">
                <a:latin typeface="TrumpetLite" panose="020A0602050506020204" pitchFamily="18" charset="0"/>
                <a:ea typeface="ＭＳ Ｐゴシック" pitchFamily="34" charset="-128"/>
              </a:rPr>
              <a:t>   </a:t>
            </a: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“</a:t>
            </a:r>
            <a:r>
              <a:rPr lang="en-US" sz="2000" dirty="0" err="1">
                <a:solidFill>
                  <a:srgbClr val="00B050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xqqxzh</a:t>
            </a: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xq</a:t>
            </a: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axtk</a:t>
            </a:r>
            <a:r>
              <a:rPr lang="en-US" sz="2000" dirty="0">
                <a:solidFill>
                  <a:srgbClr val="00B050"/>
                </a:solidFill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”</a:t>
            </a:r>
          </a:p>
          <a:p>
            <a:r>
              <a:rPr lang="en-US" sz="2400" dirty="0">
                <a:latin typeface="TrumpetLite" panose="020A0602050506020204" pitchFamily="18" charset="0"/>
                <a:ea typeface="ＭＳ Ｐゴシック" pitchFamily="34" charset="-128"/>
              </a:rPr>
              <a:t>The number 3 in this cipher is known as the key, and in general when the key can be any value, this is known as a </a:t>
            </a:r>
            <a:r>
              <a:rPr lang="en-US" sz="2400" b="1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shift cipher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1D7931-ECA7-4CB6-93DC-EC509A27DEB1}"/>
              </a:ext>
            </a:extLst>
          </p:cNvPr>
          <p:cNvSpPr txBox="1"/>
          <p:nvPr/>
        </p:nvSpPr>
        <p:spPr>
          <a:xfrm>
            <a:off x="7010400" y="533401"/>
            <a:ext cx="23775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https://rot13.com/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155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 bldLvl="2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Encryption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10769600" cy="4419600"/>
          </a:xfrm>
        </p:spPr>
        <p:txBody>
          <a:bodyPr/>
          <a:lstStyle/>
          <a:p>
            <a:r>
              <a:rPr lang="en-US" sz="2400" dirty="0">
                <a:latin typeface="TrumpetLite" panose="020A0602050506020204" pitchFamily="18" charset="0"/>
                <a:ea typeface="ＭＳ Ｐゴシック" pitchFamily="34" charset="-128"/>
              </a:rPr>
              <a:t>Foundational Principle: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The security of a cipher should lie entirely in the key and not in the algorithm itself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In other words, the algorithm can be publicly known but the encryption keys should remain secret</a:t>
            </a:r>
          </a:p>
          <a:p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Modern encryption operates on bits rather than characters</a:t>
            </a:r>
          </a:p>
          <a:p>
            <a:r>
              <a:rPr lang="en-US" sz="2400" dirty="0">
                <a:latin typeface="TrumpetLite" panose="020A0602050506020204" pitchFamily="18" charset="0"/>
                <a:ea typeface="ＭＳ Ｐゴシック" pitchFamily="34" charset="-128"/>
              </a:rPr>
              <a:t>Symmetric vs. Asymmetric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Symmetric encryption uses the same key to both encrypt and decrypt the messages (like shift cipher)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This requires the key to be known to both parties, </a:t>
            </a:r>
            <a:r>
              <a:rPr lang="en-US" cap="small" dirty="0">
                <a:solidFill>
                  <a:schemeClr val="accent2"/>
                </a:solidFill>
                <a:latin typeface="TrumpetLite" panose="020A0602050506020204" pitchFamily="18" charset="0"/>
                <a:ea typeface="ＭＳ Ｐゴシック" pitchFamily="34" charset="-128"/>
              </a:rPr>
              <a:t>and no one else!</a:t>
            </a:r>
          </a:p>
          <a:p>
            <a:pPr lvl="1"/>
            <a:r>
              <a:rPr lang="en-US" dirty="0">
                <a:latin typeface="TrumpetLite" panose="020A0602050506020204" pitchFamily="18" charset="0"/>
                <a:ea typeface="ＭＳ Ｐゴシック" pitchFamily="34" charset="-128"/>
              </a:rPr>
              <a:t>How can this be accomplished?</a:t>
            </a:r>
          </a:p>
        </p:txBody>
      </p:sp>
    </p:spTree>
    <p:extLst>
      <p:ext uri="{BB962C8B-B14F-4D97-AF65-F5344CB8AC3E}">
        <p14:creationId xmlns:p14="http://schemas.microsoft.com/office/powerpoint/2010/main" val="83479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838200"/>
            <a:ext cx="7772400" cy="1143000"/>
          </a:xfrm>
        </p:spPr>
        <p:txBody>
          <a:bodyPr/>
          <a:lstStyle/>
          <a:p>
            <a:r>
              <a:rPr lang="en-US" b="1"/>
              <a:t>The Diffie-Hellman Algorithm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038600"/>
            <a:ext cx="6400800" cy="2286000"/>
          </a:xfrm>
        </p:spPr>
        <p:txBody>
          <a:bodyPr/>
          <a:lstStyle/>
          <a:p>
            <a:r>
              <a:rPr lang="en-US" dirty="0"/>
              <a:t>Riley </a:t>
            </a:r>
            <a:r>
              <a:rPr lang="en-US" dirty="0" err="1"/>
              <a:t>Lochridge</a:t>
            </a:r>
            <a:endParaRPr lang="en-US" dirty="0"/>
          </a:p>
          <a:p>
            <a:r>
              <a:rPr lang="en-US" sz="2400" dirty="0"/>
              <a:t>April 11, 2003</a:t>
            </a:r>
          </a:p>
          <a:p>
            <a:r>
              <a:rPr lang="en-US" sz="2000" dirty="0"/>
              <a:t>Adapted October 29, 2012 by David J. Stucki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algn="ctr"/>
            <a:r>
              <a:rPr lang="en-US" sz="4800" b="1" i="0"/>
              <a:t>Introduction</a:t>
            </a:r>
            <a:endParaRPr lang="en-US"/>
          </a:p>
        </p:txBody>
      </p:sp>
      <p:sp>
        <p:nvSpPr>
          <p:cNvPr id="399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209800" y="2133600"/>
            <a:ext cx="7772400" cy="1066800"/>
          </a:xfrm>
        </p:spPr>
        <p:txBody>
          <a:bodyPr/>
          <a:lstStyle/>
          <a:p>
            <a:r>
              <a:rPr lang="en-US" sz="2700" dirty="0"/>
              <a:t>Discovered by Whitfield </a:t>
            </a:r>
            <a:r>
              <a:rPr lang="en-US" sz="2700" dirty="0" err="1"/>
              <a:t>Diffie</a:t>
            </a:r>
            <a:r>
              <a:rPr lang="en-US" sz="2700" dirty="0"/>
              <a:t> and Martin Hellman</a:t>
            </a:r>
          </a:p>
          <a:p>
            <a:pPr lvl="1"/>
            <a:r>
              <a:rPr lang="en-US" sz="2400" dirty="0"/>
              <a:t>“New Directions in Cryptography”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39941" name="Picture 1029" descr="https://encrypted-tbn3.gstatic.com/images?q=tbn:ANd9GcRqfwoHax1oFi9JksYLLSUd3rh40AGTa90wNHnfD0HssMSSWSRVw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76600"/>
            <a:ext cx="3429000" cy="313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91B4F5-DA4E-4C94-BFDA-16F4243E874A}"/>
              </a:ext>
            </a:extLst>
          </p:cNvPr>
          <p:cNvSpPr txBox="1"/>
          <p:nvPr/>
        </p:nvSpPr>
        <p:spPr>
          <a:xfrm>
            <a:off x="4183942" y="6477001"/>
            <a:ext cx="36646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buClrTx/>
              <a:buSzTx/>
              <a:defRPr/>
            </a:pPr>
            <a:r>
              <a:rPr lang="en-US" sz="1400" dirty="0">
                <a:solidFill>
                  <a:srgbClr val="FFFFCC"/>
                </a:solidFill>
                <a:ea typeface="+mn-ea"/>
              </a:rPr>
              <a:t>Ralph Merkle, Martin Hellman, Whitfield Diffie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1143000"/>
          </a:xfrm>
        </p:spPr>
        <p:txBody>
          <a:bodyPr/>
          <a:lstStyle/>
          <a:p>
            <a:pPr algn="ctr"/>
            <a:r>
              <a:rPr lang="en-US" sz="4800" b="1" i="0"/>
              <a:t>Introduction</a:t>
            </a:r>
            <a:endParaRPr lang="en-US"/>
          </a:p>
        </p:txBody>
      </p:sp>
      <p:sp>
        <p:nvSpPr>
          <p:cNvPr id="3993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38200" y="2133600"/>
            <a:ext cx="10439400" cy="4114800"/>
          </a:xfrm>
        </p:spPr>
        <p:txBody>
          <a:bodyPr/>
          <a:lstStyle/>
          <a:p>
            <a:r>
              <a:rPr lang="en-US" sz="2700"/>
              <a:t>Discovered by Whitfield Diffie and Martin Hellman</a:t>
            </a:r>
          </a:p>
          <a:p>
            <a:pPr lvl="1"/>
            <a:r>
              <a:rPr lang="en-US" sz="2400"/>
              <a:t>“New Directions in Cryptography”</a:t>
            </a:r>
          </a:p>
          <a:p>
            <a:pPr lvl="1"/>
            <a:endParaRPr lang="en-US" sz="2400"/>
          </a:p>
          <a:p>
            <a:r>
              <a:rPr lang="en-US" sz="2700"/>
              <a:t>Diffie-Hellman key agreement protocol</a:t>
            </a:r>
          </a:p>
          <a:p>
            <a:pPr lvl="1"/>
            <a:r>
              <a:rPr lang="en-US" sz="2400"/>
              <a:t>Exponential key agreement</a:t>
            </a:r>
          </a:p>
          <a:p>
            <a:pPr lvl="1"/>
            <a:r>
              <a:rPr lang="en-US" sz="2400"/>
              <a:t>Allows two users to exchange a secret key</a:t>
            </a:r>
          </a:p>
          <a:p>
            <a:pPr lvl="1"/>
            <a:r>
              <a:rPr lang="en-US" sz="2400"/>
              <a:t>Requires no prior secrets</a:t>
            </a:r>
          </a:p>
          <a:p>
            <a:pPr lvl="1"/>
            <a:r>
              <a:rPr lang="en-US" sz="2400"/>
              <a:t>Real-time over an untrusted network</a:t>
            </a:r>
          </a:p>
          <a:p>
            <a:pPr lvl="1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1831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theme/theme1.xml><?xml version="1.0" encoding="utf-8"?>
<a:theme xmlns:a="http://schemas.openxmlformats.org/drawingml/2006/main" name="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ireball">
  <a:themeElements>
    <a:clrScheme name="Fireball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Firebal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Fireball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ball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bal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7805</TotalTime>
  <Words>1131</Words>
  <Application>Microsoft Office PowerPoint</Application>
  <PresentationFormat>Widescreen</PresentationFormat>
  <Paragraphs>132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TrumpetLite</vt:lpstr>
      <vt:lpstr>SimSun</vt:lpstr>
      <vt:lpstr>Symbol</vt:lpstr>
      <vt:lpstr>Pizzicato-Swash</vt:lpstr>
      <vt:lpstr>Times New Roman</vt:lpstr>
      <vt:lpstr>Courier New</vt:lpstr>
      <vt:lpstr>Footlight MT Light</vt:lpstr>
      <vt:lpstr>MS PGothic</vt:lpstr>
      <vt:lpstr>Arial</vt:lpstr>
      <vt:lpstr>Sample PPT_template</vt:lpstr>
      <vt:lpstr>1_Sample PPT_template</vt:lpstr>
      <vt:lpstr>Fireball</vt:lpstr>
      <vt:lpstr>PowerPoint Presentation</vt:lpstr>
      <vt:lpstr>ALERT</vt:lpstr>
      <vt:lpstr>Why Security?</vt:lpstr>
      <vt:lpstr>Communication Security</vt:lpstr>
      <vt:lpstr>Caesar Cipher</vt:lpstr>
      <vt:lpstr>Encryption</vt:lpstr>
      <vt:lpstr>The Diffie-Hellman Algorithm</vt:lpstr>
      <vt:lpstr>Introduction</vt:lpstr>
      <vt:lpstr>Introduction</vt:lpstr>
      <vt:lpstr>Introduction</vt:lpstr>
      <vt:lpstr>Chuck Norris Facts</vt:lpstr>
      <vt:lpstr>bRUCE sCHNEIER Facts</vt:lpstr>
      <vt:lpstr>Introduction</vt:lpstr>
      <vt:lpstr>Implementation</vt:lpstr>
      <vt:lpstr>Implementation</vt:lpstr>
      <vt:lpstr>Example</vt:lpstr>
      <vt:lpstr>Example</vt:lpstr>
      <vt:lpstr>Applications</vt:lpstr>
      <vt:lpstr>Conclusion</vt:lpstr>
      <vt:lpstr>PowerPoint Presentation</vt:lpstr>
      <vt:lpstr>Next Time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Stucki, David</cp:lastModifiedBy>
  <cp:revision>459</cp:revision>
  <dcterms:created xsi:type="dcterms:W3CDTF">2011-10-16T19:29:59Z</dcterms:created>
  <dcterms:modified xsi:type="dcterms:W3CDTF">2025-04-06T01:33:10Z</dcterms:modified>
</cp:coreProperties>
</file>