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>
  <p:sldMasterIdLst>
    <p:sldMasterId id="2147483675" r:id="rId4"/>
    <p:sldMasterId id="2147484104" r:id="rId5"/>
  </p:sldMasterIdLst>
  <p:notesMasterIdLst>
    <p:notesMasterId r:id="rId9"/>
  </p:notesMasterIdLst>
  <p:handoutMasterIdLst>
    <p:handoutMasterId r:id="rId10"/>
  </p:handoutMasterIdLst>
  <p:sldIdLst>
    <p:sldId id="322" r:id="rId6"/>
    <p:sldId id="432" r:id="rId7"/>
    <p:sldId id="524" r:id="rId8"/>
  </p:sldIdLst>
  <p:sldSz cx="12192000" cy="6858000"/>
  <p:notesSz cx="6858000" cy="9144000"/>
  <p:embeddedFontLst>
    <p:embeddedFont>
      <p:font typeface="Footlight MT Light" panose="0204060206030A020304" pitchFamily="18" charset="0"/>
      <p:regular r:id="rId11"/>
    </p:embeddedFont>
    <p:embeddedFont>
      <p:font typeface="MS PGothic" panose="020B0600070205080204" pitchFamily="34" charset="-128"/>
      <p:regular r:id="rId12"/>
    </p:embeddedFont>
    <p:embeddedFont>
      <p:font typeface="Pizzicato-Swash" panose="00000400000000000000" pitchFamily="2" charset="0"/>
      <p:regular r:id="rId13"/>
    </p:embeddedFont>
    <p:embeddedFont>
      <p:font typeface="TrumpetLite" panose="020A0602050506020204" pitchFamily="18" charset="0"/>
      <p:regular r:id="rId14"/>
      <p:bold r:id="rId15"/>
    </p:embeddedFont>
  </p:embeddedFontLst>
  <p:defaultTextStyle>
    <a:defPPr>
      <a:defRPr lang="en-GB"/>
    </a:defPPr>
    <a:lvl1pPr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buClr>
        <a:srgbClr val="FFFFFF"/>
      </a:buClr>
      <a:buSzPct val="100000"/>
      <a:buFont typeface="Times New Roman" pitchFamily="18" charset="0"/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bg1"/>
        </a:solidFill>
        <a:latin typeface="Times New Roman" pitchFamily="18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F948"/>
    <a:srgbClr val="FEFF60"/>
    <a:srgbClr val="114F96"/>
    <a:srgbClr val="0A508B"/>
    <a:srgbClr val="FFFF8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39" autoAdjust="0"/>
    <p:restoredTop sz="94660"/>
  </p:normalViewPr>
  <p:slideViewPr>
    <p:cSldViewPr>
      <p:cViewPr varScale="1">
        <p:scale>
          <a:sx n="103" d="100"/>
          <a:sy n="103" d="100"/>
        </p:scale>
        <p:origin x="786" y="108"/>
      </p:cViewPr>
      <p:guideLst>
        <p:guide orient="horz" pos="2160"/>
        <p:guide pos="384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50" d="100"/>
        <a:sy n="150" d="100"/>
      </p:scale>
      <p:origin x="0" y="4938"/>
    </p:cViewPr>
  </p:sorter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font" Target="fonts/font3.fntdata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font" Target="fonts/font2.fntdata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font" Target="fonts/font1.fntdata"/><Relationship Id="rId5" Type="http://schemas.openxmlformats.org/officeDocument/2006/relationships/slideMaster" Target="slideMasters/slideMaster2.xml"/><Relationship Id="rId15" Type="http://schemas.openxmlformats.org/officeDocument/2006/relationships/font" Target="fonts/font5.fntdata"/><Relationship Id="rId10" Type="http://schemas.openxmlformats.org/officeDocument/2006/relationships/handoutMaster" Target="handoutMasters/handoutMaster1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font" Target="fonts/font4.fntdata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F2EC0521-32E3-4C31-9102-AF3FDE731388}" type="datetime1">
              <a:rPr lang="en-US"/>
              <a:pPr>
                <a:defRPr/>
              </a:pPr>
              <a:t>3/20/2026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buFont typeface="Times New Roman" charset="0"/>
              <a:buNone/>
              <a:defRPr sz="1200"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9DC68E8D-A74E-4CC8-845A-D79C763B8A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4206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360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7" name="AutoShape 5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8" name="AutoShape 6"/>
          <p:cNvSpPr>
            <a:spLocks noChangeArrowheads="1"/>
          </p:cNvSpPr>
          <p:nvPr/>
        </p:nvSpPr>
        <p:spPr bwMode="auto">
          <a:xfrm>
            <a:off x="0" y="0"/>
            <a:ext cx="6858000" cy="9144000"/>
          </a:xfrm>
          <a:prstGeom prst="roundRect">
            <a:avLst>
              <a:gd name="adj" fmla="val 23"/>
            </a:avLst>
          </a:prstGeom>
          <a:solidFill>
            <a:srgbClr val="FFFFFF"/>
          </a:soli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buFont typeface="Times New Roman" pitchFamily="16" charset="0"/>
              <a:buNone/>
              <a:defRPr/>
            </a:pPr>
            <a:endParaRPr lang="en-US" dirty="0">
              <a:latin typeface="Times New Roman" pitchFamily="16" charset="0"/>
              <a:ea typeface="+mn-ea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3884613" y="0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2474" name="Rectangle 9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385763" y="685800"/>
            <a:ext cx="6076950" cy="34194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82" name="Rectangle 10"/>
          <p:cNvSpPr>
            <a:spLocks noGrp="1" noChangeArrowheads="1"/>
          </p:cNvSpPr>
          <p:nvPr>
            <p:ph type="body"/>
          </p:nvPr>
        </p:nvSpPr>
        <p:spPr bwMode="auto">
          <a:xfrm>
            <a:off x="685800" y="4343400"/>
            <a:ext cx="5476875" cy="4105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/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ftr"/>
          </p:nvPr>
        </p:nvSpPr>
        <p:spPr bwMode="auto">
          <a:xfrm>
            <a:off x="0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>
              <a:buClr>
                <a:srgbClr val="000000"/>
              </a:buClr>
              <a:buFont typeface="Times New Roman" pitchFamily="16" charset="0"/>
              <a:buNone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  <a:latin typeface="Times New Roman" pitchFamily="16" charset="0"/>
                <a:ea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084" name="Rectangle 12"/>
          <p:cNvSpPr>
            <a:spLocks noGrp="1" noChangeArrowheads="1"/>
          </p:cNvSpPr>
          <p:nvPr>
            <p:ph type="sldNum"/>
          </p:nvPr>
        </p:nvSpPr>
        <p:spPr bwMode="auto">
          <a:xfrm>
            <a:off x="3884613" y="8685213"/>
            <a:ext cx="2962275" cy="447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>
            <a:lvl1pPr algn="r">
              <a:buClr>
                <a:srgbClr val="000000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12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8FC7CA11-5530-4644-BF65-99309B556D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130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ＭＳ Ｐゴシック" charset="-128"/>
      </a:defRPr>
    </a:lvl1pPr>
    <a:lvl2pPr marL="742950" indent="-28575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2pPr>
    <a:lvl3pPr marL="11430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3pPr>
    <a:lvl4pPr marL="16002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4pPr>
    <a:lvl5pPr marL="2057400" indent="-228600" algn="l" defTabSz="457200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8" charset="0"/>
      <a:defRPr sz="1200" kern="1200">
        <a:solidFill>
          <a:srgbClr val="000000"/>
        </a:solidFill>
        <a:latin typeface="Times New Roman" pitchFamily="16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2">
            <a:extLst>
              <a:ext uri="{FF2B5EF4-FFF2-40B4-BE49-F238E27FC236}">
                <a16:creationId xmlns:a16="http://schemas.microsoft.com/office/drawing/2014/main" id="{DB3F7789-FC7B-49EE-95E1-B5FDA2C65FEE}"/>
              </a:ext>
            </a:extLst>
          </p:cNvPr>
          <p:cNvSpPr>
            <a:spLocks noGrp="1" noChangeArrowheads="1"/>
          </p:cNvSpPr>
          <p:nvPr>
            <p:ph type="sldNum" sz="quarter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fld id="{FDAC7B17-A2D4-4930-9047-0E0DB4FF0A5B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</a:t>
            </a:fld>
            <a:endParaRPr lang="en-US" altLang="en-US" sz="1200">
              <a:solidFill>
                <a:srgbClr val="000000"/>
              </a:solidFill>
            </a:endParaRPr>
          </a:p>
        </p:txBody>
      </p:sp>
      <p:sp>
        <p:nvSpPr>
          <p:cNvPr id="48131" name="Text Box 1">
            <a:extLst>
              <a:ext uri="{FF2B5EF4-FFF2-40B4-BE49-F238E27FC236}">
                <a16:creationId xmlns:a16="http://schemas.microsoft.com/office/drawing/2014/main" id="{32B16F66-5220-442E-9710-69DCD3BA8B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Times New Roman" panose="02020603050405020304" pitchFamily="18" charset="0"/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MS PGothic" panose="020B0600070205080204" pitchFamily="34" charset="-128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48132" name="Rectangle 2">
            <a:extLst>
              <a:ext uri="{FF2B5EF4-FFF2-40B4-BE49-F238E27FC236}">
                <a16:creationId xmlns:a16="http://schemas.microsoft.com/office/drawing/2014/main" id="{8FE20874-43E3-4711-BF12-BEC39F0B7DBB}"/>
              </a:ext>
            </a:extLst>
          </p:cNvPr>
          <p:cNvSpPr>
            <a:spLocks noGrp="1" noChangeArrowheads="1"/>
          </p:cNvSpPr>
          <p:nvPr>
            <p:ph type="body"/>
          </p:nvPr>
        </p:nvSpPr>
        <p:spPr>
          <a:xfrm>
            <a:off x="685800" y="4343400"/>
            <a:ext cx="5478463" cy="410686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noFill/>
          <a:ln w="38100" cap="flat" cmpd="sng" algn="ctr">
            <a:noFill/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ln>
                  <a:noFill/>
                </a:ln>
                <a:noFill/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8D547FCD-06FF-4B40-B56B-3F83B2C3E7D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484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9E728C-F143-4030-BA3E-0F18C4E7B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88403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D10B79-35C3-4850-9D60-60074833B1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3232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5CB351-E3CA-4CA9-9FC0-482C73640D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447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C1B92-C9EC-4821-8465-E1A9D0374F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691207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0168F7-6561-4C1C-9FAA-15C37EA4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68434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9" descr="covertitlea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24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0"/>
            <a:ext cx="12192000" cy="1676400"/>
          </a:xfrm>
          <a:prstGeom prst="round2DiagRect">
            <a:avLst/>
          </a:prstGeom>
          <a:solidFill>
            <a:srgbClr val="E6E100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anchor="ctr"/>
          <a:lstStyle>
            <a:lvl1pPr>
              <a:defRPr sz="4400" b="1" baseline="0"/>
            </a:lvl1pPr>
          </a:lstStyle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4400" kern="0" dirty="0">
              <a:solidFill>
                <a:srgbClr val="222222"/>
              </a:solidFill>
              <a:latin typeface="+mj-lt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0" y="5562600"/>
            <a:ext cx="12192000" cy="1295400"/>
          </a:xfrm>
          <a:prstGeom prst="round2DiagRect">
            <a:avLst/>
          </a:prstGeom>
          <a:solidFill>
            <a:schemeClr val="tx1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l">
              <a:buFontTx/>
              <a:buNone/>
              <a:defRPr sz="2800" b="1" i="0" baseline="0">
                <a:solidFill>
                  <a:srgbClr val="CCFFCC"/>
                </a:solidFill>
                <a:latin typeface="+mj-lt"/>
                <a:ea typeface="Batang" pitchFamily="18" charset="-127"/>
              </a:defRPr>
            </a:lvl1pPr>
          </a:lstStyle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INVITATION TO </a:t>
            </a:r>
          </a:p>
          <a:p>
            <a:pPr defTabSz="914400" eaLnBrk="0" hangingPunct="0">
              <a:spcBef>
                <a:spcPct val="20000"/>
              </a:spcBef>
              <a:buClrTx/>
              <a:buSzTx/>
              <a:defRPr/>
            </a:pPr>
            <a:r>
              <a:rPr lang="en-US" sz="2800" kern="0">
                <a:cs typeface="ＭＳ Ｐゴシック" charset="-128"/>
              </a:rPr>
              <a:t>Computer Science</a:t>
            </a:r>
            <a:endParaRPr lang="en-US" sz="2800" kern="0" dirty="0">
              <a:cs typeface="ＭＳ Ｐゴシック" charset="-128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3201" y="5676900"/>
            <a:ext cx="14605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1"/>
          <p:cNvSpPr txBox="1">
            <a:spLocks noChangeArrowheads="1"/>
          </p:cNvSpPr>
          <p:nvPr/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defTabSz="914400" eaLnBrk="0" hangingPunct="0">
              <a:buClrTx/>
              <a:buSzTx/>
              <a:buFontTx/>
              <a:buNone/>
              <a:defRPr/>
            </a:pPr>
            <a:endParaRPr lang="en-US" sz="3600" kern="0" dirty="0">
              <a:solidFill>
                <a:srgbClr val="222222"/>
              </a:solidFill>
              <a:latin typeface="+mj-lt"/>
              <a:cs typeface="ＭＳ Ｐゴシック" charset="-128"/>
            </a:endParaRPr>
          </a:p>
        </p:txBody>
      </p:sp>
      <p:sp>
        <p:nvSpPr>
          <p:cNvPr id="3246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905000"/>
            <a:ext cx="10363200" cy="19050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/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246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219200" y="4191000"/>
            <a:ext cx="9652000" cy="1295400"/>
          </a:xfrm>
          <a:solidFill>
            <a:srgbClr val="FFF948"/>
          </a:solidFill>
          <a:ln w="38100" cap="flat" cmpd="sng" algn="ctr">
            <a:solidFill>
              <a:srgbClr val="114F96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/>
          <a:lstStyle>
            <a:lvl1pPr marL="0" indent="0" algn="ctr">
              <a:buFontTx/>
              <a:buNone/>
              <a:defRPr sz="3400" b="1" i="1">
                <a:solidFill>
                  <a:srgbClr val="CCFFCC"/>
                </a:solidFill>
              </a:defRPr>
            </a:lvl1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0" name="Date Placeholder 9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 sz="1400">
                <a:solidFill>
                  <a:srgbClr val="222222"/>
                </a:solidFill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Rectangle 10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737600" y="6248400"/>
            <a:ext cx="2540000" cy="457200"/>
          </a:xfrm>
        </p:spPr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CF204D9-31E5-4E1C-AD1F-EA82E21E2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503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CF40C-F4B9-441B-A605-844EC22E78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845382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2689BE-3FD0-4A48-84BF-684FA6E1FC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63381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50782C-63E5-47FF-B9A9-7362D6D5BA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00976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C47654-A352-4D35-8D2C-6D26A15A3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967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59EC4C-8EAF-4C4C-80F7-710D9E4E88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32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68A096-FA40-47E9-8DC3-2BFFE04FDE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155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F6611B-47A1-4430-9535-F3F09A07EA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1270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AD840F-33A3-4114-A20E-1FD2F67A7B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81799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83EF6-6D8C-4945-B2C9-931A8B3E5A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80779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AA4098-EB04-462A-9F5C-9EB4CAA12B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538807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88400" y="381000"/>
            <a:ext cx="26924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1200" y="381000"/>
            <a:ext cx="78740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8BC4A9-499B-4849-AD1B-B992E446CA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78108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6191252" y="1981200"/>
            <a:ext cx="5276849" cy="20526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191252" y="4186239"/>
            <a:ext cx="5276849" cy="205263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3003B-4157-4E64-A58F-6D76EA66B74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76413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1" y="381001"/>
            <a:ext cx="10756900" cy="11334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11200" y="1981201"/>
            <a:ext cx="5276851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1252" y="1981201"/>
            <a:ext cx="5276849" cy="4257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idx="10"/>
          </p:nvPr>
        </p:nvSpPr>
        <p:spPr>
          <a:xfrm>
            <a:off x="711201" y="6324601"/>
            <a:ext cx="78105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11"/>
          </p:nvPr>
        </p:nvSpPr>
        <p:spPr>
          <a:xfrm>
            <a:off x="8737601" y="6324601"/>
            <a:ext cx="2527300" cy="3968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138DA0-7400-447D-9CE1-45509FAFAC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1652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3124201"/>
            <a:ext cx="10350500" cy="8286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0"/>
          </p:nvPr>
        </p:nvSpPr>
        <p:spPr>
          <a:xfrm>
            <a:off x="914401" y="6248401"/>
            <a:ext cx="2527300" cy="44767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charset="0"/>
              <a:buNone/>
              <a:defRPr>
                <a:latin typeface="Times New Roman" charset="0"/>
                <a:ea typeface="+mn-ea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idx="11"/>
          </p:nvPr>
        </p:nvSpPr>
        <p:spPr>
          <a:xfrm>
            <a:off x="4165601" y="6248401"/>
            <a:ext cx="38481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12"/>
          </p:nvPr>
        </p:nvSpPr>
        <p:spPr>
          <a:xfrm>
            <a:off x="8737601" y="6248401"/>
            <a:ext cx="2527300" cy="4476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33BA4-4B47-4E68-B74E-3C89921F6F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1312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E632CE-2825-4B2C-A5ED-9C00523F9B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91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112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76400"/>
            <a:ext cx="5283200" cy="4572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FAFC0B-B801-4057-AF82-3E8D014B87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9212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54E75B-F506-4995-BF20-B192C69FE4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540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068DD3-0518-4276-8075-B0745920BF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01186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EA6467-7185-413E-94FC-B02364412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8355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725819-BA36-45E0-9E38-2EDC08446E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675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AFE0FD-A951-40E7-842C-28BCAF7403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882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DFBDF431-ABAF-4C8B-BC56-4D8397390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63" r:id="rId2"/>
    <p:sldLayoutId id="2147484164" r:id="rId3"/>
    <p:sldLayoutId id="2147484165" r:id="rId4"/>
    <p:sldLayoutId id="2147484166" r:id="rId5"/>
    <p:sldLayoutId id="2147484167" r:id="rId6"/>
    <p:sldLayoutId id="2147484168" r:id="rId7"/>
    <p:sldLayoutId id="2147484169" r:id="rId8"/>
    <p:sldLayoutId id="2147484170" r:id="rId9"/>
    <p:sldLayoutId id="2147484171" r:id="rId10"/>
    <p:sldLayoutId id="2147484172" r:id="rId11"/>
    <p:sldLayoutId id="2147484184" r:id="rId12"/>
    <p:sldLayoutId id="2147484185" r:id="rId13"/>
    <p:sldLayoutId id="2147484186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334000" y="-5334000"/>
            <a:ext cx="1524000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Picture 7" descr="coverstrip2.png"/>
          <p:cNvPicPr>
            <a:picLocks noChangeAspect="1"/>
          </p:cNvPicPr>
          <p:nvPr/>
        </p:nvPicPr>
        <p:blipFill>
          <a:blip r:embed="rId16" cstate="print">
            <a:lum bright="70000" contrast="-70000"/>
          </a:blip>
          <a:srcRect/>
          <a:stretch>
            <a:fillRect/>
          </a:stretch>
        </p:blipFill>
        <p:spPr bwMode="auto">
          <a:xfrm rot="5400000">
            <a:off x="5638799" y="304801"/>
            <a:ext cx="914402" cy="1219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205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11200" y="381000"/>
            <a:ext cx="1076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11200" y="1676400"/>
            <a:ext cx="107696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23588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11200" y="6324600"/>
            <a:ext cx="782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 typeface="Times New Roman" pitchFamily="18" charset="0"/>
              <a:buNone/>
              <a:defRPr sz="1400">
                <a:solidFill>
                  <a:srgbClr val="222222"/>
                </a:solidFill>
                <a:latin typeface="Arial" charset="0"/>
                <a:ea typeface="+mn-ea"/>
              </a:defRPr>
            </a:lvl1pPr>
          </a:lstStyle>
          <a:p>
            <a:pPr>
              <a:defRPr/>
            </a:pPr>
            <a:r>
              <a:rPr lang="en-US"/>
              <a:t>Invitation to Computer Science, 6th Edition</a:t>
            </a:r>
          </a:p>
        </p:txBody>
      </p:sp>
      <p:sp>
        <p:nvSpPr>
          <p:cNvPr id="32358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324600"/>
            <a:ext cx="2743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E264A2-13C1-479A-BAC1-39701FA266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87" r:id="rId1"/>
    <p:sldLayoutId id="2147484173" r:id="rId2"/>
    <p:sldLayoutId id="2147484174" r:id="rId3"/>
    <p:sldLayoutId id="2147484175" r:id="rId4"/>
    <p:sldLayoutId id="2147484176" r:id="rId5"/>
    <p:sldLayoutId id="2147484177" r:id="rId6"/>
    <p:sldLayoutId id="2147484178" r:id="rId7"/>
    <p:sldLayoutId id="2147484179" r:id="rId8"/>
    <p:sldLayoutId id="2147484180" r:id="rId9"/>
    <p:sldLayoutId id="2147484181" r:id="rId10"/>
    <p:sldLayoutId id="2147484182" r:id="rId11"/>
    <p:sldLayoutId id="2147484188" r:id="rId12"/>
    <p:sldLayoutId id="2147484189" r:id="rId13"/>
    <p:sldLayoutId id="2147484190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22222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200">
          <a:solidFill>
            <a:schemeClr val="tx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videos/riverview/relatedvideo?&amp;q=eli+pariser+ted+2012&amp;&amp;mid=DC6F6B2BF81A2F325E61DC6F6B2BF81A2F325E61&amp;&amp;mcid=B7F006A2885D4C8FA62A362550895F7F&amp;FORM=VRDGAR" TargetMode="External"/><Relationship Id="rId2" Type="http://schemas.openxmlformats.org/officeDocument/2006/relationships/hyperlink" Target="https://www.bing.com/videos/riverview/relatedvideo?q=andrew+blum+ted+2012&amp;mid=267228CE8301114ACEFD267228CE8301114ACEFD&amp;mcid=3FC6167F8D424488B6BA5889E39A5588&amp;FORM=VIRE" TargetMode="External"/><Relationship Id="rId1" Type="http://schemas.openxmlformats.org/officeDocument/2006/relationships/slideLayout" Target="../slideLayouts/slideLayout16.xml"/><Relationship Id="rId4" Type="http://schemas.openxmlformats.org/officeDocument/2006/relationships/hyperlink" Target="https://www.bing.com/videos/riverview/relatedvideo?&amp;q=kevin+slavin+ted+2012&amp;&amp;mid=FF9780F8A27353EC4051FF9780F8A27353EC4051&amp;&amp;mcid=EB344E84B8BC4C5F968A2DFEDF9F2AE7&amp;FORM=VRDGAR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0A2D2DF1-C9A5-4A8E-892B-1217106BDA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05800" y="2171448"/>
            <a:ext cx="3581400" cy="3314952"/>
          </a:xfrm>
        </p:spPr>
        <p:txBody>
          <a:bodyPr/>
          <a:lstStyle/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World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Wide</a:t>
            </a:r>
          </a:p>
          <a:p>
            <a:pPr marL="0" indent="0">
              <a:buNone/>
            </a:pPr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Web</a:t>
            </a:r>
          </a:p>
        </p:txBody>
      </p:sp>
      <p:pic>
        <p:nvPicPr>
          <p:cNvPr id="3" name="Picture 2" descr="In 2022, 65% of all internet traffic came from video sites - Tubefilter">
            <a:extLst>
              <a:ext uri="{FF2B5EF4-FFF2-40B4-BE49-F238E27FC236}">
                <a16:creationId xmlns:a16="http://schemas.microsoft.com/office/drawing/2014/main" id="{9D895849-3948-6A15-84CD-A706FEA2A8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638300"/>
            <a:ext cx="7162800" cy="4267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F457DD-42EB-488A-93AF-47B9A24C1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60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ALERT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6ED3F3-5033-4930-B561-2DFA709460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1676400"/>
            <a:ext cx="10058400" cy="4038600"/>
          </a:xfrm>
        </p:spPr>
        <p:txBody>
          <a:bodyPr/>
          <a:lstStyle/>
          <a:p>
            <a:pPr>
              <a:spcBef>
                <a:spcPts val="0"/>
              </a:spcBef>
            </a:pPr>
            <a:endParaRPr lang="en-US" sz="2800" dirty="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>
                <a:latin typeface="Footlight MT Light" panose="0204060206030A020304" pitchFamily="18" charset="0"/>
              </a:rPr>
              <a:t>Assignment 8 is available on Brightspace and due next Wednesday.</a:t>
            </a:r>
          </a:p>
          <a:p>
            <a:pPr>
              <a:spcBef>
                <a:spcPts val="0"/>
              </a:spcBef>
            </a:pPr>
            <a:endParaRPr lang="en-US" sz="2800">
              <a:latin typeface="Footlight MT Light" panose="0204060206030A020304" pitchFamily="18" charset="0"/>
            </a:endParaRPr>
          </a:p>
          <a:p>
            <a:pPr>
              <a:spcBef>
                <a:spcPts val="0"/>
              </a:spcBef>
            </a:pPr>
            <a:r>
              <a:rPr lang="en-US" sz="2800">
                <a:latin typeface="Footlight MT Light" panose="0204060206030A020304" pitchFamily="18" charset="0"/>
              </a:rPr>
              <a:t>Midterm II is next Wednesday</a:t>
            </a:r>
          </a:p>
          <a:p>
            <a:pPr lvl="1">
              <a:spcBef>
                <a:spcPts val="0"/>
              </a:spcBef>
            </a:pPr>
            <a:r>
              <a:rPr lang="en-US" sz="2600">
                <a:latin typeface="Footlight MT Light" panose="0204060206030A020304" pitchFamily="18" charset="0"/>
              </a:rPr>
              <a:t>Review is Monday</a:t>
            </a:r>
            <a:endParaRPr lang="en-US" sz="2800">
              <a:latin typeface="Footlight MT Light" panose="0204060206030A020304" pitchFamily="18" charset="0"/>
            </a:endParaRPr>
          </a:p>
          <a:p>
            <a:pPr marL="457200" lvl="1" indent="0">
              <a:spcBef>
                <a:spcPts val="0"/>
              </a:spcBef>
              <a:buNone/>
            </a:pPr>
            <a:endParaRPr lang="en-US" sz="2600" dirty="0">
              <a:latin typeface="Footlight MT Light" panose="0204060206030A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66857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sz="5400" dirty="0">
                <a:solidFill>
                  <a:schemeClr val="accent6">
                    <a:lumMod val="75000"/>
                  </a:schemeClr>
                </a:solidFill>
                <a:latin typeface="Pizzicato-Swash" panose="00000400000000000000" pitchFamily="2" charset="0"/>
                <a:ea typeface="Pizzicato-Swash" panose="00000400000000000000" pitchFamily="2" charset="0"/>
              </a:rPr>
              <a:t>Ted Talks on Internet trends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>
                <a:solidFill>
                  <a:srgbClr val="0070C0"/>
                </a:solidFill>
                <a:latin typeface="TrumpetLite" panose="020A0602050506020204" pitchFamily="18" charset="0"/>
                <a:ea typeface="ＭＳ Ｐゴシック" pitchFamily="34" charset="-128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Andrew Blum</a:t>
            </a:r>
            <a:endParaRPr lang="en-US" sz="2400" dirty="0">
              <a:solidFill>
                <a:srgbClr val="0070C0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endParaRPr lang="en-US" sz="240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sz="2400" dirty="0">
                <a:solidFill>
                  <a:srgbClr val="0070C0"/>
                </a:solidFill>
                <a:latin typeface="TrumpetLite" panose="020A0602050506020204" pitchFamily="18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Eli </a:t>
            </a:r>
            <a:r>
              <a:rPr lang="en-US" sz="2400" dirty="0" err="1">
                <a:solidFill>
                  <a:srgbClr val="0070C0"/>
                </a:solidFill>
                <a:latin typeface="TrumpetLite" panose="020A0602050506020204" pitchFamily="18" charset="0"/>
                <a:ea typeface="ＭＳ Ｐゴシック" pitchFamily="34" charset="-128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Pariser</a:t>
            </a:r>
            <a:endParaRPr lang="en-US" sz="2400" dirty="0">
              <a:solidFill>
                <a:srgbClr val="0070C0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endParaRPr lang="en-US" sz="2400" dirty="0">
              <a:latin typeface="TrumpetLite" panose="020A0602050506020204" pitchFamily="18" charset="0"/>
              <a:ea typeface="ＭＳ Ｐゴシック" pitchFamily="34" charset="-128"/>
            </a:endParaRPr>
          </a:p>
          <a:p>
            <a:r>
              <a:rPr lang="en-US" sz="2400" dirty="0">
                <a:solidFill>
                  <a:srgbClr val="0070C0"/>
                </a:solidFill>
                <a:latin typeface="TrumpetLite" panose="020A0602050506020204" pitchFamily="18" charset="0"/>
                <a:ea typeface="ＭＳ Ｐゴシック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Kevin </a:t>
            </a:r>
            <a:r>
              <a:rPr lang="en-US" sz="2400" dirty="0" err="1">
                <a:solidFill>
                  <a:srgbClr val="0070C0"/>
                </a:solidFill>
                <a:latin typeface="TrumpetLite" panose="020A0602050506020204" pitchFamily="18" charset="0"/>
                <a:ea typeface="ＭＳ Ｐゴシック" pitchFamily="34" charset="-128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Slavin</a:t>
            </a:r>
            <a:endParaRPr lang="en-US" sz="2400" dirty="0">
              <a:solidFill>
                <a:srgbClr val="0070C0"/>
              </a:solidFill>
              <a:latin typeface="TrumpetLite" panose="020A0602050506020204" pitchFamily="18" charset="0"/>
              <a:ea typeface="ＭＳ Ｐゴシック" pitchFamily="34" charset="-128"/>
            </a:endParaRPr>
          </a:p>
          <a:p>
            <a:pPr>
              <a:buFontTx/>
              <a:buNone/>
            </a:pPr>
            <a:endParaRPr lang="en-US" sz="2400" dirty="0"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491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theme/theme1.xml><?xml version="1.0" encoding="utf-8"?>
<a:theme xmlns:a="http://schemas.openxmlformats.org/drawingml/2006/main" name="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Sample PPT_template">
  <a:themeElements>
    <a:clrScheme name="Sample PPT_template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FFFF"/>
      </a:accent1>
      <a:accent2>
        <a:srgbClr val="3333CC"/>
      </a:accent2>
      <a:accent3>
        <a:srgbClr val="FFFFFF"/>
      </a:accent3>
      <a:accent4>
        <a:srgbClr val="000000"/>
      </a:accent4>
      <a:accent5>
        <a:srgbClr val="FFFFFF"/>
      </a:accent5>
      <a:accent6>
        <a:srgbClr val="2D2DB9"/>
      </a:accent6>
      <a:hlink>
        <a:srgbClr val="FFFFFF"/>
      </a:hlink>
      <a:folHlink>
        <a:srgbClr val="B2B2B2"/>
      </a:folHlink>
    </a:clrScheme>
    <a:fontScheme name="Sample PPT_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1" i="0" u="none" strike="noStrike" cap="none" normalizeH="0" baseline="0" smtClean="0">
            <a:ln>
              <a:noFill/>
            </a:ln>
            <a:solidFill>
              <a:srgbClr val="FFFFFF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Sample PPT_template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ample PPT_template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PT_template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FFFF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2D2DB9"/>
        </a:accent6>
        <a:hlink>
          <a:srgbClr val="FFFF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1D1BD1C3523247903358D0A8AC0422" ma:contentTypeVersion="10" ma:contentTypeDescription="Create a new document." ma:contentTypeScope="" ma:versionID="4e972415ea1ac2a68b240eea2af35017">
  <xsd:schema xmlns:xsd="http://www.w3.org/2001/XMLSchema" xmlns:xs="http://www.w3.org/2001/XMLSchema" xmlns:p="http://schemas.microsoft.com/office/2006/metadata/properties" xmlns:ns3="52c17e26-d80b-4810-84b5-2d696440855c" xmlns:ns4="75e26a86-27e7-4108-abb5-a9a0ae913c4d" targetNamespace="http://schemas.microsoft.com/office/2006/metadata/properties" ma:root="true" ma:fieldsID="9daaa94bdaec3db59b40d8b958ba34db" ns3:_="" ns4:_="">
    <xsd:import namespace="52c17e26-d80b-4810-84b5-2d696440855c"/>
    <xsd:import namespace="75e26a86-27e7-4108-abb5-a9a0ae913c4d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EventHashCode" minOccurs="0"/>
                <xsd:element ref="ns4:MediaServiceGenerationTime" minOccurs="0"/>
                <xsd:element ref="ns4:MediaServiceAutoKeyPoints" minOccurs="0"/>
                <xsd:element ref="ns4:MediaServiceKeyPoint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c17e26-d80b-4810-84b5-2d696440855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description="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e26a86-27e7-4108-abb5-a9a0ae913c4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FB00D559-65F6-46F9-99B2-559EF7234F92}">
  <ds:schemaRefs>
    <ds:schemaRef ds:uri="http://schemas.microsoft.com/office/2006/metadata/properties"/>
    <ds:schemaRef ds:uri="75e26a86-27e7-4108-abb5-a9a0ae913c4d"/>
    <ds:schemaRef ds:uri="http://schemas.microsoft.com/office/2006/documentManagement/types"/>
    <ds:schemaRef ds:uri="http://purl.org/dc/dcmitype/"/>
    <ds:schemaRef ds:uri="http://purl.org/dc/elements/1.1/"/>
    <ds:schemaRef ds:uri="52c17e26-d80b-4810-84b5-2d696440855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C1D5DB3-7B7C-4DB2-99C7-3498B029B3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23E7764-B684-4702-AF16-A5E5990AC17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c17e26-d80b-4810-84b5-2d696440855c"/>
    <ds:schemaRef ds:uri="75e26a86-27e7-4108-abb5-a9a0ae913c4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7645</TotalTime>
  <Words>35</Words>
  <Application>Microsoft Office PowerPoint</Application>
  <PresentationFormat>Widescreen</PresentationFormat>
  <Paragraphs>16</Paragraphs>
  <Slides>3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</vt:i4>
      </vt:variant>
    </vt:vector>
  </HeadingPairs>
  <TitlesOfParts>
    <vt:vector size="11" baseType="lpstr">
      <vt:lpstr>TrumpetLite</vt:lpstr>
      <vt:lpstr>MS PGothic</vt:lpstr>
      <vt:lpstr>Times New Roman</vt:lpstr>
      <vt:lpstr>Arial</vt:lpstr>
      <vt:lpstr>Pizzicato-Swash</vt:lpstr>
      <vt:lpstr>Footlight MT Light</vt:lpstr>
      <vt:lpstr>Sample PPT_template</vt:lpstr>
      <vt:lpstr>1_Sample PPT_template</vt:lpstr>
      <vt:lpstr>PowerPoint Presentation</vt:lpstr>
      <vt:lpstr>ALERT</vt:lpstr>
      <vt:lpstr>Ted Talks on Internet trends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</dc:creator>
  <cp:lastModifiedBy>Stucki, David</cp:lastModifiedBy>
  <cp:revision>458</cp:revision>
  <dcterms:created xsi:type="dcterms:W3CDTF">2011-10-16T19:29:59Z</dcterms:created>
  <dcterms:modified xsi:type="dcterms:W3CDTF">2026-03-21T03:59:17Z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0x0101001C1D1BD1C3523247903358D0A8AC0422</vt:lpwstr>
  </property>
</Properties>
</file>