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5" r:id="rId1"/>
    <p:sldMasterId id="2147484104" r:id="rId2"/>
  </p:sldMasterIdLst>
  <p:notesMasterIdLst>
    <p:notesMasterId r:id="rId27"/>
  </p:notesMasterIdLst>
  <p:handoutMasterIdLst>
    <p:handoutMasterId r:id="rId28"/>
  </p:handoutMasterIdLst>
  <p:sldIdLst>
    <p:sldId id="322" r:id="rId3"/>
    <p:sldId id="412" r:id="rId4"/>
    <p:sldId id="257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6" r:id="rId21"/>
    <p:sldId id="405" r:id="rId22"/>
    <p:sldId id="407" r:id="rId23"/>
    <p:sldId id="408" r:id="rId24"/>
    <p:sldId id="409" r:id="rId25"/>
    <p:sldId id="410" r:id="rId26"/>
  </p:sldIdLst>
  <p:sldSz cx="12192000" cy="6858000"/>
  <p:notesSz cx="6858000" cy="9144000"/>
  <p:embeddedFontLst>
    <p:embeddedFont>
      <p:font typeface="Balloon Bd BT" panose="03060702020302060201" pitchFamily="66" charset="0"/>
      <p:regular r:id="rId29"/>
    </p:embeddedFont>
    <p:embeddedFont>
      <p:font typeface="Footlight MT Light" panose="0204060206030A020304" pitchFamily="18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Pizzicato-Swash" panose="00000400000000000000" pitchFamily="2" charset="0"/>
      <p:regular r:id="rId32"/>
    </p:embeddedFont>
    <p:embeddedFont>
      <p:font typeface="TrumpetLite" panose="020A0602050506020204" pitchFamily="18" charset="0"/>
      <p:regular r:id="rId33"/>
      <p:bold r:id="rId34"/>
    </p:embeddedFont>
  </p:embeddedFont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948"/>
    <a:srgbClr val="FEFF60"/>
    <a:srgbClr val="114F96"/>
    <a:srgbClr val="0A508B"/>
    <a:srgbClr val="FFF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94660"/>
  </p:normalViewPr>
  <p:slideViewPr>
    <p:cSldViewPr>
      <p:cViewPr varScale="1">
        <p:scale>
          <a:sx n="103" d="100"/>
          <a:sy n="103" d="100"/>
        </p:scale>
        <p:origin x="786" y="1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93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EC0521-32E3-4C31-9102-AF3FDE731388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C68E8D-A74E-4CC8-845A-D79C763B8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685800"/>
            <a:ext cx="6076950" cy="34194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C7CA11-5530-4644-BF65-99309B556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30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>
            <a:extLst>
              <a:ext uri="{FF2B5EF4-FFF2-40B4-BE49-F238E27FC236}">
                <a16:creationId xmlns:a16="http://schemas.microsoft.com/office/drawing/2014/main" id="{DB3F7789-FC7B-49EE-95E1-B5FDA2C65F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DAC7B17-A2D4-4930-9047-0E0DB4FF0A5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32B16F66-5220-442E-9710-69DCD3BA8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8FE20874-43E3-4711-BF12-BEC39F0B7D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9050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91000"/>
            <a:ext cx="9652000" cy="12954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ln>
                  <a:noFill/>
                </a:ln>
                <a:noFill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547FCD-06FF-4B40-B56B-3F83B2C3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E728C-F143-4030-BA3E-0F18C4E7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4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0B79-35C3-4850-9D60-60074833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981200"/>
            <a:ext cx="5276849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186239"/>
            <a:ext cx="5276849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B351-E3CA-4CA9-9FC0-482C7364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4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981201"/>
            <a:ext cx="5276849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C1B92-C9EC-4821-8465-E1A9D0374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1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124201"/>
            <a:ext cx="10350500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27300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481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273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68F7-6561-4C1C-9FAA-15C37EA4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676400"/>
          </a:xfrm>
          <a:prstGeom prst="round2DiagRect">
            <a:avLst/>
          </a:prstGeom>
          <a:solidFill>
            <a:srgbClr val="E6E100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4400" b="1" baseline="0"/>
            </a:lvl1pPr>
          </a:lstStyle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4400" kern="0" dirty="0">
              <a:solidFill>
                <a:srgbClr val="22222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562600"/>
            <a:ext cx="12192000" cy="1295400"/>
          </a:xfrm>
          <a:prstGeom prst="round2DiagRect">
            <a:avLst/>
          </a:prstGeom>
          <a:solidFill>
            <a:schemeClr val="tx1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CCFFCC"/>
                </a:solidFill>
                <a:latin typeface="+mj-lt"/>
                <a:ea typeface="Batang" pitchFamily="18" charset="-127"/>
              </a:defRPr>
            </a:lvl1pPr>
          </a:lstStyle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INVITATION TO </a:t>
            </a:r>
          </a:p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Computer Science</a:t>
            </a:r>
            <a:endParaRPr lang="en-US" sz="2800" kern="0" dirty="0"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676900"/>
            <a:ext cx="1460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3600" kern="0" dirty="0">
              <a:solidFill>
                <a:srgbClr val="222222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9050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91000"/>
            <a:ext cx="9652000" cy="12954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solidFill>
                  <a:srgbClr val="CC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F204D9-31E5-4E1C-AD1F-EA82E21E2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03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CF40C-F4B9-441B-A605-844EC22E7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689BE-3FD0-4A48-84BF-684FA6E1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3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0782C-63E5-47FF-B9A9-7362D6D5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9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7654-A352-4D35-8D2C-6D26A15A3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9EC4C-8EAF-4C4C-80F7-710D9E4E8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2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8A096-FA40-47E9-8DC3-2BFFE04FD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1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611B-47A1-4430-9535-F3F09A07E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27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D840F-33A3-4114-A20E-1FD2F67A7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83EF6-6D8C-4945-B2C9-931A8B3E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7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A4098-EB04-462A-9F5C-9EB4CAA12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8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BC4A9-499B-4849-AD1B-B992E446C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1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981200"/>
            <a:ext cx="5276849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186239"/>
            <a:ext cx="5276849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3003B-4157-4E64-A58F-6D76EA66B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64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981201"/>
            <a:ext cx="5276849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8DA0-7400-447D-9CE1-45509FAFA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5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124201"/>
            <a:ext cx="10350500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27300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481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273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33BA4-4B47-4E68-B74E-3C89921F6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632CE-2825-4B2C-A5ED-9C00523F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FC0B-B801-4057-AF82-3E8D014B8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E75B-F506-4995-BF20-B192C69FE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4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68DD3-0518-4276-8075-B0745920B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A6467-7185-413E-94FC-B02364412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819-BA36-45E0-9E38-2EDC08446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FE0FD-A951-40E7-842C-28BCAF740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8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24600"/>
            <a:ext cx="782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FBDF431-ABAF-4C8B-BC56-4D8397390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84" r:id="rId12"/>
    <p:sldLayoutId id="2147484185" r:id="rId13"/>
    <p:sldLayoutId id="2147484186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334000" y="-5334000"/>
            <a:ext cx="152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638799" y="304801"/>
            <a:ext cx="914402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24600"/>
            <a:ext cx="782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6E264A2-13C1-479A-BAC1-39701FA2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8" r:id="rId12"/>
    <p:sldLayoutId id="2147484189" r:id="rId13"/>
    <p:sldLayoutId id="214748419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2D2DF1-C9A5-4A8E-892B-1217106B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1211424"/>
            <a:ext cx="3581400" cy="4724400"/>
          </a:xfrm>
        </p:spPr>
        <p:txBody>
          <a:bodyPr/>
          <a:lstStyle/>
          <a:p>
            <a:pPr marL="0" indent="0">
              <a:buNone/>
            </a:pPr>
            <a:endParaRPr lang="en-US" sz="6000" dirty="0">
              <a:solidFill>
                <a:schemeClr val="accent6">
                  <a:lumMod val="75000"/>
                </a:schemeClr>
              </a:solidFill>
              <a:latin typeface="Pizzicato-Swash" panose="00000400000000000000" pitchFamily="2" charset="0"/>
              <a:ea typeface="Pizzicato-Swash" panose="00000400000000000000" pitchFamily="2" charset="0"/>
            </a:endParaRPr>
          </a:p>
          <a:p>
            <a:pPr marL="0" indent="0">
              <a:buNone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Operating Systems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Pizzicato-Swash" panose="00000400000000000000" pitchFamily="2" charset="0"/>
              <a:ea typeface="Pizzicato-Swash" panose="00000400000000000000" pitchFamily="2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Pizzicato-Swash" panose="00000400000000000000" pitchFamily="2" charset="0"/>
              <a:ea typeface="Pizzicato-Swash" panose="00000400000000000000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rumpetLite" panose="020A0602050506020204" pitchFamily="18" charset="0"/>
                <a:ea typeface="Pizzicato-Swash" panose="00000400000000000000" pitchFamily="2" charset="0"/>
              </a:rPr>
              <a:t>Based on A (not-so-) Quick and Dirty production by Dr. Pete</a:t>
            </a:r>
          </a:p>
        </p:txBody>
      </p:sp>
      <p:sp>
        <p:nvSpPr>
          <p:cNvPr id="2" name="AutoShape 6" descr="Article_PPT_Template-1.jpg">
            <a:extLst>
              <a:ext uri="{FF2B5EF4-FFF2-40B4-BE49-F238E27FC236}">
                <a16:creationId xmlns:a16="http://schemas.microsoft.com/office/drawing/2014/main" id="{3C427006-4F12-415A-A372-1F5456620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11430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erver Operating System: Server OS Types &amp; How to Choose">
            <a:extLst>
              <a:ext uri="{FF2B5EF4-FFF2-40B4-BE49-F238E27FC236}">
                <a16:creationId xmlns:a16="http://schemas.microsoft.com/office/drawing/2014/main" id="{AC715115-47A1-F1A5-EF66-93E4B5D4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6224"/>
            <a:ext cx="7620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Time Slicing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1"/>
            <a:ext cx="9982200" cy="4114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TrumpetLite" panose="020A0602050506020204" pitchFamily="18" charset="0"/>
              </a:rPr>
              <a:t>CPU time is allocated in fixed-size </a:t>
            </a:r>
            <a:r>
              <a:rPr lang="en-US" sz="2800">
                <a:latin typeface="TrumpetLite" panose="020A0602050506020204" pitchFamily="18" charset="0"/>
              </a:rPr>
              <a:t>slices.</a:t>
            </a:r>
            <a:endParaRPr lang="en-US" sz="2800" dirty="0">
              <a:latin typeface="TrumpetLite" panose="020A060205050602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TrumpetLite" panose="020A0602050506020204" pitchFamily="18" charset="0"/>
              </a:rPr>
              <a:t>Typical slice is 100 milliseconds (1/10 </a:t>
            </a:r>
            <a:r>
              <a:rPr lang="en-US" sz="2800">
                <a:latin typeface="TrumpetLite" panose="020A0602050506020204" pitchFamily="18" charset="0"/>
              </a:rPr>
              <a:t>second)</a:t>
            </a:r>
            <a:endParaRPr lang="en-US" sz="2800" dirty="0">
              <a:latin typeface="TrumpetLite" panose="020A060205050602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TrumpetLite" panose="020A0602050506020204" pitchFamily="18" charset="0"/>
              </a:rPr>
              <a:t>If a process terminates during its slice, another process </a:t>
            </a:r>
            <a:r>
              <a:rPr lang="en-US" sz="2800">
                <a:latin typeface="TrumpetLite" panose="020A0602050506020204" pitchFamily="18" charset="0"/>
              </a:rPr>
              <a:t>replaces it</a:t>
            </a:r>
            <a:endParaRPr lang="en-US" sz="2800" dirty="0">
              <a:latin typeface="TrumpetLite" panose="020A060205050602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TrumpetLite" panose="020A0602050506020204" pitchFamily="18" charset="0"/>
              </a:rPr>
              <a:t>If a process requests input or output during its slice, another process replaces it.   </a:t>
            </a:r>
            <a:r>
              <a:rPr lang="en-US" sz="2800">
                <a:latin typeface="TrumpetLite" panose="020A0602050506020204" pitchFamily="18" charset="0"/>
              </a:rPr>
              <a:t>WHY?</a:t>
            </a:r>
            <a:endParaRPr lang="en-US" sz="2800" dirty="0">
              <a:latin typeface="TrumpetLite" panose="020A060205050602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latin typeface="TrumpetLite" panose="020A0602050506020204" pitchFamily="18" charset="0"/>
              </a:rPr>
              <a:t>If a process uses up its slice, another process replaces it</a:t>
            </a:r>
          </a:p>
        </p:txBody>
      </p:sp>
    </p:spTree>
    <p:extLst>
      <p:ext uri="{BB962C8B-B14F-4D97-AF65-F5344CB8AC3E}">
        <p14:creationId xmlns:p14="http://schemas.microsoft.com/office/powerpoint/2010/main" val="24431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Dispatcher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744200" cy="4816473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Mechanism</a:t>
            </a:r>
            <a:r>
              <a:rPr lang="en-US" sz="2800" dirty="0">
                <a:latin typeface="TrumpetLite" panose="020A0602050506020204" pitchFamily="18" charset="0"/>
              </a:rPr>
              <a:t> to replace one process with another: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process switch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Each process is represented by a data structure called a</a:t>
            </a:r>
            <a:br>
              <a:rPr lang="en-US" sz="2800" dirty="0">
                <a:latin typeface="TrumpetLite" panose="020A06020505060202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Process Control Block  (PCB)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Program Counter and Register values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Other data for process, memory, I/O management</a:t>
            </a:r>
            <a:br>
              <a:rPr lang="en-US" sz="2600" dirty="0">
                <a:latin typeface="TrumpetLite" panose="020A0602050506020204" pitchFamily="18" charset="0"/>
              </a:rPr>
            </a:br>
            <a:endParaRPr lang="en-US" sz="26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Upon process switch: 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CPU register values written to outgoing PCB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Incoming PCB values written to CPU registers</a:t>
            </a:r>
          </a:p>
          <a:p>
            <a:endParaRPr lang="en-US" sz="2800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  <a:latin typeface="TrumpetLite" panose="020A0602050506020204" pitchFamily="18" charset="0"/>
              </a:rPr>
              <a:t>Just like you have to adjust your brain when you switch from one task to another!</a:t>
            </a:r>
          </a:p>
        </p:txBody>
      </p:sp>
    </p:spTree>
    <p:extLst>
      <p:ext uri="{BB962C8B-B14F-4D97-AF65-F5344CB8AC3E}">
        <p14:creationId xmlns:p14="http://schemas.microsoft.com/office/powerpoint/2010/main" val="23048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Scheduler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9906000" cy="434339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Scheduler determines order in the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queue</a:t>
            </a:r>
            <a:r>
              <a:rPr lang="en-US" sz="2800" dirty="0">
                <a:latin typeface="TrumpetLite" panose="020A0602050506020204" pitchFamily="18" charset="0"/>
              </a:rPr>
              <a:t> (line) of Ready processes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It makes decisions based on scheduling policy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Some well-known policies: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First-come First-served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Priority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Shortest Job First</a:t>
            </a:r>
            <a:br>
              <a:rPr lang="en-US" sz="2600" dirty="0">
                <a:latin typeface="TrumpetLite" panose="020A0602050506020204" pitchFamily="18" charset="0"/>
              </a:rPr>
            </a:br>
            <a:endParaRPr lang="en-US" sz="26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Shortest Job First keeps track of past time-slice usage. Processes with lots of I/O are preferred.  Why?</a:t>
            </a:r>
          </a:p>
        </p:txBody>
      </p:sp>
    </p:spTree>
    <p:extLst>
      <p:ext uri="{BB962C8B-B14F-4D97-AF65-F5344CB8AC3E}">
        <p14:creationId xmlns:p14="http://schemas.microsoft.com/office/powerpoint/2010/main" val="5431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What causes a process to change state?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Pizzicato-Swash" panose="00000400000000000000" pitchFamily="2" charset="0"/>
              <a:ea typeface="Pizzicato-Swash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FDE8D5-C2B9-42EB-ABC7-450F096DE319}"/>
              </a:ext>
            </a:extLst>
          </p:cNvPr>
          <p:cNvSpPr/>
          <p:nvPr/>
        </p:nvSpPr>
        <p:spPr>
          <a:xfrm>
            <a:off x="7599799" y="2542050"/>
            <a:ext cx="1113182" cy="111318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CCD12C-4585-448E-A554-1DD44AA0ED4C}"/>
              </a:ext>
            </a:extLst>
          </p:cNvPr>
          <p:cNvSpPr/>
          <p:nvPr/>
        </p:nvSpPr>
        <p:spPr>
          <a:xfrm>
            <a:off x="3334128" y="2574026"/>
            <a:ext cx="1113182" cy="111318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0ACBEF-13E6-4264-9C2B-99CC16BBD3CD}"/>
              </a:ext>
            </a:extLst>
          </p:cNvPr>
          <p:cNvSpPr/>
          <p:nvPr/>
        </p:nvSpPr>
        <p:spPr>
          <a:xfrm>
            <a:off x="5472882" y="4760839"/>
            <a:ext cx="1113182" cy="111318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50B8E-6E27-4F2F-8956-AB1B5EDB6E23}"/>
              </a:ext>
            </a:extLst>
          </p:cNvPr>
          <p:cNvSpPr txBox="1"/>
          <p:nvPr/>
        </p:nvSpPr>
        <p:spPr>
          <a:xfrm>
            <a:off x="5527532" y="5124912"/>
            <a:ext cx="98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Waiting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BD32A-94BC-4C24-A037-D5260849F287}"/>
              </a:ext>
            </a:extLst>
          </p:cNvPr>
          <p:cNvSpPr txBox="1"/>
          <p:nvPr/>
        </p:nvSpPr>
        <p:spPr>
          <a:xfrm>
            <a:off x="7747348" y="290258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Ready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D00E9F-AD98-4284-9A2D-6A377D57750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399723" y="2705071"/>
            <a:ext cx="336309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3BF151-DFAE-46EE-944A-5F0684C5B7B7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4284288" y="3524186"/>
            <a:ext cx="1283440" cy="13084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D79F26-D790-404E-96C4-B15EBD38DF97}"/>
              </a:ext>
            </a:extLst>
          </p:cNvPr>
          <p:cNvCxnSpPr>
            <a:cxnSpLocks/>
          </p:cNvCxnSpPr>
          <p:nvPr/>
        </p:nvCxnSpPr>
        <p:spPr>
          <a:xfrm>
            <a:off x="4447311" y="3297794"/>
            <a:ext cx="31524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CB81CA-B18F-4730-9D3B-0CBDD98CECE2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6423043" y="3630380"/>
            <a:ext cx="1435497" cy="12934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3CDE37-F9EA-4CF9-A0EE-7109555E18DA}"/>
              </a:ext>
            </a:extLst>
          </p:cNvPr>
          <p:cNvSpPr txBox="1"/>
          <p:nvPr/>
        </p:nvSpPr>
        <p:spPr>
          <a:xfrm>
            <a:off x="6987227" y="4277974"/>
            <a:ext cx="1945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I/O completes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78A7A-80AE-4427-BF6F-818006850893}"/>
              </a:ext>
            </a:extLst>
          </p:cNvPr>
          <p:cNvSpPr txBox="1"/>
          <p:nvPr/>
        </p:nvSpPr>
        <p:spPr>
          <a:xfrm>
            <a:off x="3193300" y="4102232"/>
            <a:ext cx="178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Requests I/O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C4E59-E7D9-424B-96F3-ECCD9337ECFA}"/>
              </a:ext>
            </a:extLst>
          </p:cNvPr>
          <p:cNvSpPr txBox="1"/>
          <p:nvPr/>
        </p:nvSpPr>
        <p:spPr>
          <a:xfrm>
            <a:off x="4839140" y="3265728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Time Slice Expires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6AE09-F03E-4C31-AB0B-A89B0A37737F}"/>
              </a:ext>
            </a:extLst>
          </p:cNvPr>
          <p:cNvSpPr txBox="1"/>
          <p:nvPr/>
        </p:nvSpPr>
        <p:spPr>
          <a:xfrm>
            <a:off x="4325847" y="2142344"/>
            <a:ext cx="3475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Dispatcher assigns to 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0F84D-E4BD-426D-9594-CB198F6CB2C1}"/>
              </a:ext>
            </a:extLst>
          </p:cNvPr>
          <p:cNvSpPr txBox="1"/>
          <p:nvPr/>
        </p:nvSpPr>
        <p:spPr>
          <a:xfrm>
            <a:off x="3351680" y="2927638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Running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3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Memory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What resource does RAM memory offer?  </a:t>
            </a: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Space</a:t>
            </a:r>
            <a:r>
              <a:rPr lang="en-US" sz="2800" dirty="0">
                <a:latin typeface="TrumpetLite" panose="020A0602050506020204" pitchFamily="18" charset="0"/>
              </a:rPr>
              <a:t>!</a:t>
            </a:r>
          </a:p>
          <a:p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We will explore the following issues: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Virtual vs. physical memory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Pages (“space slicing”)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Memory allocation</a:t>
            </a:r>
          </a:p>
        </p:txBody>
      </p:sp>
    </p:spTree>
    <p:extLst>
      <p:ext uri="{BB962C8B-B14F-4D97-AF65-F5344CB8AC3E}">
        <p14:creationId xmlns:p14="http://schemas.microsoft.com/office/powerpoint/2010/main" val="34439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Physical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The “running” process and all “ready” processes must be in memory, so they have to share!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What if their total size is &gt; physical memory size??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Oh and this…all have been assembled into machine code and all have first instruction at address 0.  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Only one process can occupy physical address 0!!</a:t>
            </a:r>
          </a:p>
        </p:txBody>
      </p:sp>
    </p:spTree>
    <p:extLst>
      <p:ext uri="{BB962C8B-B14F-4D97-AF65-F5344CB8AC3E}">
        <p14:creationId xmlns:p14="http://schemas.microsoft.com/office/powerpoint/2010/main" val="30626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Every process starts at virtual address 0!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Process can be loaded anywhere in physical memory!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Store physical starting address in Process Control Block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When process dispatched to run, copy physical starting address into CPU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Relocation Register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For each memory reference while executing, add Relocation Register value to it to get physical address!</a:t>
            </a:r>
          </a:p>
          <a:p>
            <a:endParaRPr lang="en-US" sz="2800" dirty="0">
              <a:latin typeface="TrumpetLite" panose="020A0602050506020204" pitchFamily="18" charset="0"/>
            </a:endParaRPr>
          </a:p>
          <a:p>
            <a:pPr marL="576263" indent="-576263">
              <a:buNone/>
            </a:pPr>
            <a:r>
              <a:rPr lang="en-US" sz="2800" dirty="0">
                <a:latin typeface="TrumpetLite" panose="020A0602050506020204" pitchFamily="18" charset="0"/>
              </a:rPr>
              <a:t>Ex:  process starting physical address is 100. When LOAD 12 executed, read from address 112  (100+12)</a:t>
            </a:r>
          </a:p>
        </p:txBody>
      </p:sp>
    </p:spTree>
    <p:extLst>
      <p:ext uri="{BB962C8B-B14F-4D97-AF65-F5344CB8AC3E}">
        <p14:creationId xmlns:p14="http://schemas.microsoft.com/office/powerpoint/2010/main" val="39682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Memory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There are many processes loaded in memory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There may be empty gaps between them (e.g. space vacated by a terminated process)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Suppose there are 3 gaps of size 10, 12, 15. 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New process size 20 needs loaded.  Where to put it?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One solution is to shift the others to make bigger gaps.  No fun!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Another solution is “space slices”, like “time slices”</a:t>
            </a:r>
          </a:p>
        </p:txBody>
      </p:sp>
    </p:spTree>
    <p:extLst>
      <p:ext uri="{BB962C8B-B14F-4D97-AF65-F5344CB8AC3E}">
        <p14:creationId xmlns:p14="http://schemas.microsoft.com/office/powerpoint/2010/main" val="13786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Memory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4648200" cy="48164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Partition memory into fixed-size chunks called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pages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Process is split up into page-size pieces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PCB includes a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Page Table </a:t>
            </a:r>
            <a:r>
              <a:rPr lang="en-US" sz="2800" dirty="0">
                <a:latin typeface="TrumpetLite" panose="020A0602050506020204" pitchFamily="18" charset="0"/>
              </a:rPr>
              <a:t>to track where each piece is physically located.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Use Page Table to translate each memory reference while running.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D3B142-3FF3-4DEC-A0C5-56B91B0EFE2D}"/>
              </a:ext>
            </a:extLst>
          </p:cNvPr>
          <p:cNvGraphicFramePr>
            <a:graphicFrameLocks noGrp="1"/>
          </p:cNvGraphicFramePr>
          <p:nvPr/>
        </p:nvGraphicFramePr>
        <p:xfrm>
          <a:off x="6997148" y="2579448"/>
          <a:ext cx="3227734" cy="3070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867">
                  <a:extLst>
                    <a:ext uri="{9D8B030D-6E8A-4147-A177-3AD203B41FA5}">
                      <a16:colId xmlns:a16="http://schemas.microsoft.com/office/drawing/2014/main" val="3499417025"/>
                    </a:ext>
                  </a:extLst>
                </a:gridCol>
                <a:gridCol w="1613867">
                  <a:extLst>
                    <a:ext uri="{9D8B030D-6E8A-4147-A177-3AD203B41FA5}">
                      <a16:colId xmlns:a16="http://schemas.microsoft.com/office/drawing/2014/main" val="1025890249"/>
                    </a:ext>
                  </a:extLst>
                </a:gridCol>
              </a:tblGrid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Virtual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Physical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70911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311376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951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711909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66682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8030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FAE2D9-2EB3-454E-A37E-E3C358FA83EC}"/>
              </a:ext>
            </a:extLst>
          </p:cNvPr>
          <p:cNvSpPr txBox="1"/>
          <p:nvPr/>
        </p:nvSpPr>
        <p:spPr>
          <a:xfrm>
            <a:off x="7264622" y="1862208"/>
            <a:ext cx="275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Process’ Page Table</a:t>
            </a:r>
          </a:p>
        </p:txBody>
      </p:sp>
    </p:spTree>
    <p:extLst>
      <p:ext uri="{BB962C8B-B14F-4D97-AF65-F5344CB8AC3E}">
        <p14:creationId xmlns:p14="http://schemas.microsoft.com/office/powerpoint/2010/main" val="7712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Memory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4648200" cy="48164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rumpetLite" panose="020A0602050506020204" pitchFamily="18" charset="0"/>
              </a:rPr>
              <a:t>Physical memory divided into pages.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rumpetLite" panose="020A0602050506020204" pitchFamily="18" charset="0"/>
              </a:rPr>
              <a:t>There is a Memory Table with one bit per page: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latin typeface="TrumpetLite" panose="020A0602050506020204" pitchFamily="18" charset="0"/>
              </a:rPr>
              <a:t>0 = available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latin typeface="TrumpetLite" panose="020A0602050506020204" pitchFamily="18" charset="0"/>
              </a:rPr>
              <a:t>1 = occupied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rumpetLite" panose="020A0602050506020204" pitchFamily="18" charset="0"/>
              </a:rPr>
              <a:t>When new process loaded, any available page can be allocated to it.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rumpetLite" panose="020A0602050506020204" pitchFamily="18" charset="0"/>
              </a:rPr>
              <a:t>What if memory is full?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D3B142-3FF3-4DEC-A0C5-56B91B0EFE2D}"/>
              </a:ext>
            </a:extLst>
          </p:cNvPr>
          <p:cNvGraphicFramePr>
            <a:graphicFrameLocks noGrp="1"/>
          </p:cNvGraphicFramePr>
          <p:nvPr/>
        </p:nvGraphicFramePr>
        <p:xfrm>
          <a:off x="6997148" y="2579447"/>
          <a:ext cx="3227734" cy="3791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867">
                  <a:extLst>
                    <a:ext uri="{9D8B030D-6E8A-4147-A177-3AD203B41FA5}">
                      <a16:colId xmlns:a16="http://schemas.microsoft.com/office/drawing/2014/main" val="3499417025"/>
                    </a:ext>
                  </a:extLst>
                </a:gridCol>
                <a:gridCol w="1613867">
                  <a:extLst>
                    <a:ext uri="{9D8B030D-6E8A-4147-A177-3AD203B41FA5}">
                      <a16:colId xmlns:a16="http://schemas.microsoft.com/office/drawing/2014/main" val="1025890249"/>
                    </a:ext>
                  </a:extLst>
                </a:gridCol>
              </a:tblGrid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Occupied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70911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311376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951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711909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66682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44587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721916"/>
                  </a:ext>
                </a:extLst>
              </a:tr>
              <a:tr h="4739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8030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FAE2D9-2EB3-454E-A37E-E3C358FA83EC}"/>
              </a:ext>
            </a:extLst>
          </p:cNvPr>
          <p:cNvSpPr txBox="1"/>
          <p:nvPr/>
        </p:nvSpPr>
        <p:spPr>
          <a:xfrm>
            <a:off x="6985282" y="1862208"/>
            <a:ext cx="327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Physical Memory Table</a:t>
            </a:r>
          </a:p>
        </p:txBody>
      </p:sp>
    </p:spTree>
    <p:extLst>
      <p:ext uri="{BB962C8B-B14F-4D97-AF65-F5344CB8AC3E}">
        <p14:creationId xmlns:p14="http://schemas.microsoft.com/office/powerpoint/2010/main" val="37521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57DD-42EB-488A-93AF-47B9A24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D3F3-5033-4930-B561-2DFA7094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76400"/>
            <a:ext cx="10058400" cy="40386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2800" dirty="0">
              <a:latin typeface="Footlight MT Light" panose="0204060206030A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Footlight MT Light" panose="0204060206030A020304" pitchFamily="18" charset="0"/>
              </a:rPr>
              <a:t>Assignment 7 is available on Brightspace and is </a:t>
            </a:r>
            <a:r>
              <a:rPr lang="en-US" sz="2800">
                <a:latin typeface="Footlight MT Light" panose="0204060206030A020304" pitchFamily="18" charset="0"/>
              </a:rPr>
              <a:t>due today</a:t>
            </a:r>
            <a:endParaRPr lang="en-US" sz="2800" dirty="0">
              <a:latin typeface="Footlight MT Light" panose="0204060206030A020304" pitchFamily="18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latin typeface="Footlight MT Light" panose="0204060206030A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Mass Storage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rumpetLite" panose="020A0602050506020204" pitchFamily="18" charset="0"/>
              </a:rPr>
              <a:t>KEY</a:t>
            </a:r>
            <a:r>
              <a:rPr lang="en-US" sz="2800" dirty="0">
                <a:latin typeface="TrumpetLite" panose="020A0602050506020204" pitchFamily="18" charset="0"/>
              </a:rPr>
              <a:t>:  Mass storage management is conceptually similar to memory management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Storage space sliced into fixed-size chunks called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sectors</a:t>
            </a:r>
            <a:r>
              <a:rPr lang="en-US" sz="2800" dirty="0">
                <a:latin typeface="TrumpetLite" panose="020A0602050506020204" pitchFamily="18" charset="0"/>
              </a:rPr>
              <a:t> or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blocks</a:t>
            </a:r>
            <a:r>
              <a:rPr lang="en-US" sz="2800" dirty="0">
                <a:latin typeface="TrumpetLite" panose="020A0602050506020204" pitchFamily="18" charset="0"/>
              </a:rPr>
              <a:t>.  Analogous to memory pages.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Files can be split up across sectors.  Analogous to process being split up across pages.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Per-file table to know where its pieces are stored. Per-device table to know what’s available.</a:t>
            </a:r>
          </a:p>
        </p:txBody>
      </p:sp>
    </p:spTree>
    <p:extLst>
      <p:ext uri="{BB962C8B-B14F-4D97-AF65-F5344CB8AC3E}">
        <p14:creationId xmlns:p14="http://schemas.microsoft.com/office/powerpoint/2010/main" val="18329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Safe Use of System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Deadlock</a:t>
            </a:r>
            <a:r>
              <a:rPr lang="en-US" sz="2800" dirty="0">
                <a:latin typeface="TrumpetLite" panose="020A0602050506020204" pitchFamily="18" charset="0"/>
              </a:rPr>
              <a:t> is an issue.  Example: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Resources A and B can only be used by one process at a time.  Could be printer or memory buffer, etc.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Process 1 is holding Resource A and requests Resource B. Not available; goes into Waiting state.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Process 2 is holding Resource B and requests Resource A.  Not available; goes into Waiting state.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Processes 1 and 2 are deadlocked!!  Both will wait forever.</a:t>
            </a:r>
          </a:p>
          <a:p>
            <a:endParaRPr lang="en-US" sz="2800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Can prevent by forcing processes to release before requesting.</a:t>
            </a:r>
          </a:p>
        </p:txBody>
      </p:sp>
    </p:spTree>
    <p:extLst>
      <p:ext uri="{BB962C8B-B14F-4D97-AF65-F5344CB8AC3E}">
        <p14:creationId xmlns:p14="http://schemas.microsoft.com/office/powerpoint/2010/main" val="32027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Safe Use of System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Synchronization</a:t>
            </a:r>
            <a:r>
              <a:rPr lang="en-US" sz="3000" dirty="0">
                <a:latin typeface="TrumpetLite" panose="020A0602050506020204" pitchFamily="18" charset="0"/>
              </a:rPr>
              <a:t> is an issue.  Example:</a:t>
            </a:r>
          </a:p>
          <a:p>
            <a:r>
              <a:rPr lang="en-US" sz="3000" dirty="0">
                <a:latin typeface="TrumpetLite" panose="020A0602050506020204" pitchFamily="18" charset="0"/>
              </a:rPr>
              <a:t>A buffer shared by Process 1 and Process 2.</a:t>
            </a:r>
            <a:br>
              <a:rPr lang="en-US" sz="3000" dirty="0">
                <a:latin typeface="TrumpetLite" panose="020A0602050506020204" pitchFamily="18" charset="0"/>
              </a:rPr>
            </a:br>
            <a:r>
              <a:rPr lang="en-US" sz="3000" dirty="0">
                <a:latin typeface="TrumpetLite" panose="020A0602050506020204" pitchFamily="18" charset="0"/>
              </a:rPr>
              <a:t>  </a:t>
            </a:r>
          </a:p>
          <a:p>
            <a:r>
              <a:rPr lang="en-US" sz="3000" dirty="0">
                <a:latin typeface="TrumpetLite" panose="020A0602050506020204" pitchFamily="18" charset="0"/>
              </a:rPr>
              <a:t>Process 1 will write 23 and 37 into first two available indexes, 1 and 2.  After writing 23, it is interrupted.</a:t>
            </a:r>
            <a:br>
              <a:rPr lang="en-US" sz="3000" dirty="0">
                <a:latin typeface="TrumpetLite" panose="020A0602050506020204" pitchFamily="18" charset="0"/>
              </a:rPr>
            </a:br>
            <a:endParaRPr lang="en-US" sz="3000" dirty="0">
              <a:latin typeface="TrumpetLite" panose="020A0602050506020204" pitchFamily="18" charset="0"/>
            </a:endParaRPr>
          </a:p>
          <a:p>
            <a:r>
              <a:rPr lang="en-US" sz="3000" dirty="0">
                <a:latin typeface="TrumpetLite" panose="020A0602050506020204" pitchFamily="18" charset="0"/>
              </a:rPr>
              <a:t>Process 2 takes over.  It will write 11 into first available index.  It writes 11 into index 2.</a:t>
            </a:r>
            <a:br>
              <a:rPr lang="en-US" sz="3000" dirty="0">
                <a:latin typeface="TrumpetLite" panose="020A0602050506020204" pitchFamily="18" charset="0"/>
              </a:rPr>
            </a:br>
            <a:endParaRPr lang="en-US" sz="3000" dirty="0">
              <a:latin typeface="TrumpetLite" panose="020A0602050506020204" pitchFamily="18" charset="0"/>
            </a:endParaRPr>
          </a:p>
          <a:p>
            <a:r>
              <a:rPr lang="en-US" sz="3000" dirty="0">
                <a:latin typeface="TrumpetLite" panose="020A0602050506020204" pitchFamily="18" charset="0"/>
              </a:rPr>
              <a:t>Process 1 resumes, and writes 37 into index 2.</a:t>
            </a:r>
            <a:br>
              <a:rPr lang="en-US" sz="3000" dirty="0">
                <a:latin typeface="TrumpetLite" panose="020A0602050506020204" pitchFamily="18" charset="0"/>
              </a:rPr>
            </a:br>
            <a:endParaRPr lang="en-US" sz="3000" dirty="0">
              <a:latin typeface="TrumpetLite" panose="020A0602050506020204" pitchFamily="18" charset="0"/>
            </a:endParaRPr>
          </a:p>
          <a:p>
            <a:r>
              <a:rPr lang="en-US" sz="3000" dirty="0">
                <a:latin typeface="TrumpetLite" panose="020A0602050506020204" pitchFamily="18" charset="0"/>
              </a:rPr>
              <a:t>Buffer contains 23 and 37 instead of  23, 11, 37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994317-2EEF-49FD-97FC-583DC00C01EA}"/>
              </a:ext>
            </a:extLst>
          </p:cNvPr>
          <p:cNvGraphicFramePr>
            <a:graphicFrameLocks noGrp="1"/>
          </p:cNvGraphicFramePr>
          <p:nvPr/>
        </p:nvGraphicFramePr>
        <p:xfrm>
          <a:off x="2782956" y="3590555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2657938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6592503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1095836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3022979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62781306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21319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819545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37AA097-39BF-4A75-9138-751DEDA80F56}"/>
              </a:ext>
            </a:extLst>
          </p:cNvPr>
          <p:cNvGraphicFramePr>
            <a:graphicFrameLocks noGrp="1"/>
          </p:cNvGraphicFramePr>
          <p:nvPr/>
        </p:nvGraphicFramePr>
        <p:xfrm>
          <a:off x="2782956" y="4703383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2657938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6592503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1095836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3022979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62781306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21319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819545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E2E1CFDC-C4AA-43E9-BA4A-CCCB0322E9FF}"/>
              </a:ext>
            </a:extLst>
          </p:cNvPr>
          <p:cNvGraphicFramePr>
            <a:graphicFrameLocks noGrp="1"/>
          </p:cNvGraphicFramePr>
          <p:nvPr/>
        </p:nvGraphicFramePr>
        <p:xfrm>
          <a:off x="2782956" y="545680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2657938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6592503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1095836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3022979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62781306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21319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11</a:t>
                      </a:r>
                      <a:r>
                        <a:rPr lang="en-US" dirty="0"/>
                        <a:t>  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819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8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Security and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Security</a:t>
            </a:r>
            <a:r>
              <a:rPr lang="en-US" sz="2800" dirty="0">
                <a:latin typeface="TrumpetLite" panose="020A0602050506020204" pitchFamily="18" charset="0"/>
              </a:rPr>
              <a:t> and 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Protection</a:t>
            </a:r>
            <a:r>
              <a:rPr lang="en-US" sz="2800" dirty="0">
                <a:latin typeface="TrumpetLite" panose="020A0602050506020204" pitchFamily="18" charset="0"/>
              </a:rPr>
              <a:t> are </a:t>
            </a:r>
            <a:r>
              <a:rPr lang="en-US" sz="2800" i="1" dirty="0">
                <a:solidFill>
                  <a:srgbClr val="00B050"/>
                </a:solidFill>
                <a:latin typeface="TrumpetLite" panose="020A0602050506020204" pitchFamily="18" charset="0"/>
              </a:rPr>
              <a:t>policies</a:t>
            </a:r>
            <a:r>
              <a:rPr lang="en-US" sz="2800" dirty="0">
                <a:latin typeface="TrumpetLite" panose="020A0602050506020204" pitchFamily="18" charset="0"/>
              </a:rPr>
              <a:t> and </a:t>
            </a:r>
            <a:r>
              <a:rPr lang="en-US" sz="2800" i="1" dirty="0">
                <a:solidFill>
                  <a:srgbClr val="00B050"/>
                </a:solidFill>
                <a:latin typeface="TrumpetLite" panose="020A0602050506020204" pitchFamily="18" charset="0"/>
              </a:rPr>
              <a:t>mechanisms</a:t>
            </a:r>
            <a:r>
              <a:rPr lang="en-US" sz="2800" dirty="0">
                <a:latin typeface="TrumpetLite" panose="020A0602050506020204" pitchFamily="18" charset="0"/>
              </a:rPr>
              <a:t> for assuring the integrity of system resources and data</a:t>
            </a: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Examples: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File permissions to control who can access a file, and what operations they can perform (read, write, etc.)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Usernames and passwords to access applications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Encryption to protect sensitive data</a:t>
            </a:r>
          </a:p>
          <a:p>
            <a:pPr marL="0" indent="0">
              <a:buNone/>
            </a:pPr>
            <a:endParaRPr lang="en-US" sz="2800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I hope we have time to explore further in Chapter 8.</a:t>
            </a:r>
          </a:p>
        </p:txBody>
      </p:sp>
    </p:spTree>
    <p:extLst>
      <p:ext uri="{BB962C8B-B14F-4D97-AF65-F5344CB8AC3E}">
        <p14:creationId xmlns:p14="http://schemas.microsoft.com/office/powerpoint/2010/main" val="19505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That’s a lot of information!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676400"/>
            <a:ext cx="8077200" cy="48164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Operating Systems are the most complex software applications ever developed.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I have tried to summarize a complete senior-level course in one presentation.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1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What is an Operating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Interesting question!</a:t>
            </a:r>
          </a:p>
          <a:p>
            <a:pPr marL="45720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alloon Bd BT" pitchFamily="66" charset="0"/>
                <a:ea typeface="ＭＳ Ｐゴシック" pitchFamily="34" charset="-128"/>
              </a:rPr>
              <a:t>“If you can answer that to the satisfaction of both the Department of Justice and Microsoft, you should be nominated for a Nobel prize.” 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alloon Bd BT" pitchFamily="66" charset="0"/>
                <a:ea typeface="ＭＳ Ｐゴシック" pitchFamily="34" charset="-128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alloon Bd BT" pitchFamily="66" charset="0"/>
                <a:ea typeface="ＭＳ Ｐゴシック" pitchFamily="34" charset="-128"/>
              </a:rPr>
              <a:t>						– Dr. Sanderson (2004)</a:t>
            </a:r>
            <a:endParaRPr lang="en-US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Here are a few definitions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dirty="0">
                <a:latin typeface="TrumpetLite" panose="020A0602050506020204" pitchFamily="18" charset="0"/>
              </a:rPr>
              <a:t>The one program running at all times on the computer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dirty="0">
                <a:latin typeface="TrumpetLite" panose="020A0602050506020204" pitchFamily="18" charset="0"/>
              </a:rPr>
              <a:t>Program that acts as the intermediary between a user of a computer and the computer hardware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dirty="0">
                <a:latin typeface="TrumpetLite" panose="020A0602050506020204" pitchFamily="18" charset="0"/>
              </a:rPr>
              <a:t>System software that supports a computer's basic functions, such as scheduling tasks, executing applications, and controlling peripherals</a:t>
            </a:r>
          </a:p>
        </p:txBody>
      </p:sp>
    </p:spTree>
    <p:extLst>
      <p:ext uri="{BB962C8B-B14F-4D97-AF65-F5344CB8AC3E}">
        <p14:creationId xmlns:p14="http://schemas.microsoft.com/office/powerpoint/2010/main" val="35735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26586B-A2B9-417D-9343-667F5100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48" y="0"/>
            <a:ext cx="8198505" cy="59575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86ACF-C6BA-4864-89AE-9D9FAA399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5257800"/>
            <a:ext cx="8077200" cy="1600200"/>
          </a:xfrm>
        </p:spPr>
        <p:txBody>
          <a:bodyPr/>
          <a:lstStyle/>
          <a:p>
            <a:r>
              <a:rPr lang="en-US" sz="2400" dirty="0"/>
              <a:t>Here is a PC motherboard illustrating the von Neumann architecture</a:t>
            </a:r>
          </a:p>
          <a:p>
            <a:r>
              <a:rPr lang="en-US" sz="2400" dirty="0"/>
              <a:t>The operating system controls these critical 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67E14-4C9B-47DF-B9D1-F0FF86D0A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6CF40C-F4B9-441B-A605-844EC22E781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0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Brief history of OS via user interface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1940s:  No OS: nearly “naked computer”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Programmer hand-loaded programs (PDP-11)</a:t>
            </a:r>
          </a:p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1950s-1960s: batch (one at a time), punched cards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Programmers gave programs to operator to schedule</a:t>
            </a:r>
          </a:p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1970s-1980s: Command Line Interface (typed)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Programmer can launch loader at will</a:t>
            </a:r>
          </a:p>
          <a:p>
            <a:pPr marL="0" indent="0">
              <a:buNone/>
            </a:pPr>
            <a:r>
              <a:rPr lang="en-US" dirty="0">
                <a:latin typeface="TrumpetLite" panose="020A0602050506020204" pitchFamily="18" charset="0"/>
              </a:rPr>
              <a:t>1980s-1990s: Graphical User Interface (moused)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A new metaphor for interaction</a:t>
            </a:r>
          </a:p>
          <a:p>
            <a:pPr marL="0" indent="0">
              <a:buNone/>
            </a:pPr>
            <a:r>
              <a:rPr lang="en-US">
                <a:latin typeface="TrumpetLite" panose="020A0602050506020204" pitchFamily="18" charset="0"/>
              </a:rPr>
              <a:t>2000s-2020s</a:t>
            </a:r>
            <a:r>
              <a:rPr lang="en-US" dirty="0">
                <a:latin typeface="TrumpetLite" panose="020A0602050506020204" pitchFamily="18" charset="0"/>
              </a:rPr>
              <a:t>: GUI (mouse &amp; touch; mobile devices)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What will be </a:t>
            </a:r>
            <a:r>
              <a:rPr lang="en-US">
                <a:latin typeface="TrumpetLite" panose="020A0602050506020204" pitchFamily="18" charset="0"/>
              </a:rPr>
              <a:t>next...?</a:t>
            </a:r>
            <a:endParaRPr lang="en-US" dirty="0">
              <a:latin typeface="TrumpetLite" panose="020A0602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Operating Systems “under the hood”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Overarching concept: policy vs. mechanism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Efficient resource allocation: 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CPU, RAM, mass storage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Safe use of system resources: </a:t>
            </a:r>
          </a:p>
          <a:p>
            <a:pPr lvl="1"/>
            <a:r>
              <a:rPr lang="en-US" dirty="0">
                <a:latin typeface="TrumpetLite" panose="020A0602050506020204" pitchFamily="18" charset="0"/>
              </a:rPr>
              <a:t>deadlock, synchronization</a:t>
            </a:r>
            <a:br>
              <a:rPr lang="en-US" dirty="0">
                <a:latin typeface="TrumpetLite" panose="020A0602050506020204" pitchFamily="18" charset="0"/>
              </a:rPr>
            </a:br>
            <a:endParaRPr lang="en-US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Security and Protection</a:t>
            </a:r>
          </a:p>
          <a:p>
            <a:pPr marL="0" indent="0">
              <a:buNone/>
            </a:pPr>
            <a:endParaRPr lang="en-US" sz="2400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rumpetLite" panose="020A0602050506020204" pitchFamily="18" charset="0"/>
              </a:rPr>
              <a:t>Note: coverage of some topics goes further than the textbook</a:t>
            </a:r>
          </a:p>
        </p:txBody>
      </p:sp>
    </p:spTree>
    <p:extLst>
      <p:ext uri="{BB962C8B-B14F-4D97-AF65-F5344CB8AC3E}">
        <p14:creationId xmlns:p14="http://schemas.microsoft.com/office/powerpoint/2010/main" val="24610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Policy vs.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rumpetLite" panose="020A0602050506020204" pitchFamily="18" charset="0"/>
              </a:rPr>
              <a:t>Most of the complexity of an Operating System is in its decision-making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Policy</a:t>
            </a:r>
            <a:r>
              <a:rPr lang="en-US" sz="2800" dirty="0">
                <a:latin typeface="TrumpetLite" panose="020A0602050506020204" pitchFamily="18" charset="0"/>
              </a:rPr>
              <a:t> is decisions made by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software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If 4 programs want a CPU at once, which one gets it?</a:t>
            </a:r>
          </a:p>
          <a:p>
            <a:r>
              <a:rPr lang="en-US" sz="2800" dirty="0">
                <a:latin typeface="TrumpetLite" panose="020A0602050506020204" pitchFamily="18" charset="0"/>
              </a:rPr>
              <a:t>If the system needs to write something new to memory and it is full, what will be replaced?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Mechanism</a:t>
            </a:r>
            <a:r>
              <a:rPr lang="en-US" sz="2800" dirty="0">
                <a:latin typeface="TrumpetLite" panose="020A0602050506020204" pitchFamily="18" charset="0"/>
              </a:rPr>
              <a:t> is the </a:t>
            </a:r>
            <a:r>
              <a:rPr lang="en-US" sz="2800" b="1" dirty="0">
                <a:solidFill>
                  <a:srgbClr val="00B050"/>
                </a:solidFill>
                <a:latin typeface="TrumpetLite" panose="020A0602050506020204" pitchFamily="18" charset="0"/>
              </a:rPr>
              <a:t>hardware</a:t>
            </a:r>
            <a:r>
              <a:rPr lang="en-US" sz="2800" dirty="0">
                <a:latin typeface="TrumpetLite" panose="020A0602050506020204" pitchFamily="18" charset="0"/>
              </a:rPr>
              <a:t> that carries out the decisions</a:t>
            </a:r>
          </a:p>
        </p:txBody>
      </p:sp>
    </p:spTree>
    <p:extLst>
      <p:ext uri="{BB962C8B-B14F-4D97-AF65-F5344CB8AC3E}">
        <p14:creationId xmlns:p14="http://schemas.microsoft.com/office/powerpoint/2010/main" val="37807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Process Management (CPU)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24000"/>
            <a:ext cx="9144000" cy="48164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A </a:t>
            </a: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process</a:t>
            </a:r>
            <a:r>
              <a:rPr lang="en-US" sz="2800" dirty="0">
                <a:latin typeface="TrumpetLite" panose="020A0602050506020204" pitchFamily="18" charset="0"/>
              </a:rPr>
              <a:t> is defined as a program either in execution or wanting to be</a:t>
            </a:r>
            <a:br>
              <a:rPr lang="en-US" sz="2800" dirty="0">
                <a:latin typeface="TrumpetLite" panose="020A0602050506020204" pitchFamily="18" charset="0"/>
              </a:rPr>
            </a:br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A process is always in one of 3 states: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>
                <a:latin typeface="TrumpetLite" panose="020A0602050506020204" pitchFamily="18" charset="0"/>
              </a:rPr>
              <a:t>running (currently executing)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>
                <a:latin typeface="TrumpetLite" panose="020A0602050506020204" pitchFamily="18" charset="0"/>
              </a:rPr>
              <a:t>ready (can run but not assigned to processor)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>
                <a:latin typeface="TrumpetLite" panose="020A0602050506020204" pitchFamily="18" charset="0"/>
              </a:rPr>
              <a:t>waiting (waiting for an external event)</a:t>
            </a:r>
          </a:p>
          <a:p>
            <a:endParaRPr lang="en-US" sz="2800" dirty="0">
              <a:latin typeface="TrumpetLite" panose="020A0602050506020204" pitchFamily="18" charset="0"/>
            </a:endParaRPr>
          </a:p>
          <a:p>
            <a:r>
              <a:rPr lang="en-US" sz="2800" dirty="0">
                <a:latin typeface="TrumpetLite" panose="020A0602050506020204" pitchFamily="18" charset="0"/>
              </a:rPr>
              <a:t>Many processes compete for the CPU 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Windows Task manager, Ctrl-Alt-Del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My PC currently has 167 processes, almost all in wait state</a:t>
            </a:r>
          </a:p>
        </p:txBody>
      </p:sp>
    </p:spTree>
    <p:extLst>
      <p:ext uri="{BB962C8B-B14F-4D97-AF65-F5344CB8AC3E}">
        <p14:creationId xmlns:p14="http://schemas.microsoft.com/office/powerpoint/2010/main" val="23951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0C6C-9EE2-4D4D-87EC-47AA246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973343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Process Management (CPU)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03B62-8FC0-4752-BD84-8AA2239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24000"/>
            <a:ext cx="8991600" cy="4816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What resource does the CPU offer?   </a:t>
            </a: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</a:rPr>
              <a:t>Time</a:t>
            </a:r>
            <a:r>
              <a:rPr lang="en-US" sz="2800" dirty="0">
                <a:latin typeface="TrumpetLite" panose="020A0602050506020204" pitchFamily="18" charset="0"/>
              </a:rPr>
              <a:t>!</a:t>
            </a:r>
          </a:p>
          <a:p>
            <a:pPr marL="0" indent="0">
              <a:buNone/>
            </a:pPr>
            <a:endParaRPr lang="en-US" sz="2800" dirty="0">
              <a:latin typeface="TrumpetLite" panose="020A06020505060202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Just like you!  You have a fixed amount of time and many demands.  How do you allocate your time?</a:t>
            </a:r>
            <a:br>
              <a:rPr lang="en-US" sz="2800" dirty="0">
                <a:latin typeface="TrumpetLite" panose="020A0602050506020204" pitchFamily="18" charset="0"/>
              </a:rPr>
            </a:br>
            <a:r>
              <a:rPr lang="en-US" sz="2800" dirty="0">
                <a:latin typeface="TrumpetLite" panose="020A0602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TrumpetLite" panose="020A0602050506020204" pitchFamily="18" charset="0"/>
              </a:rPr>
              <a:t>We will explore these topics in the following slides: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Time slicing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Dispatcher – mechanism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Scheduler – policy</a:t>
            </a:r>
          </a:p>
          <a:p>
            <a:pPr lvl="1"/>
            <a:r>
              <a:rPr lang="en-US" sz="2600" dirty="0">
                <a:latin typeface="TrumpetLite" panose="020A0602050506020204" pitchFamily="18" charset="0"/>
              </a:rPr>
              <a:t>What causes process to change state</a:t>
            </a:r>
          </a:p>
        </p:txBody>
      </p:sp>
    </p:spTree>
    <p:extLst>
      <p:ext uri="{BB962C8B-B14F-4D97-AF65-F5344CB8AC3E}">
        <p14:creationId xmlns:p14="http://schemas.microsoft.com/office/powerpoint/2010/main" val="42894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7174</TotalTime>
  <Words>1457</Words>
  <Application>Microsoft Office PowerPoint</Application>
  <PresentationFormat>Widescreen</PresentationFormat>
  <Paragraphs>202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Pizzicato-Swash</vt:lpstr>
      <vt:lpstr>Footlight MT Light</vt:lpstr>
      <vt:lpstr>TrumpetLite</vt:lpstr>
      <vt:lpstr>MS PGothic</vt:lpstr>
      <vt:lpstr>Times New Roman</vt:lpstr>
      <vt:lpstr>Arial</vt:lpstr>
      <vt:lpstr>Balloon Bd BT</vt:lpstr>
      <vt:lpstr>Sample PPT_template</vt:lpstr>
      <vt:lpstr>1_Sample PPT_template</vt:lpstr>
      <vt:lpstr>PowerPoint Presentation</vt:lpstr>
      <vt:lpstr>ALERT</vt:lpstr>
      <vt:lpstr>What is an Operating System?</vt:lpstr>
      <vt:lpstr>PowerPoint Presentation</vt:lpstr>
      <vt:lpstr>Brief history of OS via user interface </vt:lpstr>
      <vt:lpstr>Operating Systems “under the hood”</vt:lpstr>
      <vt:lpstr>Policy vs. Mechanism</vt:lpstr>
      <vt:lpstr>Process Management (CPU)</vt:lpstr>
      <vt:lpstr>Process Management (CPU)</vt:lpstr>
      <vt:lpstr>Time Slicing</vt:lpstr>
      <vt:lpstr>Dispatcher</vt:lpstr>
      <vt:lpstr>Scheduler</vt:lpstr>
      <vt:lpstr>What causes a process to change state?</vt:lpstr>
      <vt:lpstr>Memory Management</vt:lpstr>
      <vt:lpstr>Physical Memory</vt:lpstr>
      <vt:lpstr>Virtual Memory</vt:lpstr>
      <vt:lpstr>Memory Pages</vt:lpstr>
      <vt:lpstr>Memory Pages</vt:lpstr>
      <vt:lpstr>Memory Allocation</vt:lpstr>
      <vt:lpstr>Mass Storage Management</vt:lpstr>
      <vt:lpstr>Safe Use of System Resources</vt:lpstr>
      <vt:lpstr>Safe Use of System Resources</vt:lpstr>
      <vt:lpstr>Security and Protection</vt:lpstr>
      <vt:lpstr>That’s a lot of information!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Stucki, David</cp:lastModifiedBy>
  <cp:revision>385</cp:revision>
  <dcterms:created xsi:type="dcterms:W3CDTF">2011-10-16T19:29:59Z</dcterms:created>
  <dcterms:modified xsi:type="dcterms:W3CDTF">2026-03-20T14:26:31Z</dcterms:modified>
</cp:coreProperties>
</file>