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  <p:sldMasterId id="2147483972" r:id="rId2"/>
  </p:sldMasterIdLst>
  <p:sldIdLst>
    <p:sldId id="256" r:id="rId3"/>
    <p:sldId id="784" r:id="rId4"/>
    <p:sldId id="271" r:id="rId5"/>
    <p:sldId id="785" r:id="rId6"/>
    <p:sldId id="257" r:id="rId7"/>
    <p:sldId id="258" r:id="rId8"/>
    <p:sldId id="259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</p:sldIdLst>
  <p:sldSz cx="9144000" cy="6858000" type="screen4x3"/>
  <p:notesSz cx="6858000" cy="9144000"/>
  <p:embeddedFontLst>
    <p:embeddedFont>
      <p:font typeface="AR DARLING" panose="02000000000000000000" pitchFamily="2" charset="0"/>
      <p:regular r:id="rId22"/>
    </p:embeddedFon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Monotype Sorts" panose="01010601010101010101" pitchFamily="2" charset="2"/>
      <p:regular r:id="rId31"/>
    </p:embeddedFont>
    <p:embeddedFont>
      <p:font typeface="Synchro LET" pitchFamily="2" charset="0"/>
      <p:regular r:id="rId32"/>
    </p:embeddedFont>
    <p:embeddedFont>
      <p:font typeface="TrumpetLite" panose="020A0602050506020204" pitchFamily="18" charset="0"/>
      <p:regular r:id="rId33"/>
      <p:bold r:id="rId34"/>
    </p:embeddedFont>
    <p:embeddedFont>
      <p:font typeface="Waltography MV" panose="03080602000000000000" pitchFamily="66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Group 1038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7" name="Group 1029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4" name="Rectangle 1026"/>
              <p:cNvSpPr>
                <a:spLocks noChangeArrowheads="1"/>
              </p:cNvSpPr>
              <p:nvPr/>
            </p:nvSpPr>
            <p:spPr bwMode="ltGray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" name="Freeform 1027"/>
              <p:cNvSpPr>
                <a:spLocks/>
              </p:cNvSpPr>
              <p:nvPr/>
            </p:nvSpPr>
            <p:spPr bwMode="ltGray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" name="Freeform 1028"/>
              <p:cNvSpPr>
                <a:spLocks/>
              </p:cNvSpPr>
              <p:nvPr/>
            </p:nvSpPr>
            <p:spPr bwMode="ltGray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1" name="Group 1033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78" name="Rectangle 1030"/>
              <p:cNvSpPr>
                <a:spLocks noChangeArrowheads="1"/>
              </p:cNvSpPr>
              <p:nvPr/>
            </p:nvSpPr>
            <p:spPr bwMode="ltGray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" name="Freeform 1031"/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" name="Freeform 1032"/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5" name="Group 1037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2" name="Rectangle 1034"/>
              <p:cNvSpPr>
                <a:spLocks noChangeArrowheads="1"/>
              </p:cNvSpPr>
              <p:nvPr/>
            </p:nvSpPr>
            <p:spPr bwMode="ltGray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3" name="Freeform 1035"/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4" name="Freeform 1036"/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87" name="Rectangle 1039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8" name="Rectangle 10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anose="01010601010101010101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9" name="Rectangle 1041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0" name="Rectangle 104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1" name="Rectangle 104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C9EC0B-41DA-424C-9428-758AB13771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9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2943-E113-4612-B8CF-4788ABAAA6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8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1F1D1-3C2A-4C97-B58E-E59A15CB9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43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785BA-B48E-453F-B623-08FE989A2F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4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70570-95E0-45D1-BD5A-2EF082C4F1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6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7D58-275A-4D52-B57B-8100FDAD14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86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44B8-BD30-4717-9104-67AF13EA03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3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0904-2355-49B8-A1D2-555C7084A6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0263A-EC79-4486-8D84-5862666C7A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5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30985-1BD5-45E9-AD19-3F7E2937A6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0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EEC39-0821-4C8E-B048-1F96577875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16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F81A83-86CE-4C77-819E-61E88713D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November 16,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November 16,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" name="Freeform 3"/>
              <p:cNvSpPr>
                <a:spLocks/>
              </p:cNvSpPr>
              <p:nvPr/>
            </p:nvSpPr>
            <p:spPr bwMode="ltGray">
              <a:xfrm>
                <a:off x="240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0 w 5269"/>
                  <a:gd name="T3" fmla="*/ 0 h 2977"/>
                  <a:gd name="T4" fmla="*/ 0 w 5269"/>
                  <a:gd name="T5" fmla="*/ 2976 h 2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252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5268 w 5269"/>
                  <a:gd name="T3" fmla="*/ 2976 h 2977"/>
                  <a:gd name="T4" fmla="*/ 0 w 5269"/>
                  <a:gd name="T5" fmla="*/ 2976 h 2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1030" name="Rectangle 6"/>
              <p:cNvSpPr>
                <a:spLocks noChangeArrowheads="1"/>
              </p:cNvSpPr>
              <p:nvPr/>
            </p:nvSpPr>
            <p:spPr bwMode="ltGray">
              <a:xfrm>
                <a:off x="336" y="1104"/>
                <a:ext cx="96" cy="2784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96 w 97"/>
                  <a:gd name="T3" fmla="*/ 2784 h 2785"/>
                  <a:gd name="T4" fmla="*/ 96 w 97"/>
                  <a:gd name="T5" fmla="*/ 0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0 w 97"/>
                  <a:gd name="T3" fmla="*/ 0 h 2785"/>
                  <a:gd name="T4" fmla="*/ 96 w 97"/>
                  <a:gd name="T5" fmla="*/ 0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1034" name="Rectangle 10"/>
              <p:cNvSpPr>
                <a:spLocks noChangeArrowheads="1"/>
              </p:cNvSpPr>
              <p:nvPr/>
            </p:nvSpPr>
            <p:spPr bwMode="ltGray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0 w 193"/>
                  <a:gd name="T3" fmla="*/ 0 h 721"/>
                  <a:gd name="T4" fmla="*/ 0 w 193"/>
                  <a:gd name="T5" fmla="*/ 7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192 w 193"/>
                  <a:gd name="T3" fmla="*/ 720 h 721"/>
                  <a:gd name="T4" fmla="*/ 0 w 193"/>
                  <a:gd name="T5" fmla="*/ 7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D9DC28-C9E7-4458-9300-AA856FFA45D3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5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anose="01010601010101010101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anose="01010601010101010101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nWWlx7-t0k" TargetMode="External"/><Relationship Id="rId2" Type="http://schemas.openxmlformats.org/officeDocument/2006/relationships/hyperlink" Target="https://www.youtube.com/watch?v=vjuQRCG_sU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vjuQRCG_sU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thumb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0" y="2026498"/>
            <a:ext cx="9153460" cy="486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2719"/>
            <a:ext cx="7848600" cy="1918416"/>
          </a:xfrm>
        </p:spPr>
        <p:txBody>
          <a:bodyPr/>
          <a:lstStyle/>
          <a:p>
            <a:r>
              <a:rPr lang="en-US" sz="6000" dirty="0">
                <a:latin typeface="Synchro LET"/>
                <a:cs typeface="Synchro LET"/>
              </a:rPr>
              <a:t>Thinking &amp; </a:t>
            </a:r>
            <a:r>
              <a:rPr lang="en-US" sz="6000" dirty="0">
                <a:solidFill>
                  <a:schemeClr val="bg1"/>
                </a:solidFill>
                <a:latin typeface="Synchro LET"/>
                <a:cs typeface="Synchro LET"/>
              </a:rPr>
              <a:t>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COMP1500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11" y="712930"/>
            <a:ext cx="77152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666750"/>
            <a:ext cx="7762875" cy="552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562" y="5098473"/>
            <a:ext cx="6042747" cy="44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674252"/>
            <a:ext cx="771525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5549607"/>
            <a:ext cx="75533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3" y="653329"/>
            <a:ext cx="7753350" cy="5495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0510" y="5292435"/>
            <a:ext cx="2946400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8" y="654196"/>
            <a:ext cx="77247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61" y="660115"/>
            <a:ext cx="7677150" cy="5353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562" y="5421746"/>
            <a:ext cx="6042747" cy="44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33" y="660542"/>
            <a:ext cx="76771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2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52500"/>
          </a:xfrm>
          <a:noFill/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sz="4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Artificial Intelligence</a:t>
            </a:r>
            <a:endParaRPr lang="en-US" altLang="en-US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umpetLite" panose="020A06020505060202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63788" y="12033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</a:rPr>
              <a:t>Synthetic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8225" y="1203325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Artificial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93925" y="6232525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</a:rPr>
              <a:t>Engineering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203950" y="6232525"/>
            <a:ext cx="114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Science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rot="16200000">
            <a:off x="-277019" y="2621757"/>
            <a:ext cx="143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Cognitive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16200000">
            <a:off x="-362743" y="4817269"/>
            <a:ext cx="160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Behavioral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50900" y="1890713"/>
            <a:ext cx="38258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“The exciting new effort to make computers think…machines with minds, in the full and literal sense” </a:t>
            </a: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</a:t>
            </a:r>
            <a:r>
              <a:rPr lang="en-US" altLang="en-US" sz="1600" b="1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Haugeland</a:t>
            </a: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, 1985)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66775" y="2743200"/>
            <a:ext cx="38258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“[The automation of] activities that we associate with human thinking, activities such as decision-making, problem solving, learning...” </a:t>
            </a: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(Bellman, 1978)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924425" y="1890713"/>
            <a:ext cx="36734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“The study of mental faculties through the use of computational models”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</a:pP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</a:t>
            </a:r>
            <a:r>
              <a:rPr lang="en-US" altLang="en-US" sz="1600" b="1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Charniak</a:t>
            </a: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 and McDermott, 1985)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924425" y="2743200"/>
            <a:ext cx="3657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“The study of the computations that make it possible to perceive, reason, and act” </a:t>
            </a: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(Winston, 1992)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866775" y="4051300"/>
            <a:ext cx="38100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“The art of creating machines that perform functions that require intelligence when performed by people”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(Kurzweil, 1990)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66775" y="5148263"/>
            <a:ext cx="3810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“The study of how to make computers do things at which, at the moment, people are better” </a:t>
            </a: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(Rich and Knight, 1991)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924425" y="4051300"/>
            <a:ext cx="36576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“A field of study that seeks to explain and emulate intelligent behavior in terms of computational processes.”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</a:t>
            </a:r>
            <a:r>
              <a:rPr lang="en-US" altLang="en-US" sz="1600" b="1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Schalkoff</a:t>
            </a: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, 1990)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924425" y="5148263"/>
            <a:ext cx="36576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80"/>
                </a:solidFill>
              </a:rPr>
              <a:t>“The branch of computer science that is concerned with the automation of intelligent behavior”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umpetLite" panose="020A0602050506020204" pitchFamily="18" charset="0"/>
              </a:rPr>
              <a:t>(Luger and Stubblefield, 1993)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62000" y="1676400"/>
            <a:ext cx="7924800" cy="457200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4800600" y="1719263"/>
            <a:ext cx="0" cy="449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804863" y="3886200"/>
            <a:ext cx="7848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 pitchFamily="2" charset="0"/>
              </a:rPr>
              <a:t>HOFSTADTER &amp; KURZWEIL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“</a:t>
            </a:r>
            <a:r>
              <a:rPr lang="en-US" i="1" dirty="0">
                <a:latin typeface="Candara" panose="020E0502030303020204" pitchFamily="34" charset="0"/>
              </a:rPr>
              <a:t>If you read Ray Kurzweil’s books … what I find is that it’s a very bizarre mixture of ideas that are solid and good with ideas that are crazy. It’s as if you took a lot of very good food and some dog excrement and blended it all up so that you can’t possibly figure out what’s good or bad.</a:t>
            </a:r>
            <a:r>
              <a:rPr lang="en-US" dirty="0">
                <a:latin typeface="Candara" panose="020E0502030303020204" pitchFamily="34" charset="0"/>
              </a:rPr>
              <a:t>” –Douglas </a:t>
            </a:r>
            <a:r>
              <a:rPr lang="en-US" dirty="0" err="1">
                <a:latin typeface="Candara" panose="020E0502030303020204" pitchFamily="34" charset="0"/>
              </a:rPr>
              <a:t>Hofstader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028" name="Picture 4" descr="https://i.ytimg.com/vi/LyrmwNN5RdY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1" b="21968"/>
          <a:stretch/>
        </p:blipFill>
        <p:spPr bwMode="auto">
          <a:xfrm>
            <a:off x="1097280" y="3763473"/>
            <a:ext cx="7079263" cy="30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226D064-A365-4793-9547-1FF67C709C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5011"/>
            <a:ext cx="7848600" cy="3096697"/>
          </a:xfrm>
          <a:noFill/>
          <a:ln/>
        </p:spPr>
        <p:txBody>
          <a:bodyPr anchor="b"/>
          <a:lstStyle/>
          <a:p>
            <a:pPr algn="ctr"/>
            <a:r>
              <a:rPr lang="en-US" altLang="en-US" sz="7200" dirty="0">
                <a:solidFill>
                  <a:srgbClr val="7030A0"/>
                </a:solidFill>
                <a:latin typeface="AR DARLING" panose="02000000000000000000" pitchFamily="2" charset="0"/>
              </a:rPr>
              <a:t>The Human Mind is Never Blank	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5C05DFE-F55B-459F-8C13-27F09D2CDB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86038" y="3611077"/>
            <a:ext cx="6477802" cy="2318084"/>
          </a:xfrm>
          <a:noFill/>
          <a:ln/>
        </p:spPr>
        <p:txBody>
          <a:bodyPr anchor="t">
            <a:noAutofit/>
          </a:bodyPr>
          <a:lstStyle/>
          <a:p>
            <a:pPr algn="ctr"/>
            <a:r>
              <a:rPr lang="en-US" altLang="en-US" sz="7200" dirty="0">
                <a:solidFill>
                  <a:srgbClr val="00B050"/>
                </a:solidFill>
                <a:latin typeface="Waltography MV" panose="03080602000000000000" pitchFamily="66" charset="0"/>
              </a:rPr>
              <a:t>If it were,</a:t>
            </a:r>
            <a:br>
              <a:rPr lang="en-US" altLang="en-US" sz="7200" dirty="0">
                <a:solidFill>
                  <a:srgbClr val="00B050"/>
                </a:solidFill>
                <a:latin typeface="Waltography MV" panose="03080602000000000000" pitchFamily="66" charset="0"/>
              </a:rPr>
            </a:br>
            <a:r>
              <a:rPr lang="en-US" altLang="en-US" sz="7200" dirty="0">
                <a:solidFill>
                  <a:srgbClr val="00B050"/>
                </a:solidFill>
                <a:latin typeface="Waltography MV" panose="03080602000000000000" pitchFamily="66" charset="0"/>
              </a:rPr>
              <a:t>how would you know?</a:t>
            </a:r>
          </a:p>
        </p:txBody>
      </p:sp>
    </p:spTree>
    <p:extLst>
      <p:ext uri="{BB962C8B-B14F-4D97-AF65-F5344CB8AC3E}">
        <p14:creationId xmlns:p14="http://schemas.microsoft.com/office/powerpoint/2010/main" val="34796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2662-87AD-48E2-A0EA-A87F736F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 pitchFamily="2" charset="0"/>
              </a:rPr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63F8-9350-49B7-9ABF-89660F73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Assignment #8 due next Monday</a:t>
            </a:r>
          </a:p>
          <a:p>
            <a:r>
              <a:rPr lang="en-US"/>
              <a:t>Lab 16 due Friday</a:t>
            </a:r>
          </a:p>
          <a:p>
            <a:r>
              <a:rPr lang="en-US"/>
              <a:t>Lab 17 due a week from Monday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Final Exam</a:t>
            </a:r>
          </a:p>
          <a:p>
            <a:pPr lvl="1"/>
            <a:r>
              <a:rPr lang="en-US"/>
              <a:t>December 12 @ 8am</a:t>
            </a:r>
            <a:endParaRPr lang="en-US" dirty="0"/>
          </a:p>
          <a:p>
            <a:pPr lvl="1"/>
            <a:endParaRPr lang="en-US" dirty="0"/>
          </a:p>
          <a:p>
            <a:r>
              <a:rPr lang="en-US"/>
              <a:t>Final Exam Review Friday, 12/6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B47FB-E07C-4019-9426-A33428B65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8E1E85-0B50-4C70-9F06-87A72C7DEA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9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TMTCTW “The Thinking Machine”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u="sng">
                <a:hlinkClick r:id="rId3"/>
              </a:rPr>
              <a:t>https://youtu.be/enWWlx7-t0k</a:t>
            </a:r>
            <a:endParaRPr lang="en-US" u="sng"/>
          </a:p>
          <a:p>
            <a:endParaRPr lang="en-US">
              <a:solidFill>
                <a:schemeClr val="accent5"/>
              </a:solidFill>
            </a:endParaRPr>
          </a:p>
          <a:p>
            <a:r>
              <a:rPr lang="en-US">
                <a:solidFill>
                  <a:schemeClr val="accent5"/>
                </a:solidFill>
              </a:rPr>
              <a:t>Discussion?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8AF0A-56BD-4C47-9C5A-857852A8F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55743"/>
            <a:ext cx="3670141" cy="258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D1C1F-C781-41CB-8C58-5BE222588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73" y="2355743"/>
            <a:ext cx="2454974" cy="25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ST:TNG “Sentient Being”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br>
              <a:rPr lang="en-US">
                <a:hlinkClick r:id="rId2"/>
              </a:rPr>
            </a:b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://www.youtube.com/watch?v=vjuQRCG</a:t>
            </a:r>
            <a:r>
              <a:rPr lang="en-US">
                <a:hlinkClick r:id="rId2"/>
              </a:rPr>
              <a:t>_sUw</a:t>
            </a:r>
            <a:endParaRPr lang="en-US"/>
          </a:p>
          <a:p>
            <a:r>
              <a:rPr lang="en-US">
                <a:solidFill>
                  <a:schemeClr val="accent5"/>
                </a:solidFill>
              </a:rPr>
              <a:t>Discussion?</a:t>
            </a:r>
          </a:p>
        </p:txBody>
      </p:sp>
      <p:pic>
        <p:nvPicPr>
          <p:cNvPr id="1026" name="Picture 2" descr="http://www.flopcast.net/063/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56" y="1767609"/>
            <a:ext cx="47625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637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ynchro LET"/>
                <a:cs typeface="Synchro LET"/>
              </a:rPr>
              <a:t>SyMBoLIc</a:t>
            </a:r>
            <a:br>
              <a:rPr lang="en-US" sz="3600" dirty="0">
                <a:latin typeface="Synchro LET"/>
                <a:cs typeface="Synchro LET"/>
              </a:rPr>
            </a:br>
            <a:r>
              <a:rPr lang="en-US" sz="3600" dirty="0" err="1">
                <a:latin typeface="Synchro LET"/>
                <a:cs typeface="Synchro LET"/>
              </a:rPr>
              <a:t>REPRESENTaTIoN</a:t>
            </a:r>
            <a:endParaRPr lang="en-US" sz="3600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5163"/>
            <a:ext cx="8229600" cy="4682837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“When some thing is allowed to stand for another”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What does this mean?</a:t>
            </a:r>
          </a:p>
          <a:p>
            <a:r>
              <a:rPr lang="en-US" dirty="0">
                <a:latin typeface="Corbel"/>
                <a:cs typeface="Corbel"/>
              </a:rPr>
              <a:t>Examples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Corporate Logos	Flags		Mathematics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Road Signs	Music		Facial Expressions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Language	Mascots		Art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rPr>
              <a:t>Others?</a:t>
            </a:r>
          </a:p>
          <a:p>
            <a:r>
              <a:rPr lang="en-US" dirty="0">
                <a:latin typeface="Corbel"/>
                <a:cs typeface="Corbel"/>
              </a:rPr>
              <a:t>Every aspect of human culture relies on the power of symbolic representation: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Communication	Education		Business/Commerce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History	Government		Technology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rPr>
              <a:t>Others?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05" y="533400"/>
            <a:ext cx="5090195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Synchro LET"/>
                <a:cs typeface="Synchro LET"/>
              </a:rPr>
              <a:t>ABSTRacTIoN</a:t>
            </a:r>
            <a:endParaRPr lang="en-US" sz="3600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7162800" cy="5413233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A process of simplification that proceeds by 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ignoring irrelevant detail while focusing on 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what is important</a:t>
            </a:r>
          </a:p>
          <a:p>
            <a:r>
              <a:rPr lang="en-US" dirty="0">
                <a:latin typeface="Corbel"/>
                <a:cs typeface="Corbel"/>
              </a:rPr>
              <a:t>One of the fundamental concepts in 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computer science</a:t>
            </a:r>
          </a:p>
          <a:p>
            <a:r>
              <a:rPr lang="en-US" dirty="0">
                <a:latin typeface="Corbel"/>
                <a:cs typeface="Corbel"/>
              </a:rPr>
              <a:t>It is itself a by-product of symbolic representation,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since symbols allow abstraction to take place</a:t>
            </a: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A road sign serves only as a compact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abstraction of the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456" y="841232"/>
            <a:ext cx="3175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16428" r="28297" b="16950"/>
          <a:stretch/>
        </p:blipFill>
        <p:spPr>
          <a:xfrm>
            <a:off x="3151908" y="4359563"/>
            <a:ext cx="1754909" cy="17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nchro LET"/>
                <a:cs typeface="Synchro LET"/>
              </a:rPr>
              <a:t>THoUgHT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Without symbolic representation would these be possible?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Imagination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Creativity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Love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Faith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Thought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In other words, symbolic representation appears to be central to what it means to be human…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dirty="0"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1" y="2071251"/>
            <a:ext cx="5709811" cy="25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" y="366534"/>
            <a:ext cx="3851565" cy="1984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112"/>
            <a:ext cx="8229600" cy="4876800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Perhaps the most important, and certainly one of the most sophisticated forms of symbolic representation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Phonology	:	Sound, Stress, &amp; Intonation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Syntax	:	Structure or Form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Semantics	:	Meaning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Pragmatics	:	Use or Intention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Since the dawn of recorded history, until the middle of the 20</a:t>
            </a:r>
            <a:r>
              <a:rPr lang="en-US" baseline="30000" dirty="0">
                <a:latin typeface="Corbel"/>
                <a:cs typeface="Corbel"/>
              </a:rPr>
              <a:t>th</a:t>
            </a:r>
            <a:r>
              <a:rPr lang="en-US" dirty="0">
                <a:latin typeface="Corbel"/>
                <a:cs typeface="Corbel"/>
              </a:rPr>
              <a:t> century, symbolic representation &amp; language have been artifacts of living creatures, most notably humans.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Only recently has this monopoly been broken….</a:t>
            </a:r>
          </a:p>
        </p:txBody>
      </p:sp>
    </p:spTree>
    <p:extLst>
      <p:ext uri="{BB962C8B-B14F-4D97-AF65-F5344CB8AC3E}">
        <p14:creationId xmlns:p14="http://schemas.microsoft.com/office/powerpoint/2010/main" val="37723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nchro LET"/>
                <a:cs typeface="Synchro LET"/>
              </a:rPr>
              <a:t>CoMPUTaTIoN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Machines historically have been designed with a specific purpose, which they are then dedicated to for as long as they function.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It wasn’t until Charles Babbage and Ada Lovelace worked on the Analytic Engine in the 1830s that this changed.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The Analytical Engine represents the simultaneous birth of general purpose computing and programming!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Unfortunately, it would be another 100 years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before Alan Turing would resurrect this idea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Today there are almost as many artificial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computer languages as there are natural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human languages.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55" y="3760716"/>
            <a:ext cx="3084945" cy="30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5924</TotalTime>
  <Words>704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Synchro LET</vt:lpstr>
      <vt:lpstr>Candara</vt:lpstr>
      <vt:lpstr>AR DARLING</vt:lpstr>
      <vt:lpstr>Waltography MV</vt:lpstr>
      <vt:lpstr>Corbel</vt:lpstr>
      <vt:lpstr>Arial</vt:lpstr>
      <vt:lpstr>TrumpetLite</vt:lpstr>
      <vt:lpstr>Monotype Sorts</vt:lpstr>
      <vt:lpstr>Times New Roman</vt:lpstr>
      <vt:lpstr>Clarity</vt:lpstr>
      <vt:lpstr>Blank</vt:lpstr>
      <vt:lpstr>Thinking &amp; Computation</vt:lpstr>
      <vt:lpstr>ALERTS</vt:lpstr>
      <vt:lpstr>TMTCTW “The Thinking Machine”</vt:lpstr>
      <vt:lpstr>ST:TNG “Sentient Being”</vt:lpstr>
      <vt:lpstr>SyMBoLIc REPRESENTaTIoN</vt:lpstr>
      <vt:lpstr>ABSTRacTIoN</vt:lpstr>
      <vt:lpstr>THoUgHT</vt:lpstr>
      <vt:lpstr> </vt:lpstr>
      <vt:lpstr>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Intelligence</vt:lpstr>
      <vt:lpstr>HOFSTADTER &amp; KURZWEIL</vt:lpstr>
      <vt:lpstr>The Human Mind is Never Blank 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46</cp:revision>
  <dcterms:created xsi:type="dcterms:W3CDTF">2013-10-29T15:52:47Z</dcterms:created>
  <dcterms:modified xsi:type="dcterms:W3CDTF">2024-11-17T02:13:21Z</dcterms:modified>
</cp:coreProperties>
</file>