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266" r:id="rId2"/>
  </p:sldMasterIdLst>
  <p:notesMasterIdLst>
    <p:notesMasterId r:id="rId32"/>
  </p:notesMasterIdLst>
  <p:handoutMasterIdLst>
    <p:handoutMasterId r:id="rId33"/>
  </p:handoutMasterIdLst>
  <p:sldIdLst>
    <p:sldId id="322" r:id="rId3"/>
    <p:sldId id="786" r:id="rId4"/>
    <p:sldId id="742" r:id="rId5"/>
    <p:sldId id="785" r:id="rId6"/>
    <p:sldId id="766" r:id="rId7"/>
    <p:sldId id="568" r:id="rId8"/>
    <p:sldId id="760" r:id="rId9"/>
    <p:sldId id="767" r:id="rId10"/>
    <p:sldId id="768" r:id="rId11"/>
    <p:sldId id="769" r:id="rId12"/>
    <p:sldId id="770" r:id="rId13"/>
    <p:sldId id="744" r:id="rId14"/>
    <p:sldId id="771" r:id="rId15"/>
    <p:sldId id="772" r:id="rId16"/>
    <p:sldId id="773" r:id="rId17"/>
    <p:sldId id="753" r:id="rId18"/>
    <p:sldId id="774" r:id="rId19"/>
    <p:sldId id="743" r:id="rId20"/>
    <p:sldId id="776" r:id="rId21"/>
    <p:sldId id="777" r:id="rId22"/>
    <p:sldId id="756" r:id="rId23"/>
    <p:sldId id="778" r:id="rId24"/>
    <p:sldId id="779" r:id="rId25"/>
    <p:sldId id="757" r:id="rId26"/>
    <p:sldId id="780" r:id="rId27"/>
    <p:sldId id="781" r:id="rId28"/>
    <p:sldId id="782" r:id="rId29"/>
    <p:sldId id="783" r:id="rId30"/>
    <p:sldId id="762" r:id="rId31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4"/>
    </p:embeddedFont>
    <p:embeddedFont>
      <p:font typeface="Pizzicato-Swash" panose="00000400000000000000" pitchFamily="2" charset="0"/>
      <p:regular r:id="rId35"/>
    </p:embeddedFont>
    <p:embeddedFont>
      <p:font typeface="TrumpetLite" panose="020A0602050506020204" pitchFamily="18" charset="0"/>
      <p:regular r:id="rId36"/>
      <p:bold r:id="rId37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6488A7-8DD9-4A18-B59A-B5B4D7E1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10453-AA3A-4B4E-8FC0-2DE8427D4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27D700-C21D-4DEE-9CED-8288F07D0302}" type="datetime1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3993F-C109-4A82-A577-E02730E5C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B6A46-3AC7-4537-BBA2-911C21A147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493A51-F0E0-4940-975E-749CF899E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DEFE3CB-5A46-4E69-A2E4-B15F7294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A1256D4A-3991-4580-AB3E-E49F8CE3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E5EAD1B6-FEAF-434D-9144-491133BF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5585E90D-2A6D-4DFA-98CC-BC349797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5C195DB3-33FC-4C4A-80DE-646629CB9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A3FC6A7F-60ED-4E9E-9B8E-1A2F0C04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8DC0BB7-DD9D-4BD3-8550-6F4F9D86669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35042ED-25A0-4033-9181-C4D7D104826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4" name="Rectangle 9">
            <a:extLst>
              <a:ext uri="{FF2B5EF4-FFF2-40B4-BE49-F238E27FC236}">
                <a16:creationId xmlns:a16="http://schemas.microsoft.com/office/drawing/2014/main" id="{5782FA29-E23B-444C-B166-C82FBC7EAD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5A338CAA-44C6-4B33-BC79-7ED845EB5A8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5DFF958A-C8B7-439F-9582-5A9BA3878BF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B794860-EA1F-4217-9D6B-F2F449D5C6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5C99FA7-60E7-453B-A3F4-D3F44BE317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>
            <a:extLst>
              <a:ext uri="{FF2B5EF4-FFF2-40B4-BE49-F238E27FC236}">
                <a16:creationId xmlns:a16="http://schemas.microsoft.com/office/drawing/2014/main" id="{207A4CF2-D6F5-4B74-AB3C-E51A7FE00C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CFF8CD-5D27-4734-A2AF-1CAC8420D35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6CFB0469-8DF1-4C46-8F10-AB3E6FEF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240FF793-65A8-42EE-B5F4-E0A9C5871C8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6A760E1C-D760-4247-ADF5-40D728FEAF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EFA6B0-17F0-4A16-9DC6-DCA7C0BE3B9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5B79D066-B1DF-4978-A864-0C3658B4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D721C553-A216-4DD3-92F6-BD98E446318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>
            <a:extLst>
              <a:ext uri="{FF2B5EF4-FFF2-40B4-BE49-F238E27FC236}">
                <a16:creationId xmlns:a16="http://schemas.microsoft.com/office/drawing/2014/main" id="{432FBECC-9181-4632-AB6E-680D1D544E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8AF9F0-4BAA-4D6A-A082-64324D4225E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61DE7393-6FA6-49F0-A796-1080400E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DF0B2285-847F-4E9E-B3FA-A8E949151E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9E9DB34F-62DA-4804-B1A3-51FF96FA28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00D9D9-CD39-4A23-B051-3F0BE896651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6E6AD61D-2DCA-4CE9-BC6B-51B0E498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E1127847-EEE6-4092-8316-5275263B9DE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>
            <a:extLst>
              <a:ext uri="{FF2B5EF4-FFF2-40B4-BE49-F238E27FC236}">
                <a16:creationId xmlns:a16="http://schemas.microsoft.com/office/drawing/2014/main" id="{7EDB43F4-C2E5-43D3-99B3-8A5FC59B78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18802A-4222-4494-ADE9-497D6C1CDC9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BD9CA679-7D7E-46E8-83C5-A0FC83B8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103E9815-FE14-458D-9C6B-3C0B1038F0A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>
            <a:extLst>
              <a:ext uri="{FF2B5EF4-FFF2-40B4-BE49-F238E27FC236}">
                <a16:creationId xmlns:a16="http://schemas.microsoft.com/office/drawing/2014/main" id="{7BF3EAFB-94FF-4402-9DDC-37651E6ED7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D3575C-2F16-488A-812A-7FAB3F4E014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EFE9D3ED-C01B-43F7-AAC1-9BB09270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D7CD707A-43FD-4803-A2C3-FE5D1FDCEE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>
            <a:extLst>
              <a:ext uri="{FF2B5EF4-FFF2-40B4-BE49-F238E27FC236}">
                <a16:creationId xmlns:a16="http://schemas.microsoft.com/office/drawing/2014/main" id="{CBC37C88-F68E-48FC-B57A-6AC3555454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5144A8-EAA0-4997-918F-4464206C873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E660A1F7-5D0A-4FF2-A6BE-D45EA58A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4CFB891B-B444-42CA-8A17-6C1D799050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2">
            <a:extLst>
              <a:ext uri="{FF2B5EF4-FFF2-40B4-BE49-F238E27FC236}">
                <a16:creationId xmlns:a16="http://schemas.microsoft.com/office/drawing/2014/main" id="{92072AF6-7127-4DA7-A6F0-FFD3D26A40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AE9EC5-25E7-46A7-827B-E8ABC4671B9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E7C9ECEB-7CD2-435D-8065-30ED3600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DCFEC048-FD97-4953-8D3F-A4DBF1A41D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2">
            <a:extLst>
              <a:ext uri="{FF2B5EF4-FFF2-40B4-BE49-F238E27FC236}">
                <a16:creationId xmlns:a16="http://schemas.microsoft.com/office/drawing/2014/main" id="{1DDB4331-A377-4549-B669-4867F02E5A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62D760-0495-4DD4-9EF7-CB1C9671E52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CABB303A-09D5-493C-97CA-8E832A79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BBD0E212-73F2-41A2-A342-AA80A71B72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>
            <a:extLst>
              <a:ext uri="{FF2B5EF4-FFF2-40B4-BE49-F238E27FC236}">
                <a16:creationId xmlns:a16="http://schemas.microsoft.com/office/drawing/2014/main" id="{79B87BF6-3596-40E4-BFEE-8CDA9EE404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4058A6-D355-46E7-9C80-EE983F14D09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CFC1F858-87EF-4877-8932-62DCED7D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6B5A9790-DC03-44D8-93EC-16B46486D7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10DC209D-DAAC-439B-9920-B0D30E5A60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F73B9D-0FAE-44BC-AEAF-99BE5B983CA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31670F65-72F7-4386-85F9-560994FE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366D1E2C-621F-433F-AEDA-ED6C5FA4475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>
            <a:extLst>
              <a:ext uri="{FF2B5EF4-FFF2-40B4-BE49-F238E27FC236}">
                <a16:creationId xmlns:a16="http://schemas.microsoft.com/office/drawing/2014/main" id="{A6116656-3E3D-4D65-9A63-2E7C0BA836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73C9E1-6F7B-42F2-99DB-ADFE667552C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BB3ADB49-0A05-4574-9EC3-575E399D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A519D8DF-0085-443E-8855-3FD06BBC812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>
            <a:extLst>
              <a:ext uri="{FF2B5EF4-FFF2-40B4-BE49-F238E27FC236}">
                <a16:creationId xmlns:a16="http://schemas.microsoft.com/office/drawing/2014/main" id="{B7A0C79D-1DF7-4116-8168-54F416ADE4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14C994-6F5F-4C2D-9053-4D5282DAC96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F4D99392-600E-4D81-845B-7088E99A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373E9EBA-6602-4AF2-BE19-3D88804255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>
            <a:extLst>
              <a:ext uri="{FF2B5EF4-FFF2-40B4-BE49-F238E27FC236}">
                <a16:creationId xmlns:a16="http://schemas.microsoft.com/office/drawing/2014/main" id="{D865EE4A-AEA9-4E12-9E2C-5E0806A590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1BF782-C32C-4FFA-8C39-1F6EECB2893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25BC6849-F622-4C4F-9032-D3EE4FB2D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94348F68-3A58-4774-8CAB-11998C5F17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10DC209D-DAAC-439B-9920-B0D30E5A60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F73B9D-0FAE-44BC-AEAF-99BE5B983CA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31670F65-72F7-4386-85F9-560994FE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366D1E2C-621F-433F-AEDA-ED6C5FA4475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31FBB957-B87A-479E-AE06-965BE9CAB7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5BEEC3-24ED-482B-A448-CC579D45318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353094AD-3349-4D1A-AD95-2EB04CEE6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3DDB060F-4C65-40EF-A3FE-82D1B971C2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4989F46A-FFBB-4773-AA2B-7DA06E9DB6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5E035E-447F-414C-A4CD-B1B6CD2BCF8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D2B33CB5-C6FA-4D56-A1F8-62EC77F7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1A4A6391-D389-4492-B80A-8E4DDC9417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>
            <a:extLst>
              <a:ext uri="{FF2B5EF4-FFF2-40B4-BE49-F238E27FC236}">
                <a16:creationId xmlns:a16="http://schemas.microsoft.com/office/drawing/2014/main" id="{5D38CEDC-BE6D-4C31-B632-12D459D405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89E773-DF90-4CE7-8EEF-9A20569EF55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8568113C-246C-4701-94D5-0CFED955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F8CF5A5E-EA02-416D-B4DE-46C0B45E18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3FD6F4F4-A5F1-40D0-939E-775F817BE0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5ADED4-323D-4A87-9AAD-2D55DAB0273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1E610983-A281-4BD5-AF8D-54D21ED9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3A56A3B9-8C70-4479-BEB1-7F3BCBCF1A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>
            <a:extLst>
              <a:ext uri="{FF2B5EF4-FFF2-40B4-BE49-F238E27FC236}">
                <a16:creationId xmlns:a16="http://schemas.microsoft.com/office/drawing/2014/main" id="{1660ABE3-65B5-47CE-B251-3C22B45B3F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744C98-88A9-48BF-A209-A8B2369315E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1CAFD460-EBF1-4551-AA46-68B4CD4C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B1415BC7-6D47-4ED3-8FA0-0848C0C7DE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>
            <a:extLst>
              <a:ext uri="{FF2B5EF4-FFF2-40B4-BE49-F238E27FC236}">
                <a16:creationId xmlns:a16="http://schemas.microsoft.com/office/drawing/2014/main" id="{6451A8A9-0C7D-4CA9-A3A5-4C5CBDE90C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34ABBA-92E6-4AB8-B87A-809C1A5FFD8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6F2209CB-7409-4457-86AF-52ACFCEA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433E3821-9AEB-460C-9975-7CA8D16262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6167-5EF5-419F-99C7-DA1D64194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5B94D-BA8C-4AF3-9716-9ECEAC5D56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67A4FF8-68E9-40BB-9336-E378CB49D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44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14CFDB-1B3F-462E-BE54-D1356205CF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A73AB-0E93-4AC8-A161-3355B55660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9C39-9FB5-4258-8E04-2BA29F9A4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98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22422A-DB4F-46AB-8649-EF9B8FE561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BD89FE-D1E9-48D4-98B0-9420351C7A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FF0D5-6067-484D-BFC0-80898D097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8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FAF15-DAEC-4F23-B25E-AA62FB56240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5503-2139-4232-AA7C-60F5726038C9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fld id="{05EF1D97-BBED-4C29-8352-889147EB7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7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00CF0-D603-4A49-9776-0061A696CFF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38A3-61D2-4CC4-87B0-ECA234DEA985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fld id="{C7914F3D-62EC-4455-BACD-9EE9819D4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0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C0423-8BB0-4EEF-B48F-2C83D2DC64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B0E61-285F-445B-AE7F-47ABA12293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25083-DE81-463D-8BBC-9742D9D232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fld id="{9FCF15E2-7BA6-4024-B62D-F4B852A14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29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>
            <a:extLst>
              <a:ext uri="{FF2B5EF4-FFF2-40B4-BE49-F238E27FC236}">
                <a16:creationId xmlns:a16="http://schemas.microsoft.com/office/drawing/2014/main" id="{1B4C32E8-8BD9-45CF-99BE-ED5CA98D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>
            <a:extLst>
              <a:ext uri="{FF2B5EF4-FFF2-40B4-BE49-F238E27FC236}">
                <a16:creationId xmlns:a16="http://schemas.microsoft.com/office/drawing/2014/main" id="{B408E739-5767-4278-8852-6DFFC8E9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3B01552-E7FD-434E-AD65-2B9B0A9F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3056C5-4BAF-4D51-AA49-871999F5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 dirty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 dirty="0">
                <a:cs typeface="ＭＳ Ｐゴシック" charset="-128"/>
              </a:rPr>
              <a:t>Computer Science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1EC2D29-83B0-4532-BC5A-7A0BDD59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319692A-BBEF-4F84-8119-687812DCE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F9D535D-AF79-4161-A4FC-17DDAABF3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2BA43D-7DDF-4407-86D4-9E598A8720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CBEF329-EE44-4B00-8BF2-5A22C0041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9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95F365-6917-40E9-ACB2-BBA2E262D9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9E2A74-BA3D-44FE-95AE-ADB126F8B3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F15E-2A6B-46A3-B0AC-B72004A38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82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67260-18B5-4164-B584-14179FB3A9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EDD6AF-E3A6-4E06-94C3-B567BF5BF6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FECD2-5B32-4860-99DC-A250E2FEA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82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B5BBF-56E3-418C-8F30-24E269660F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E4DB5-25D1-4032-BF26-7AF8C05756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65E03-3286-4021-B340-2EE01C6C1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7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BFD1E5-3DC9-4AC4-8058-9132F305A6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3E0525-B770-43FE-A69B-38BBCE9ACD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4688B-BFA6-48AD-AD5D-F55788C66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26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1F52E5-F4D8-407D-B9AE-94E99F6996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4265E-45E1-4A6D-9FE5-7CD55DE89E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857EF-3B17-447B-8546-FF59461B0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736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50BCFF-9E25-4686-92F7-73F4AE1055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49B4D8-615B-4FF4-86C5-D022B35EA5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B7649-0D5F-4DA3-9C4A-BD4331249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26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32FF1F-34CD-4DF5-BC79-9873E0B488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5CB7C0-3C99-4211-9194-259F7D017C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7CC90-8B4B-43CC-975B-8130490BA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7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C1E78-5AE3-438E-9BD1-57A4409D41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170F8D-9A86-4DD4-B62E-ED3E0D3E6B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8730A-8AC0-4852-A241-1EA3A9D10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063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58185-CBA8-46D2-BB45-167DC54DAB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373FA-21AB-482C-B5AA-033AA9F27A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E261E-F62E-44F8-96DF-FA4952E08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8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07B79-5C5B-4999-A7FE-051232CBDD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5E5E6A-E751-4B83-9072-34722835FD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330D7-FD8C-4BB1-BE05-829269597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86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A60C2-A1E4-44B3-9CC4-0A1E9CC1E4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0F474-8B5B-4B86-8515-A6B1638273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4F6D9-4102-4870-A974-EEA2B2BEA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40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F8589-C761-428D-A10F-8BDCF289B861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0A4D1-C26E-4B25-952B-11958D96A8C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fld id="{C4575871-A899-450F-B225-0D71A030C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2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86F1-34EA-4C0E-B7F5-CBC34C9C4BDA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968C-6422-4D07-8B1E-1906C0805F8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fld id="{227DA2D5-5503-4CA5-AD6E-B77AEFF6A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1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DED2B-4417-4A79-9E64-43AE1A80487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65C27-0E7D-40A9-9796-A2559CD474E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00247-A52F-47D5-8126-F03C8F27B5F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fld id="{2DD445B5-A219-4C19-8FC3-8F71F8D6B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8B2B60-832E-4489-BF29-176FA19E2A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809FC2-51F5-47B2-998E-67241E3A7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CDF6E-3E1E-4F04-9819-20F4527BF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D6282-9EFD-482F-A178-1B5A9D975D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548D0-FF23-400A-8DC2-C416682EBF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E71A-D6B8-45E3-8DC6-702C1233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36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538CA-9325-491D-97FF-603BFE1C4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297DB6-01D8-4D87-A261-E470F392AE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F91CE-70B7-4D14-9048-F3F3D808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064F7C-54CF-481B-A1AB-6C330CDFF0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E11A7-3037-445A-A686-34E146C1CD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05E50-DC8D-4D43-8E23-800C04054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6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BD706B-F15B-429A-A1EA-55A8DF3DF5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4F3133-61E8-4DCD-ACE8-2D395E1950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E134A-D00B-45CC-AC75-A96B1C6B1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832CF-5926-48AF-BCDF-15C5C0DC35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61F33-E3FD-4507-9D83-AD2BD36BB6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B048D-998F-423F-B6B2-C2C30FA3C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230B1-63DE-4CC8-AF05-CA1AFEF6F2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D9FA6-202C-4876-9509-3479F2CCC3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631B6-7F21-46EC-9971-108215803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92BB54-5B7F-4916-8D48-A2430223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2E152E-0BB6-4E11-8B68-412F18CAC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A3DBE32F-2BD0-4851-86DC-FBA3A49320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961FE62E-BECE-4786-BD06-86C8F03088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720F89E-CE34-4914-8037-E2F441F2E2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310" r:id="rId12"/>
    <p:sldLayoutId id="2147484311" r:id="rId13"/>
    <p:sldLayoutId id="214748431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78CBEF3C-D1C6-4692-8466-52368E8FCB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5E967EB8-7652-4C9B-A706-89B6AE30B1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6F43B8D3-2202-4898-941B-91BF4DCA0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68A3F7D-B231-4F22-A77B-788134C3D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C7DA7C54-A8B3-4764-B3F7-F45F56135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 smtClean="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F2E6EBFB-8E07-4B9E-81EA-71E53EA5F9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8DCA4D3-B283-4D6E-B7F3-B136285698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14" r:id="rId12"/>
    <p:sldLayoutId id="2147484315" r:id="rId13"/>
    <p:sldLayoutId id="214748431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Machines</a:t>
            </a:r>
            <a:endParaRPr lang="en-US" sz="6000" dirty="0">
              <a:solidFill>
                <a:srgbClr val="00B050"/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3D5C786-EE58-4226-B6DE-E61CF8A1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 Computing Agent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A4D716B-6DA5-4081-8595-F60260053F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program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: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a set of rules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First state is always 1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Machine always starts reading leftmost symbol in the input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Avoid ambiguity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No two rules with same state and input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If no rule applies, machine halts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19BBED50-AA7C-48E1-BB8A-C5B1D88A90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329902-D82C-48EB-81DB-CB3C4256C31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1B8DAD02-3058-4910-AE20-8C42BD7FD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 Computing Agent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963ECE0-D323-4063-BCF8-BD70787384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 Turing machine is a good model of a computing agent: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reads input from its tape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uses its tape as a memory and can read and write it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takes actions based on its state and its input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can produce output, on its tape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06F21B97-9D82-491F-9794-59D44EA43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F537EC-9BF5-4745-89F7-CC6F86EA24B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A179711C-A45D-45FC-9118-CDBD508B2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8064D8A-8E7E-4065-86D8-BBFE6E9931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05800" cy="4572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 model of an algorithm must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Be a well-ordered collection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Consist of unambiguous and effectively computable operations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Halt in a finite amount of time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Produce a result</a:t>
            </a:r>
          </a:p>
          <a:p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Is a Turing machine program a model of an algorithm?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C5DEA5E8-52B5-464B-B961-F78A090E4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ADE2B7-3253-44B3-9841-275201E23604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E88B5EA1-38F8-407C-9A4F-9FBA95DD0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15B8224-D08F-4E9D-925E-2643BFEAB1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Be a well-ordered collection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The starting state and position on the tape are well-defined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At most one rule can match a given state and position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is well defined what happens if no rule matches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 Turing machine knows where to start, and what step to do next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863D5086-988D-42F8-8688-02B2279BD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9D3E46-4A52-4562-BDD6-5D903327C1F0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D7030279-8E63-4679-B172-BAF6E54C2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275CB62-F07D-4948-B98D-9FBF8A1CF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Consist of unambiguous and effectively computable operations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instructions completely specify what the machine must do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instructions cannot be ambiguous</a:t>
            </a:r>
          </a:p>
          <a:p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Halt in a finite amount of time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machines </a:t>
            </a:r>
            <a:r>
              <a:rPr lang="en-US" altLang="en-US" dirty="0">
                <a:solidFill>
                  <a:srgbClr val="FF000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go into infinite loops, like poor attempts at algorithms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We can ensure halting for inputs within the scope of the problem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BA637AA0-D52F-433A-91E1-79AB0BEAE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8693F8-3E07-4309-916C-470B8BB83EE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4E6B510C-489E-4653-BCD3-F8F12C003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DFA5927-D2DE-4EDB-8260-63EF6AB7C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Produce a result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The contents of the tape when the Turing machine</a:t>
            </a:r>
            <a:b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halts are the output</a:t>
            </a:r>
          </a:p>
          <a:p>
            <a:pPr lvl="1"/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Thus a Turing machine program is a</a:t>
            </a:r>
            <a:br>
              <a:rPr lang="en-US" altLang="en-US" dirty="0">
                <a:solidFill>
                  <a:srgbClr val="7030A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030A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good model of an algorithm!</a:t>
            </a:r>
          </a:p>
          <a:p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48D5330D-62EC-488E-B9EB-FF80B5EDC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504CF4-BDB5-45C3-BCC3-E6CCF50C686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39CA6785-AAE2-4BF8-8C3C-90D272C60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0591598-C0A5-4ABB-A109-2D55D90C4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Examples to show what Turing machines can do: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Bit inverter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Parity Bit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Increment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Addition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Note: a </a:t>
            </a:r>
            <a:r>
              <a:rPr lang="en-US" alt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state diagram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is a visual representation of a Turing machine algorithm</a:t>
            </a: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351F93D0-C033-4531-B6A4-48AEB04AF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6721D2-27C7-421E-ACE4-82E67F74F95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C158B78C-213B-4D75-8B6A-9FFB8C1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5024528-5ED9-4563-9FA1-6022E54A6B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Bit inverter: 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string of 0s and 1s, change every 0 to a 1 and every 1 to a 0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 move right, flipping each bit as it goes, and stop when you reach a blank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Include no rule that responds to a blank symbol, and the machine must stop when input ends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69114EFF-4DD1-4DD5-8845-0C565EFFB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B05BC6-8C73-4EA3-AC4F-E56194F33C4E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E2344902-70D8-4A5B-99E2-CD00C6DF3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82D601-054A-4D76-835D-D3DDF21DC99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26729-0EA9-4C5F-9C5E-491B5E51174B}"/>
              </a:ext>
            </a:extLst>
          </p:cNvPr>
          <p:cNvSpPr txBox="1"/>
          <p:nvPr/>
        </p:nvSpPr>
        <p:spPr>
          <a:xfrm>
            <a:off x="914400" y="2228850"/>
            <a:ext cx="2667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Rules: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0,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9FBF16D-13DF-4BCA-8492-EF13A788CB6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B5942362-5A28-48E5-B1B2-7DE90F1C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9" y="2209800"/>
            <a:ext cx="377759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D51541E-0F5C-4C2D-A27D-85610F6F4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29A68EA-D0CC-44FB-A5EE-659594CFC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Bit inverter example: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	Each row shows contents of tape after a move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Head position is in shaded cell, always in 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D0ED5BD2-7FC2-4AF1-B95D-B07D2A91C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F9558A-57BB-4DE4-B2C3-C36B463EED4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C77ED2-983A-420E-BA1D-41D64CF21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72642"/>
              </p:ext>
            </p:extLst>
          </p:nvPr>
        </p:nvGraphicFramePr>
        <p:xfrm>
          <a:off x="1524000" y="3429000"/>
          <a:ext cx="6096000" cy="1857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6">
            <a:extLst>
              <a:ext uri="{FF2B5EF4-FFF2-40B4-BE49-F238E27FC236}">
                <a16:creationId xmlns:a16="http://schemas.microsoft.com/office/drawing/2014/main" id="{F4446275-14DA-4D76-8015-555D5A4E1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074" r="6053" b="35061"/>
          <a:stretch/>
        </p:blipFill>
        <p:spPr bwMode="auto">
          <a:xfrm>
            <a:off x="2895600" y="5329407"/>
            <a:ext cx="3352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2662-87AD-48E2-A0EA-A87F736F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63F8-9350-49B7-9ABF-89660F73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16 available on Brightspace. </a:t>
            </a:r>
          </a:p>
          <a:p>
            <a:pPr lvl="1"/>
            <a:r>
              <a:rPr lang="en-US"/>
              <a:t>Due Friday, November 22</a:t>
            </a:r>
          </a:p>
          <a:p>
            <a:r>
              <a:rPr lang="en-US"/>
              <a:t>Homework 8 is available on Brightspace and the course website</a:t>
            </a:r>
          </a:p>
          <a:p>
            <a:pPr lvl="1"/>
            <a:r>
              <a:rPr lang="en-US"/>
              <a:t>Due Monday, November 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B47FB-E07C-4019-9426-A33428B65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8E1E85-0B50-4C70-9F06-87A72C7DEA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90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8188B369-D8AA-41BA-9CF0-EACF1490B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B030EC7-2559-4FAA-85D0-A19B1DDB79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Parity Bit Problem: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string of 0s and 1s, 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Count whether the number of 1s is even or odd	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If it is even, add a 1 to the end of the string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Else add a 0 to the end of the string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represents even parity so far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represents odd parity so far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Reading 0 doesn’t change the state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Reading 1 changes from 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to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and vice versa</a:t>
            </a: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CA59BF2F-325A-4949-8C8F-4F0B61C84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6510E8-531D-4D8F-B2DE-6132AC0735F4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AC460B1E-3977-4C28-ACDD-F28DF5074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D4A10A-0903-4396-AE1F-6384CE8AE92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C9FC3-D4A9-4DD4-8264-A0A733926A73}"/>
              </a:ext>
            </a:extLst>
          </p:cNvPr>
          <p:cNvSpPr txBox="1"/>
          <p:nvPr/>
        </p:nvSpPr>
        <p:spPr>
          <a:xfrm>
            <a:off x="685800" y="1577975"/>
            <a:ext cx="3124200" cy="3046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Rules: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0,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0,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b,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b,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08F54FE-B52B-4A3A-8762-D51C65EDD2B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3FB75CF3-21DA-426E-887E-48B82F07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886325" cy="461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677CAE5-E299-45FA-9ABF-C69F8F554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9911" r="3313" b="12453"/>
          <a:stretch/>
        </p:blipFill>
        <p:spPr bwMode="auto">
          <a:xfrm>
            <a:off x="5715000" y="85470"/>
            <a:ext cx="3352799" cy="26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1">
            <a:extLst>
              <a:ext uri="{FF2B5EF4-FFF2-40B4-BE49-F238E27FC236}">
                <a16:creationId xmlns:a16="http://schemas.microsoft.com/office/drawing/2014/main" id="{752C2E72-520A-46C2-9F36-FC2052976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E7CACEF-5039-4D7B-BC33-C7235C45B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0772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Parity Bit example: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	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Each row shows contents of tape after a move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Head position is in shaded cell, state in parentheses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79FFC46E-2063-4023-B067-FFD6CA919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F0473B-9D8C-405E-BC80-FD5157185A5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0D3425-4298-4418-84E8-451901B83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37279"/>
              </p:ext>
            </p:extLst>
          </p:nvPr>
        </p:nvGraphicFramePr>
        <p:xfrm>
          <a:off x="1524000" y="3810000"/>
          <a:ext cx="6096000" cy="2228850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D54FA52B-1976-4CB5-9ECB-1A1B2238A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4E06771-8728-4933-BC4F-C43FEBB95E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Incrementing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</a:t>
            </a:r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representation of a number n,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the tape to represent n+1	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representation: uses one symbol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0 = 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 = 11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 = 111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3 = 1111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 move to the right end and add a 1</a:t>
            </a: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44EE63A6-CC52-47A8-96B9-0084E344D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16EC5B-9213-4A70-87F8-E72629D08DAD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EDD73113-A036-492F-B66C-BA65B1B87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799FC6-6831-4C58-94D9-B1FAA11F66FE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A1928-A4C3-48A8-B15C-EB5F4F891FB0}"/>
              </a:ext>
            </a:extLst>
          </p:cNvPr>
          <p:cNvSpPr txBox="1"/>
          <p:nvPr/>
        </p:nvSpPr>
        <p:spPr>
          <a:xfrm>
            <a:off x="533400" y="2828925"/>
            <a:ext cx="31242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Rules: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b,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AAF7126-B2D4-47A1-9341-2A099D2BA54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88A4D19D-424D-4CFF-BFDA-D40FFA61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08" y="2057400"/>
            <a:ext cx="567666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57014715-7009-4E9E-8E99-B7CAE005C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F5FBADA-0F54-4500-948A-680F07FBCC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772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Increment example: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	Each row shows contents of tape after a move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Head position is in shaded cells, state in parentheses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06156C62-E4E8-42C6-84AE-77E3D7108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62B151-F2C7-473F-8A3F-BC9DF282685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A7C48-6862-48EC-92A6-99EF689C4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5558"/>
              </p:ext>
            </p:extLst>
          </p:nvPr>
        </p:nvGraphicFramePr>
        <p:xfrm>
          <a:off x="1524000" y="3810000"/>
          <a:ext cx="6096000" cy="2228850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6">
            <a:extLst>
              <a:ext uri="{FF2B5EF4-FFF2-40B4-BE49-F238E27FC236}">
                <a16:creationId xmlns:a16="http://schemas.microsoft.com/office/drawing/2014/main" id="{C002A899-C54D-4901-8CD4-43E9B893E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15555" r="5201" b="26667"/>
          <a:stretch/>
        </p:blipFill>
        <p:spPr bwMode="auto">
          <a:xfrm>
            <a:off x="5238421" y="1286883"/>
            <a:ext cx="3631809" cy="13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6148DB71-C21E-457E-ADE4-52D2CD1DC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7416963-A63A-458A-88E1-01992B187E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25146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Alternative algorithm: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Move left to a blank and add a 1 there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Rules: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1, 1,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L)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b, 1,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L)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4D2F3FC1-DD29-46C4-8EE9-115CD6A2C8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167E76-E101-41D8-AB74-4B5CE13D9BA4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15F4A0-8220-44D0-A47E-6DD59DC7F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60933"/>
              </p:ext>
            </p:extLst>
          </p:nvPr>
        </p:nvGraphicFramePr>
        <p:xfrm>
          <a:off x="1485900" y="4419600"/>
          <a:ext cx="6172200" cy="11144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70F5F97-9188-4086-BB96-D9E05CD25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BE5F67D-4FE7-4FEB-89FC-0701968D8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1 efficiency: length of input plus 2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2 efficiency: exactly 2 steps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86F59CB1-CE7F-471B-BD73-061FF8ED3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337812-4C2D-40CF-97CD-6C3B9CA40298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9942" name="Picture 7">
            <a:extLst>
              <a:ext uri="{FF2B5EF4-FFF2-40B4-BE49-F238E27FC236}">
                <a16:creationId xmlns:a16="http://schemas.microsoft.com/office/drawing/2014/main" id="{3A1578C3-265F-4CDE-92AF-99D880E02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096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AC32C1A3-AC97-4F14-A8DF-B5E79588D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19D1A65-38FE-409C-9F2D-E4A2B769A7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Addition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</a:t>
            </a:r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representation of two numbers n and m, separated by one blank on the tape,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the tape to represent </a:t>
            </a:r>
            <a:r>
              <a:rPr lang="en-US" altLang="en-US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n+m</a:t>
            </a:r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Erase leftmost 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Erase second-to-left 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Find blank in the middle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it to a one</a:t>
            </a: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73D022CF-7571-4392-AFC5-FF0A368BE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86D7FA-3946-44DE-AE87-8DC9FB19E5C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00C1B526-ED1B-44E0-98FA-03663DE0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3DF91-737D-48AA-8BDF-F144D464884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8F4F0-36BA-4052-8F47-C5779966A085}"/>
              </a:ext>
            </a:extLst>
          </p:cNvPr>
          <p:cNvSpPr txBox="1"/>
          <p:nvPr/>
        </p:nvSpPr>
        <p:spPr>
          <a:xfrm>
            <a:off x="1924050" y="4800600"/>
            <a:ext cx="52959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Rules: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b,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	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b,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	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g,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4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</p:txBody>
      </p:sp>
      <p:pic>
        <p:nvPicPr>
          <p:cNvPr id="41989" name="Picture 6">
            <a:extLst>
              <a:ext uri="{FF2B5EF4-FFF2-40B4-BE49-F238E27FC236}">
                <a16:creationId xmlns:a16="http://schemas.microsoft.com/office/drawing/2014/main" id="{ACF16ACC-5067-4AD4-AAFB-634E766B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69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1BB1179-9C7E-44DA-A154-6F3CE4654EC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703D908-F751-44B8-9694-BCCE326FE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Where have we been?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2A111A1-2E7B-4139-AF63-A4A91125E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is computer science?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is an algorithm?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Transistors, Gates, Circuits, Binary Representations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Adders, Multiplexors, Decoders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Von Neumann architecture: CPU, RAM, I/O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Machine Language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Assembly Language (and assemblers)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Operating Systems &amp; Networks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High Level Languages (and compilers)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Algorithms: we’ve come full circle...</a:t>
            </a: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17582822-7E9D-4748-920D-6A725864C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FDF3C6-FA28-4850-9EC4-D0A4539BB72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703D908-F751-44B8-9694-BCCE326FE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Model of a Computing Agent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2A111A1-2E7B-4139-AF63-A4A91125E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are key features of a computing agent?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Read input data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Store and retrieve information in memory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Perform instructions based on current input and current state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Output results</a:t>
            </a: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17582822-7E9D-4748-920D-6A725864C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FDF3C6-FA28-4850-9EC4-D0A4539BB72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5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D1CA063-B33A-4031-A391-D49847467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Model of a Computing Agent</a:t>
            </a:r>
            <a:endParaRPr lang="en-US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F6289C6-376F-4A2F-9973-459B75EFF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: a model of a computing agent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Has a tape, infinite in both directions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Each cell of the tape holds one symbol</a:t>
            </a:r>
          </a:p>
          <a:p>
            <a:pPr lvl="1"/>
            <a:r>
              <a:rPr lang="en-US" altLang="en-US" b="1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Tape alphabet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: finite set of symbols for tape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Tape holds input and memory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Has finite number of internal states, 1 to k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Instructions for machine: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Examine </a:t>
            </a:r>
            <a:r>
              <a:rPr lang="en-US" altLang="en-US" dirty="0">
                <a:solidFill>
                  <a:schemeClr val="accent1">
                    <a:lumMod val="65000"/>
                  </a:schemeClr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current tape symbol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solidFill>
                  <a:schemeClr val="accent1">
                    <a:lumMod val="65000"/>
                  </a:schemeClr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current state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Write </a:t>
            </a:r>
            <a:r>
              <a:rPr lang="en-US" altLang="en-US" dirty="0">
                <a:solidFill>
                  <a:srgbClr val="92D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new tape symbol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solidFill>
                  <a:srgbClr val="92D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state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and </a:t>
            </a:r>
            <a:r>
              <a:rPr lang="en-US" altLang="en-US" dirty="0">
                <a:solidFill>
                  <a:srgbClr val="92D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move left or right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one cell </a:t>
            </a: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F5492BBE-9267-4C36-B4DF-70835364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8EB4D2-29F6-42A8-B11F-4886BE0B05E5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802B6415-FD1D-4D72-8206-1A121E1BB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C521D7-C327-4A37-B5B7-096448D6FFA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79DCD6-51CB-4E4F-95EF-31D6BE4FEE0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Model of a Computing Agent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87138B4-9A2C-4700-9F2D-A7F1F257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476500"/>
            <a:ext cx="7105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EF768EC8-8192-4D73-BB25-08C54A1A1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102379-9733-4466-8B68-5D1BF135979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F0D1BB0-C0D5-471B-ABCC-4535AAF7412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Model of a Computing Agent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3A37E10F-9F24-4BFB-BDC5-1A028AD4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54" y="2478627"/>
            <a:ext cx="70961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4DF121D-C2E9-4540-9F16-4027E1B4A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 Computing Agent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4B92B15-024B-42A8-8135-99C7AA74C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instructions</a:t>
            </a:r>
            <a:endParaRPr lang="en-US" altLang="en-US" dirty="0">
              <a:solidFill>
                <a:srgbClr val="00B050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if (in state S) and (reading symbol X) then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write symbol Y onto tape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to state T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move in direction D</a:t>
            </a:r>
          </a:p>
          <a:p>
            <a:pPr lvl="2">
              <a:buFontTx/>
              <a:buNone/>
            </a:pPr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Encode this in concise terms: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X, Y,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D)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7B458865-961D-4B03-8F75-E48B408DB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9B5EB1-54E6-4381-97DB-E0CAC479F78E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E2A9E18-FA7D-4578-88A8-FEA5FA8C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4406"/>
            <a:ext cx="6705600" cy="24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1">
            <a:extLst>
              <a:ext uri="{FF2B5EF4-FFF2-40B4-BE49-F238E27FC236}">
                <a16:creationId xmlns:a16="http://schemas.microsoft.com/office/drawing/2014/main" id="{328D4D3D-54DD-413B-8EF7-A706D78E4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 Computing Agent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C43189E-E39A-4898-B820-B21E731D6E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3400" y="1676400"/>
            <a:ext cx="396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Example: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(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0, 1,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right)	</a:t>
            </a:r>
            <a:endParaRPr lang="en-US" altLang="en-US" sz="2400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Content Placeholder 5">
            <a:extLst>
              <a:ext uri="{FF2B5EF4-FFF2-40B4-BE49-F238E27FC236}">
                <a16:creationId xmlns:a16="http://schemas.microsoft.com/office/drawing/2014/main" id="{CA62EBE5-2173-476B-92AB-52AA346FC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if (state=</a:t>
            </a:r>
            <a:r>
              <a:rPr lang="en-US" altLang="en-US" sz="24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) and (input=0)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write 1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change into state </a:t>
            </a:r>
            <a:r>
              <a:rPr lang="en-US" altLang="en-US" sz="24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move right</a:t>
            </a:r>
          </a:p>
          <a:p>
            <a:pPr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10" name="Slide Number Placeholder 4">
            <a:extLst>
              <a:ext uri="{FF2B5EF4-FFF2-40B4-BE49-F238E27FC236}">
                <a16:creationId xmlns:a16="http://schemas.microsoft.com/office/drawing/2014/main" id="{129E4A0D-82BC-45D0-BCED-F06703750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A0EFBA-F1D1-4471-9478-476B6CD4F045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11" name="Picture 8">
            <a:extLst>
              <a:ext uri="{FF2B5EF4-FFF2-40B4-BE49-F238E27FC236}">
                <a16:creationId xmlns:a16="http://schemas.microsoft.com/office/drawing/2014/main" id="{85982899-3534-467F-B7C5-DF1F72CF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2" y="3568954"/>
            <a:ext cx="6781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22710</TotalTime>
  <Words>1504</Words>
  <Application>Microsoft Office PowerPoint</Application>
  <PresentationFormat>On-screen Show (4:3)</PresentationFormat>
  <Paragraphs>399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TrumpetLite</vt:lpstr>
      <vt:lpstr>ＭＳ Ｐゴシック</vt:lpstr>
      <vt:lpstr>Times New Roman</vt:lpstr>
      <vt:lpstr>Pizzicato-Swash</vt:lpstr>
      <vt:lpstr>Arial</vt:lpstr>
      <vt:lpstr>Sample PPT_template</vt:lpstr>
      <vt:lpstr>2_Sample PPT_template</vt:lpstr>
      <vt:lpstr>PowerPoint Presentation</vt:lpstr>
      <vt:lpstr>ALERTS</vt:lpstr>
      <vt:lpstr>Where have we been?</vt:lpstr>
      <vt:lpstr>A Model of a Computing Agent</vt:lpstr>
      <vt:lpstr>A Model of a Computing Agent</vt:lpstr>
      <vt:lpstr>PowerPoint Presentation</vt:lpstr>
      <vt:lpstr>PowerPoint Presentation</vt:lpstr>
      <vt:lpstr>A Model of a Computing Agent</vt:lpstr>
      <vt:lpstr>A Model of a Computing Agent</vt:lpstr>
      <vt:lpstr>A Model of a Computing Agent</vt:lpstr>
      <vt:lpstr>A Model of a Computing Agent</vt:lpstr>
      <vt:lpstr>A Model of an Algorithm</vt:lpstr>
      <vt:lpstr>A Model of an Algorithm</vt:lpstr>
      <vt:lpstr>A Model of an Algorithm</vt:lpstr>
      <vt:lpstr>A Model of an Algorithm</vt:lpstr>
      <vt:lpstr>Turing Machine Examples</vt:lpstr>
      <vt:lpstr>Turing Machine Examples</vt:lpstr>
      <vt:lpstr>PowerPoint Presentation</vt:lpstr>
      <vt:lpstr>Turing Machine Examples</vt:lpstr>
      <vt:lpstr>Turing Machine Examples</vt:lpstr>
      <vt:lpstr>PowerPoint Presentation</vt:lpstr>
      <vt:lpstr>Turing Machine Examples</vt:lpstr>
      <vt:lpstr>Turing Machine Examples</vt:lpstr>
      <vt:lpstr>PowerPoint Presentation</vt:lpstr>
      <vt:lpstr>Turing Machine Examples</vt:lpstr>
      <vt:lpstr>Turing Machine Examples</vt:lpstr>
      <vt:lpstr>Turing Machine Examples</vt:lpstr>
      <vt:lpstr>Turing Machine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Stucki, David</cp:lastModifiedBy>
  <cp:revision>575</cp:revision>
  <dcterms:created xsi:type="dcterms:W3CDTF">2011-11-11T03:23:31Z</dcterms:created>
  <dcterms:modified xsi:type="dcterms:W3CDTF">2024-11-09T04:45:51Z</dcterms:modified>
</cp:coreProperties>
</file>