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5" r:id="rId1"/>
    <p:sldMasterId id="2147484230" r:id="rId2"/>
  </p:sldMasterIdLst>
  <p:notesMasterIdLst>
    <p:notesMasterId r:id="rId20"/>
  </p:notesMasterIdLst>
  <p:handoutMasterIdLst>
    <p:handoutMasterId r:id="rId21"/>
  </p:handoutMasterIdLst>
  <p:sldIdLst>
    <p:sldId id="322" r:id="rId3"/>
    <p:sldId id="568" r:id="rId4"/>
    <p:sldId id="544" r:id="rId5"/>
    <p:sldId id="267" r:id="rId6"/>
    <p:sldId id="757" r:id="rId7"/>
    <p:sldId id="758" r:id="rId8"/>
    <p:sldId id="268" r:id="rId9"/>
    <p:sldId id="759" r:id="rId10"/>
    <p:sldId id="760" r:id="rId11"/>
    <p:sldId id="752" r:id="rId12"/>
    <p:sldId id="270" r:id="rId13"/>
    <p:sldId id="743" r:id="rId14"/>
    <p:sldId id="744" r:id="rId15"/>
    <p:sldId id="753" r:id="rId16"/>
    <p:sldId id="754" r:id="rId17"/>
    <p:sldId id="745" r:id="rId18"/>
    <p:sldId id="755" r:id="rId19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948"/>
    <a:srgbClr val="FEFF60"/>
    <a:srgbClr val="114F96"/>
    <a:srgbClr val="0A508B"/>
    <a:srgbClr val="FFF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3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8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86EAB65-1F9F-4D27-8619-DD85E3664A2A}" type="datetime1">
              <a:rPr lang="en-US"/>
              <a:pPr>
                <a:defRPr/>
              </a:pPr>
              <a:t>11/9/2023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14EBD60-48FE-4981-97AD-7BC8A0E53A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1599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42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2475" cy="3419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12B083E-4DC3-4E48-ADB8-A55978BEFC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858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2">
            <a:extLst>
              <a:ext uri="{FF2B5EF4-FFF2-40B4-BE49-F238E27FC236}">
                <a16:creationId xmlns:a16="http://schemas.microsoft.com/office/drawing/2014/main" id="{DB3F7789-FC7B-49EE-95E1-B5FDA2C65F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AC7B17-A2D4-4930-9047-0E0DB4FF0A5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32B16F66-5220-442E-9710-69DCD3BA8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8FE20874-43E3-4711-BF12-BEC39F0B7DB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2">
            <a:extLst>
              <a:ext uri="{FF2B5EF4-FFF2-40B4-BE49-F238E27FC236}">
                <a16:creationId xmlns:a16="http://schemas.microsoft.com/office/drawing/2014/main" id="{11C3CB8D-04A0-4191-8AD1-358041B6CE7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47590AD-8C35-4C16-96FB-9E72EFB519E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3491" name="Text Box 1">
            <a:extLst>
              <a:ext uri="{FF2B5EF4-FFF2-40B4-BE49-F238E27FC236}">
                <a16:creationId xmlns:a16="http://schemas.microsoft.com/office/drawing/2014/main" id="{5BBECB7C-5B47-42C5-9217-90D6456C7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492" name="Rectangle 2">
            <a:extLst>
              <a:ext uri="{FF2B5EF4-FFF2-40B4-BE49-F238E27FC236}">
                <a16:creationId xmlns:a16="http://schemas.microsoft.com/office/drawing/2014/main" id="{D1819738-3132-443F-868E-C13DFAB56C6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23AB7692-823A-46D8-AF31-12C1A8A4E99C}" type="slidenum">
              <a:rPr lang="en-US" sz="1200" smtClean="0">
                <a:solidFill>
                  <a:srgbClr val="000000"/>
                </a:solidFill>
              </a:rPr>
              <a:pPr eaLnBrk="1" hangingPunct="1"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6815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23AB7692-823A-46D8-AF31-12C1A8A4E99C}" type="slidenum">
              <a:rPr lang="en-US" sz="1200" smtClean="0">
                <a:solidFill>
                  <a:srgbClr val="000000"/>
                </a:solidFill>
              </a:rPr>
              <a:pPr eaLnBrk="1" hangingPunct="1"/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4383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23AB7692-823A-46D8-AF31-12C1A8A4E99C}" type="slidenum">
              <a:rPr lang="en-US" sz="1200" smtClean="0">
                <a:solidFill>
                  <a:srgbClr val="000000"/>
                </a:solidFill>
              </a:rPr>
              <a:pPr eaLnBrk="1" hangingPunct="1"/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6022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23AB7692-823A-46D8-AF31-12C1A8A4E99C}" type="slidenum">
              <a:rPr lang="en-US" sz="1200" smtClean="0">
                <a:solidFill>
                  <a:srgbClr val="000000"/>
                </a:solidFill>
              </a:rPr>
              <a:pPr eaLnBrk="1" hangingPunct="1"/>
              <a:t>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0621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A05E7A93-2247-4FFF-8F74-2C8F88073533}" type="slidenum">
              <a:rPr lang="en-US" sz="1200" smtClean="0">
                <a:solidFill>
                  <a:srgbClr val="000000"/>
                </a:solidFill>
              </a:rPr>
              <a:pPr eaLnBrk="1" hangingPunct="1"/>
              <a:t>10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33D3176C-B164-4AAB-B8BA-6B50ED2846C1}" type="slidenum">
              <a:rPr lang="en-US" sz="1200" smtClean="0">
                <a:solidFill>
                  <a:srgbClr val="000000"/>
                </a:solidFill>
              </a:rPr>
              <a:pPr eaLnBrk="1" hangingPunct="1"/>
              <a:t>13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48B852A7-B74C-413B-85ED-F3C85AB32B6F}" type="slidenum">
              <a:rPr lang="en-US" sz="1200" smtClean="0">
                <a:solidFill>
                  <a:srgbClr val="000000"/>
                </a:solidFill>
              </a:rPr>
              <a:pPr eaLnBrk="1" hangingPunct="1"/>
              <a:t>14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2">
            <a:extLst>
              <a:ext uri="{FF2B5EF4-FFF2-40B4-BE49-F238E27FC236}">
                <a16:creationId xmlns:a16="http://schemas.microsoft.com/office/drawing/2014/main" id="{E2FCB29A-05E8-49D9-A14A-5B36431FBAB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816E7A3-CA20-4160-9CF9-96024BC29649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2467" name="Text Box 1">
            <a:extLst>
              <a:ext uri="{FF2B5EF4-FFF2-40B4-BE49-F238E27FC236}">
                <a16:creationId xmlns:a16="http://schemas.microsoft.com/office/drawing/2014/main" id="{A60D5952-C2AC-4422-AF75-2E1126087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id="{814BDDEC-ABFA-4649-8548-82417BB67C0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9050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191000"/>
            <a:ext cx="7239000" cy="12954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ln>
                  <a:noFill/>
                </a:ln>
                <a:noFill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2E4B79D-4D34-4DE4-897B-F2D2D1DA2D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207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7322B-631B-44BB-9A8E-349B325A34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784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40CC3-32FC-4605-B5BA-A3954A28E1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945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981200"/>
            <a:ext cx="3957637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4186238"/>
            <a:ext cx="3957637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483DF-6C8A-4BB5-9665-17BF9BC62D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724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981200"/>
            <a:ext cx="3957637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EA1C6-5609-48F6-BFB6-5028C7AEFF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279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4200"/>
            <a:ext cx="7762875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895475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86075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895475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6340C-78B3-4084-A696-4DE5E1A03C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12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ound2DiagRect">
            <a:avLst/>
          </a:prstGeom>
          <a:solidFill>
            <a:srgbClr val="E6E100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>
            <a:lvl1pPr>
              <a:defRPr sz="4400" b="1" baseline="0"/>
            </a:lvl1pPr>
          </a:lstStyle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kern="0" dirty="0">
              <a:solidFill>
                <a:srgbClr val="222222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ound2DiagRect">
            <a:avLst/>
          </a:prstGeom>
          <a:solidFill>
            <a:schemeClr val="tx1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l">
              <a:buFontTx/>
              <a:buNone/>
              <a:defRPr sz="2800" b="1" i="0" baseline="0">
                <a:solidFill>
                  <a:srgbClr val="CCFFCC"/>
                </a:solidFill>
                <a:latin typeface="+mj-lt"/>
                <a:ea typeface="Batang" pitchFamily="18" charset="-127"/>
              </a:defRPr>
            </a:lvl1pPr>
          </a:lstStyle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kern="0" dirty="0">
                <a:cs typeface="ＭＳ Ｐゴシック" charset="-128"/>
              </a:rPr>
              <a:t>INVITATION TO </a:t>
            </a:r>
          </a:p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kern="0" dirty="0">
                <a:cs typeface="ＭＳ Ｐゴシック" charset="-128"/>
              </a:rPr>
              <a:t>Computer Science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76900"/>
            <a:ext cx="10953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3600" kern="0" dirty="0">
              <a:solidFill>
                <a:srgbClr val="222222"/>
              </a:solidFill>
              <a:latin typeface="+mj-lt"/>
              <a:cs typeface="ＭＳ Ｐゴシック" charset="-128"/>
            </a:endParaRPr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9050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191000"/>
            <a:ext cx="7239000" cy="12954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solidFill>
                  <a:srgbClr val="CCFFCC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6976D4D-B24A-4030-9F23-6E0FDD1C17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219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E1E85-0B50-4C70-9F06-87A72C7DEA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368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A50CD-6E30-45F1-BCFD-1EB8368E00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970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1EFE1-6802-4FD3-AC05-02D5F6BC59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903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E8866-D9B6-4FCA-B426-477CE1652F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921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AFB6A-DD4E-4C80-BF9C-3A5F257985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530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DA28A-D4DF-4078-ABF7-86EB9E1D09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70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702A7-2CAF-40C6-9D79-4B5CD9B5DE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120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EE59E-F4AD-449F-8410-075CDD269C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270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7EE27-63DD-4546-BC64-82C2E653F0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2635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89DBB-558D-4F77-BC8F-E2C77A9C5B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3087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3A5E3-3682-4966-82D6-E33438B2F3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5640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981200"/>
            <a:ext cx="3957637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4186238"/>
            <a:ext cx="3957637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D581B0-7ADF-4B12-8873-3902F6F776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8890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981200"/>
            <a:ext cx="3957637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60E906-1F10-4323-BCF1-41AB215145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3366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4200"/>
            <a:ext cx="7762875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895475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86075" cy="4476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895475" cy="4476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A388F4-EC16-48B2-9955-FBA65B5AE0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97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7E332-1909-4DB2-9E9E-D8374BA897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437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51C89-F388-4AFD-BA70-0D6857F7EF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275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F04F5-418B-4F6D-A8BB-5E775A1A4E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1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FB97D-497D-4E82-A8AD-C3FEE89650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66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6F245-759C-445E-B6A1-7B21084A66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019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C5301-A0D2-4D90-8A0D-B5BEFCCBA8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657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F2575-F2D6-4C8A-9C4A-47CAD9D63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40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246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C2B431C-900E-40F9-B92B-EF4B0E07F5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  <p:sldLayoutId id="2147484274" r:id="rId12"/>
    <p:sldLayoutId id="2147484275" r:id="rId13"/>
    <p:sldLayoutId id="2147484276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3810000" y="-3810000"/>
            <a:ext cx="152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4114799" y="1828801"/>
            <a:ext cx="914402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246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 smtClean="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5769D5E-2864-4B07-90E8-823A9A9DE6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63" r:id="rId2"/>
    <p:sldLayoutId id="2147484264" r:id="rId3"/>
    <p:sldLayoutId id="2147484265" r:id="rId4"/>
    <p:sldLayoutId id="2147484266" r:id="rId5"/>
    <p:sldLayoutId id="2147484267" r:id="rId6"/>
    <p:sldLayoutId id="2147484268" r:id="rId7"/>
    <p:sldLayoutId id="2147484269" r:id="rId8"/>
    <p:sldLayoutId id="2147484270" r:id="rId9"/>
    <p:sldLayoutId id="2147484271" r:id="rId10"/>
    <p:sldLayoutId id="2147484272" r:id="rId11"/>
    <p:sldLayoutId id="2147484278" r:id="rId12"/>
    <p:sldLayoutId id="2147484279" r:id="rId13"/>
    <p:sldLayoutId id="2147484280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A2D2DF1-C9A5-4A8E-892B-1217106B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152400"/>
            <a:ext cx="3581400" cy="6466114"/>
          </a:xfrm>
        </p:spPr>
        <p:txBody>
          <a:bodyPr/>
          <a:lstStyle/>
          <a:p>
            <a:pPr marL="0" indent="0">
              <a:buNone/>
            </a:pPr>
            <a:endParaRPr lang="en-US" sz="60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  <a:p>
            <a:pPr marL="0" indent="0">
              <a:buNone/>
            </a:pP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Language Translation</a:t>
            </a:r>
            <a:endParaRPr lang="en-US" sz="6000" dirty="0">
              <a:solidFill>
                <a:srgbClr val="00B050"/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2" name="AutoShape 6" descr="Article_PPT_Template-1.jpg">
            <a:extLst>
              <a:ext uri="{FF2B5EF4-FFF2-40B4-BE49-F238E27FC236}">
                <a16:creationId xmlns:a16="http://schemas.microsoft.com/office/drawing/2014/main" id="{3C427006-4F12-415A-A372-1F54566207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-11430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5B942-32C9-4F77-A754-6D3E550EDC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737"/>
          <a:stretch/>
        </p:blipFill>
        <p:spPr>
          <a:xfrm>
            <a:off x="0" y="0"/>
            <a:ext cx="4876800" cy="661851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197004"/>
            <a:ext cx="8077200" cy="1524000"/>
          </a:xfrm>
        </p:spPr>
        <p:txBody>
          <a:bodyPr/>
          <a:lstStyle/>
          <a:p>
            <a:pPr algn="l"/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Phase III: Semantics and Code Generation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077200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Code generation</a:t>
            </a:r>
          </a:p>
          <a:p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Translate abstract representation to assembly code</a:t>
            </a:r>
          </a:p>
          <a:p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Code is produced by traversing the parse tree, applying standard translations along the way</a:t>
            </a:r>
          </a:p>
          <a:p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Can build semantic records as it goes</a:t>
            </a:r>
          </a:p>
          <a:p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In some languages, such as Java, the machine code is for a </a:t>
            </a:r>
            <a:r>
              <a:rPr lang="en-US" b="1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itchFamily="34" charset="-128"/>
              </a:rPr>
              <a:t>virtual machine</a:t>
            </a:r>
            <a:endParaRPr lang="en-US" dirty="0">
              <a:solidFill>
                <a:srgbClr val="00B050"/>
              </a:solidFill>
              <a:latin typeface="TrumpetLite" panose="020A0602050506020204" pitchFamily="18" charset="0"/>
              <a:ea typeface="ＭＳ Ｐゴシック" pitchFamily="34" charset="-128"/>
            </a:endParaRPr>
          </a:p>
          <a:p>
            <a:pPr lvl="1"/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The Java compiler produces </a:t>
            </a:r>
            <a:r>
              <a:rPr lang="en-US" i="1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itchFamily="34" charset="-128"/>
              </a:rPr>
              <a:t>bytecode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 defined by the Java Virtual Machine (JVM)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The JVM is required at runtime to make the final translation as the program is running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1106F-34CA-48B7-B018-AF1B72783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Phase III: Semantics and Code Generation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53E9C-7020-44C8-BF3A-B80908EA3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724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C00000"/>
                </a:solidFill>
              </a:rPr>
              <a:t> x = y + z</a:t>
            </a:r>
          </a:p>
          <a:p>
            <a:pPr marL="0" indent="0">
              <a:buNone/>
            </a:pPr>
            <a:r>
              <a:rPr lang="en-US" dirty="0"/>
              <a:t>Transition from: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&lt;variable&gt;  =  &lt;variable&gt;  +  &lt;variable&gt;</a:t>
            </a:r>
          </a:p>
          <a:p>
            <a:pPr marL="0" indent="0">
              <a:buNone/>
            </a:pPr>
            <a:r>
              <a:rPr lang="en-US" dirty="0"/>
              <a:t>to: 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&lt;variable&gt;  =  &lt;expression&gt;</a:t>
            </a:r>
          </a:p>
          <a:p>
            <a:pPr marL="0" indent="0">
              <a:buNone/>
            </a:pPr>
            <a:r>
              <a:rPr lang="en-US" dirty="0"/>
              <a:t>produces the code:         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load  y</a:t>
            </a:r>
          </a:p>
          <a:p>
            <a:pPr marL="0" indent="0">
              <a:buNone/>
            </a:pPr>
            <a:r>
              <a:rPr lang="en-US" dirty="0"/>
              <a:t>                                        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  z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Transition from: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&lt;variable&gt;  =  &lt;expression&gt;</a:t>
            </a:r>
          </a:p>
          <a:p>
            <a:pPr marL="0" indent="0">
              <a:buNone/>
            </a:pPr>
            <a:r>
              <a:rPr lang="en-US" dirty="0"/>
              <a:t>to: 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&lt;assignment statement&gt;</a:t>
            </a:r>
          </a:p>
          <a:p>
            <a:pPr marL="0" indent="0">
              <a:buNone/>
            </a:pPr>
            <a:r>
              <a:rPr lang="en-US" dirty="0"/>
              <a:t>produces the code:         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store x</a:t>
            </a:r>
          </a:p>
          <a:p>
            <a:pPr marL="0" indent="0">
              <a:buNone/>
            </a:pPr>
            <a:r>
              <a:rPr lang="en-US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837417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44958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66738"/>
            <a:ext cx="4648200" cy="529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Phase IV: Code Optimization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itchFamily="34" charset="-128"/>
              </a:rPr>
              <a:t>Code optimization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Improving the time or space efficiency of code produced by a compiler</a:t>
            </a:r>
          </a:p>
          <a:p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Early days: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“Hardware is expensive, programmers are cheap”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Humans could write more optimal code than a compiler</a:t>
            </a:r>
          </a:p>
          <a:p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These days: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“Hardware is cheap, programmers are expensive”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Phase IV: Code Optimization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Modern compilers optimize, but focus on other issues:</a:t>
            </a:r>
          </a:p>
          <a:p>
            <a:pPr lvl="1"/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Visual development environments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 help programmers see what is happening</a:t>
            </a:r>
          </a:p>
          <a:p>
            <a:pPr lvl="1"/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Online debuggers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 help find and correct bugs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Reusable code libraries and toolkits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>
            <a:extLst>
              <a:ext uri="{FF2B5EF4-FFF2-40B4-BE49-F238E27FC236}">
                <a16:creationId xmlns:a16="http://schemas.microsoft.com/office/drawing/2014/main" id="{E01B764E-94F9-4280-9C07-4BB712737E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Phase IV: Code Optimization</a:t>
            </a: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8D454CC1-2CBC-42CD-B38A-CF3C7BBF2D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TrumpetLite" panose="020A0602050506020204" pitchFamily="18" charset="0"/>
              </a:rPr>
              <a:t>Local optimization</a:t>
            </a:r>
            <a:endParaRPr lang="en-US" altLang="en-US" dirty="0">
              <a:solidFill>
                <a:schemeClr val="accent2"/>
              </a:solidFill>
              <a:latin typeface="TrumpetLite" panose="020A0602050506020204" pitchFamily="18" charset="0"/>
            </a:endParaRP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</a:rPr>
              <a:t>Examine small chunks of assembly code (&lt; 5 instructions)</a:t>
            </a:r>
          </a:p>
          <a:p>
            <a:r>
              <a:rPr lang="en-US" altLang="en-US" b="1" dirty="0">
                <a:solidFill>
                  <a:schemeClr val="accent2"/>
                </a:solidFill>
                <a:latin typeface="TrumpetLite" panose="020A0602050506020204" pitchFamily="18" charset="0"/>
              </a:rPr>
              <a:t>Constant evaluation</a:t>
            </a: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</a:rPr>
              <a:t>, compute arithmetic expressions at compile-time if possible</a:t>
            </a:r>
          </a:p>
          <a:p>
            <a:r>
              <a:rPr lang="en-US" altLang="en-US" b="1" dirty="0">
                <a:solidFill>
                  <a:schemeClr val="accent2"/>
                </a:solidFill>
                <a:latin typeface="TrumpetLite" panose="020A0602050506020204" pitchFamily="18" charset="0"/>
              </a:rPr>
              <a:t>Strength reduction</a:t>
            </a: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</a:rPr>
              <a:t>, use faster arithmetic alternatives (e.g., 2 * x is equivalent to x + x)</a:t>
            </a:r>
          </a:p>
          <a:p>
            <a:r>
              <a:rPr lang="en-US" altLang="en-US" b="1" dirty="0">
                <a:solidFill>
                  <a:schemeClr val="accent2"/>
                </a:solidFill>
                <a:latin typeface="TrumpetLite" panose="020A0602050506020204" pitchFamily="18" charset="0"/>
              </a:rPr>
              <a:t>Eliminating unnecessary operations</a:t>
            </a: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</a:rPr>
              <a:t>, remove operations that are unneeded, like a LOAD of a value already in memory</a:t>
            </a:r>
            <a:endParaRPr lang="en-US" altLang="en-US" b="1" dirty="0">
              <a:solidFill>
                <a:schemeClr val="accent2"/>
              </a:solidFill>
              <a:latin typeface="TrumpetLite" panose="020A06020505060202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533400" y="381000"/>
            <a:ext cx="8077200" cy="1143000"/>
          </a:xfrm>
          <a:prstGeom prst="rect">
            <a:avLst/>
          </a:prstGeom>
        </p:spPr>
        <p:txBody>
          <a:bodyPr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r>
              <a:rPr lang="en-US" sz="3600" kern="0">
                <a:solidFill>
                  <a:srgbClr val="222222"/>
                </a:solidFill>
                <a:latin typeface="+mj-lt"/>
                <a:cs typeface="ＭＳ Ｐゴシック" charset="-128"/>
              </a:rPr>
              <a:t>The Compilation Process</a:t>
            </a:r>
            <a:br>
              <a:rPr lang="en-US" sz="3600" kern="0">
                <a:solidFill>
                  <a:srgbClr val="222222"/>
                </a:solidFill>
                <a:latin typeface="+mj-lt"/>
                <a:cs typeface="ＭＳ Ｐゴシック" charset="-128"/>
              </a:rPr>
            </a:br>
            <a:r>
              <a:rPr lang="en-US" sz="2800" kern="0">
                <a:solidFill>
                  <a:srgbClr val="222222"/>
                </a:solidFill>
                <a:latin typeface="+mj-lt"/>
                <a:cs typeface="ＭＳ Ｐゴシック" charset="-128"/>
              </a:rPr>
              <a:t>Phase IV: Code Optimization (continued)</a:t>
            </a:r>
            <a:endParaRPr lang="en-US" sz="2800" kern="0" dirty="0">
              <a:solidFill>
                <a:srgbClr val="222222"/>
              </a:solidFill>
              <a:latin typeface="+mj-lt"/>
              <a:cs typeface="ＭＳ Ｐゴシック" charset="-128"/>
            </a:endParaRP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657225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:a16="http://schemas.microsoft.com/office/drawing/2014/main" id="{2AEEBF9B-A277-4E03-B874-4C8DA21CB5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Phase IV: Code Optimization</a:t>
            </a: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6A1EF925-6079-4FED-BCD9-F950992BEC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3000" b="1" dirty="0">
                <a:solidFill>
                  <a:schemeClr val="accent2"/>
                </a:solidFill>
                <a:latin typeface="TrumpetLite" panose="020A0602050506020204" pitchFamily="18" charset="0"/>
              </a:rPr>
              <a:t>Global optimization</a:t>
            </a:r>
          </a:p>
          <a:p>
            <a:r>
              <a:rPr lang="en-US" altLang="en-US" sz="3000" dirty="0">
                <a:solidFill>
                  <a:schemeClr val="accent2"/>
                </a:solidFill>
                <a:latin typeface="TrumpetLite" panose="020A0602050506020204" pitchFamily="18" charset="0"/>
              </a:rPr>
              <a:t>Looks at large segments of the program</a:t>
            </a:r>
          </a:p>
          <a:p>
            <a:r>
              <a:rPr lang="en-US" altLang="en-US" sz="3000" dirty="0">
                <a:solidFill>
                  <a:schemeClr val="accent2"/>
                </a:solidFill>
                <a:latin typeface="TrumpetLite" panose="020A0602050506020204" pitchFamily="18" charset="0"/>
              </a:rPr>
              <a:t>Blocks like while loops, if statements, and procedures</a:t>
            </a:r>
          </a:p>
          <a:p>
            <a:r>
              <a:rPr lang="en-US" altLang="en-US" sz="3000" dirty="0">
                <a:solidFill>
                  <a:schemeClr val="accent2"/>
                </a:solidFill>
                <a:latin typeface="TrumpetLite" panose="020A0602050506020204" pitchFamily="18" charset="0"/>
              </a:rPr>
              <a:t>Much more difficult, much bigger effect!</a:t>
            </a:r>
          </a:p>
          <a:p>
            <a:endParaRPr lang="en-US" altLang="en-US" sz="3000" dirty="0">
              <a:solidFill>
                <a:schemeClr val="accent2"/>
              </a:solidFill>
              <a:latin typeface="TrumpetLite" panose="020A0602050506020204" pitchFamily="18" charset="0"/>
            </a:endParaRPr>
          </a:p>
          <a:p>
            <a:pPr>
              <a:buFontTx/>
              <a:buNone/>
            </a:pPr>
            <a:r>
              <a:rPr lang="en-US" altLang="en-US" sz="3000" dirty="0">
                <a:solidFill>
                  <a:schemeClr val="accent2"/>
                </a:solidFill>
                <a:latin typeface="TrumpetLite" panose="020A0602050506020204" pitchFamily="18" charset="0"/>
              </a:rPr>
              <a:t>	Optimization cannot overcome an inefficient algorithm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533400" y="381000"/>
            <a:ext cx="8077200" cy="1143000"/>
          </a:xfrm>
          <a:prstGeom prst="rect">
            <a:avLst/>
          </a:prstGeom>
        </p:spPr>
        <p:txBody>
          <a:bodyPr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r>
              <a:rPr lang="en-US" sz="3600" kern="0" dirty="0">
                <a:solidFill>
                  <a:srgbClr val="222222"/>
                </a:solidFill>
                <a:latin typeface="+mj-lt"/>
                <a:cs typeface="ＭＳ Ｐゴシック" charset="-128"/>
              </a:rPr>
              <a:t>The Compilation Process (continued)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876300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Approach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077200" cy="5029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itchFamily="34" charset="-128"/>
              </a:rPr>
              <a:t>Lexical analysis: </a:t>
            </a:r>
            <a:r>
              <a:rPr 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transform the sequence of characters into a sequence of tokens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B0F0"/>
                </a:solidFill>
                <a:latin typeface="TrumpetLite" panose="020A0602050506020204" pitchFamily="18" charset="0"/>
                <a:ea typeface="ＭＳ Ｐゴシック" pitchFamily="34" charset="-128"/>
              </a:rPr>
              <a:t>Syntactic analysis: 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transform the sequence of tokens into a parse tree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chemeClr val="accent2">
                    <a:lumMod val="40000"/>
                    <a:lumOff val="60000"/>
                  </a:schemeClr>
                </a:solidFill>
                <a:latin typeface="TrumpetLite" panose="020A0602050506020204" pitchFamily="18" charset="0"/>
                <a:ea typeface="ＭＳ Ｐゴシック" pitchFamily="34" charset="-128"/>
              </a:rPr>
              <a:t>Semantic analysis:</a:t>
            </a:r>
            <a:r>
              <a:rPr 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 transform the parse tree into an abstract representation of the computation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rgbClr val="9933FF"/>
                </a:solidFill>
                <a:latin typeface="TrumpetLite" panose="020A0602050506020204" pitchFamily="18" charset="0"/>
                <a:ea typeface="ＭＳ Ｐゴシック" pitchFamily="34" charset="-128"/>
              </a:rPr>
              <a:t>Code generation:</a:t>
            </a:r>
            <a:r>
              <a:rPr 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 transform the abstract representation into a machine language equivalent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CC99"/>
                </a:solidFill>
                <a:latin typeface="TrumpetLite" panose="020A0602050506020204" pitchFamily="18" charset="0"/>
                <a:ea typeface="ＭＳ Ｐゴシック" pitchFamily="34" charset="-128"/>
              </a:rPr>
              <a:t>Optimization: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 reorganize the machine language code to run faster and leaner</a:t>
            </a:r>
            <a:r>
              <a:rPr 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3351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BCB8E-6311-4C61-A41B-50EC5615D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Phase III: Semantics and Code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B886C-21E4-40B8-A9D0-B85D6ABB8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rumpetLite" panose="020A0602050506020204" pitchFamily="18" charset="0"/>
              </a:rPr>
              <a:t>Syntax is </a:t>
            </a:r>
            <a:r>
              <a:rPr lang="en-US" b="1" i="1" dirty="0">
                <a:latin typeface="TrumpetLite" panose="020A0602050506020204" pitchFamily="18" charset="0"/>
              </a:rPr>
              <a:t>structure</a:t>
            </a:r>
            <a:r>
              <a:rPr lang="en-US" dirty="0">
                <a:latin typeface="TrumpetLite" panose="020A0602050506020204" pitchFamily="18" charset="0"/>
              </a:rPr>
              <a:t>.  Semantics is </a:t>
            </a:r>
            <a:r>
              <a:rPr lang="en-US" b="1" i="1" dirty="0">
                <a:latin typeface="TrumpetLite" panose="020A0602050506020204" pitchFamily="18" charset="0"/>
              </a:rPr>
              <a:t>meaning</a:t>
            </a:r>
            <a:r>
              <a:rPr lang="en-US" dirty="0">
                <a:latin typeface="TrumpetLite" panose="020A0602050506020204" pitchFamily="18" charset="0"/>
              </a:rPr>
              <a:t>.</a:t>
            </a:r>
            <a:br>
              <a:rPr lang="en-US" dirty="0">
                <a:latin typeface="TrumpetLite" panose="020A0602050506020204" pitchFamily="18" charset="0"/>
              </a:rPr>
            </a:br>
            <a:endParaRPr lang="en-US" dirty="0">
              <a:latin typeface="TrumpetLite" panose="020A0602050506020204" pitchFamily="18" charset="0"/>
            </a:endParaRPr>
          </a:p>
          <a:p>
            <a:pPr marL="0" indent="0" algn="ctr">
              <a:buNone/>
            </a:pPr>
            <a:r>
              <a:rPr lang="en-US" i="1" dirty="0">
                <a:latin typeface="TrumpetLite" panose="020A0602050506020204" pitchFamily="18" charset="0"/>
              </a:rPr>
              <a:t>Correct syntax, correct semantics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  <a:latin typeface="TrumpetLite" panose="020A0602050506020204" pitchFamily="18" charset="0"/>
              </a:rPr>
              <a:t>She lit a candle.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TrumpetLite" panose="020A0602050506020204" pitchFamily="18" charset="0"/>
              </a:rPr>
              <a:t>&lt;pronoun&gt; &lt;verb&gt; &lt;article&gt; &lt;noun&gt;</a:t>
            </a:r>
          </a:p>
          <a:p>
            <a:pPr marL="0" indent="0" algn="ctr">
              <a:buNone/>
            </a:pPr>
            <a:endParaRPr lang="en-US" dirty="0">
              <a:solidFill>
                <a:schemeClr val="accent5">
                  <a:lumMod val="75000"/>
                </a:schemeClr>
              </a:solidFill>
              <a:latin typeface="TrumpetLite" panose="020A0602050506020204" pitchFamily="18" charset="0"/>
            </a:endParaRPr>
          </a:p>
          <a:p>
            <a:pPr marL="0" indent="0" algn="ctr">
              <a:buNone/>
            </a:pPr>
            <a:r>
              <a:rPr lang="en-US" i="1" dirty="0">
                <a:latin typeface="TrumpetLite" panose="020A0602050506020204" pitchFamily="18" charset="0"/>
              </a:rPr>
              <a:t>Correct syntax, incorrect semantics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  <a:latin typeface="TrumpetLite" panose="020A0602050506020204" pitchFamily="18" charset="0"/>
              </a:rPr>
              <a:t>She ate a skyscraper.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TrumpetLite" panose="020A0602050506020204" pitchFamily="18" charset="0"/>
              </a:rPr>
              <a:t>&lt;pronoun&gt; &lt;verb&gt; &lt;article&gt; &lt;noun&gt;</a:t>
            </a:r>
          </a:p>
        </p:txBody>
      </p:sp>
    </p:spTree>
    <p:extLst>
      <p:ext uri="{BB962C8B-B14F-4D97-AF65-F5344CB8AC3E}">
        <p14:creationId xmlns:p14="http://schemas.microsoft.com/office/powerpoint/2010/main" val="232871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Phase III: Semantics and Code Generation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077200" cy="36576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Semantic analysis</a:t>
            </a:r>
          </a:p>
          <a:p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Verify that the program is not just grammatically correct (it parses properly into a parse tree) but that it is also </a:t>
            </a:r>
            <a:r>
              <a:rPr lang="en-US" dirty="0">
                <a:solidFill>
                  <a:srgbClr val="C00000"/>
                </a:solidFill>
                <a:latin typeface="TrumpetLite" panose="020A0602050506020204" pitchFamily="18" charset="0"/>
                <a:ea typeface="ＭＳ Ｐゴシック" pitchFamily="34" charset="-128"/>
              </a:rPr>
              <a:t>sensible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!</a:t>
            </a:r>
          </a:p>
          <a:p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Grammatical statements can be meaningless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A kiwi embarrassed the asparagus.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Colorless green ideas sleep furiously.</a:t>
            </a:r>
          </a:p>
          <a:p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Java example: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41280E-DCCB-4F55-B184-14E037CA9B84}"/>
              </a:ext>
            </a:extLst>
          </p:cNvPr>
          <p:cNvSpPr txBox="1"/>
          <p:nvPr/>
        </p:nvSpPr>
        <p:spPr>
          <a:xfrm>
            <a:off x="3657600" y="4945440"/>
            <a:ext cx="26068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boolean</a:t>
            </a:r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= false;</a:t>
            </a:r>
          </a:p>
          <a:p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 </a:t>
            </a:r>
            <a:r>
              <a:rPr lang="en-US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15;</a:t>
            </a:r>
          </a:p>
          <a:p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 c = 'f';</a:t>
            </a:r>
          </a:p>
          <a:p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double d = b + </a:t>
            </a:r>
            <a:r>
              <a:rPr lang="en-US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* c;</a:t>
            </a:r>
          </a:p>
        </p:txBody>
      </p:sp>
    </p:spTree>
    <p:extLst>
      <p:ext uri="{BB962C8B-B14F-4D97-AF65-F5344CB8AC3E}">
        <p14:creationId xmlns:p14="http://schemas.microsoft.com/office/powerpoint/2010/main" val="1805519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Phase III: Semantics and Code Generation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Semantic records</a:t>
            </a:r>
            <a:endParaRPr lang="en-US" dirty="0">
              <a:solidFill>
                <a:schemeClr val="accent2"/>
              </a:solidFill>
              <a:latin typeface="TrumpetLite" panose="020A0602050506020204" pitchFamily="18" charset="0"/>
              <a:ea typeface="ＭＳ Ｐゴシック" pitchFamily="34" charset="-128"/>
            </a:endParaRPr>
          </a:p>
          <a:p>
            <a:pPr lvl="1"/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Store information about actual values associated with </a:t>
            </a:r>
            <a:r>
              <a:rPr lang="en-US" dirty="0" err="1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nonterminals</a:t>
            </a:r>
            <a:endParaRPr lang="en-US" dirty="0">
              <a:solidFill>
                <a:schemeClr val="accent2"/>
              </a:solidFill>
              <a:latin typeface="TrumpetLite" panose="020A0602050506020204" pitchFamily="18" charset="0"/>
              <a:ea typeface="ＭＳ Ｐゴシック" pitchFamily="34" charset="-128"/>
            </a:endParaRPr>
          </a:p>
          <a:p>
            <a:pPr lvl="1"/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In other words, the symbol table must include more information than the assembler had to:</a:t>
            </a:r>
          </a:p>
          <a:p>
            <a:pPr lvl="2"/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variable types</a:t>
            </a:r>
          </a:p>
          <a:p>
            <a:pPr lvl="2"/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variable scope</a:t>
            </a:r>
          </a:p>
          <a:p>
            <a:pPr lvl="2"/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variable token string</a:t>
            </a:r>
          </a:p>
          <a:p>
            <a:pPr lvl="2"/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etc.</a:t>
            </a:r>
          </a:p>
          <a:p>
            <a:pPr lvl="2"/>
            <a:endParaRPr lang="en-US" dirty="0">
              <a:solidFill>
                <a:schemeClr val="accent2"/>
              </a:solidFill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28A64F-972D-4655-9637-EC16E03D5ABC}"/>
              </a:ext>
            </a:extLst>
          </p:cNvPr>
          <p:cNvSpPr txBox="1"/>
          <p:nvPr/>
        </p:nvSpPr>
        <p:spPr>
          <a:xfrm rot="19937124">
            <a:off x="4226879" y="402684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Ensures program is type safe &amp; modular</a:t>
            </a:r>
          </a:p>
        </p:txBody>
      </p:sp>
    </p:spTree>
    <p:extLst>
      <p:ext uri="{BB962C8B-B14F-4D97-AF65-F5344CB8AC3E}">
        <p14:creationId xmlns:p14="http://schemas.microsoft.com/office/powerpoint/2010/main" val="2443680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bldLvl="3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036B1-A6A4-491C-9D6C-D9CA48D2C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Phase III: Semantics and Code Generation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C4137-1E43-4639-A0FD-239AFF71F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67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rumpetLite" panose="020A0602050506020204" pitchFamily="18" charset="0"/>
              </a:rPr>
              <a:t>Examples of semantic errors in programs</a:t>
            </a:r>
            <a:br>
              <a:rPr lang="en-US" dirty="0">
                <a:latin typeface="TrumpetLite" panose="020A0602050506020204" pitchFamily="18" charset="0"/>
              </a:rPr>
            </a:br>
            <a:endParaRPr lang="en-US" dirty="0">
              <a:latin typeface="TrumpetLite" panose="020A0602050506020204" pitchFamily="18" charset="0"/>
            </a:endParaRPr>
          </a:p>
          <a:p>
            <a:r>
              <a:rPr lang="en-US" dirty="0">
                <a:latin typeface="TrumpetLite" panose="020A0602050506020204" pitchFamily="18" charset="0"/>
              </a:rPr>
              <a:t>Using a variable that has not been defined</a:t>
            </a:r>
            <a:br>
              <a:rPr lang="en-US" dirty="0">
                <a:latin typeface="TrumpetLite" panose="020A0602050506020204" pitchFamily="18" charset="0"/>
              </a:rPr>
            </a:br>
            <a:endParaRPr lang="en-US" dirty="0">
              <a:latin typeface="TrumpetLite" panose="020A0602050506020204" pitchFamily="18" charset="0"/>
            </a:endParaRPr>
          </a:p>
          <a:p>
            <a:r>
              <a:rPr lang="en-US" dirty="0">
                <a:latin typeface="TrumpetLite" panose="020A0602050506020204" pitchFamily="18" charset="0"/>
              </a:rPr>
              <a:t>Mismatch of operand types  </a:t>
            </a:r>
            <a:br>
              <a:rPr lang="en-US" dirty="0">
                <a:latin typeface="TrumpetLite" panose="020A0602050506020204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= 15 / "hello"</a:t>
            </a:r>
            <a:br>
              <a:rPr lang="en-US" b="1" dirty="0">
                <a:solidFill>
                  <a:srgbClr val="C00000"/>
                </a:solidFill>
                <a:latin typeface="TrumpetLite" panose="020A0602050506020204" pitchFamily="18" charset="0"/>
                <a:cs typeface="Courier New" panose="02070309020205020404" pitchFamily="49" charset="0"/>
              </a:rPr>
            </a:br>
            <a:endParaRPr lang="en-US" b="1" dirty="0">
              <a:solidFill>
                <a:srgbClr val="C00000"/>
              </a:solidFill>
              <a:latin typeface="TrumpetLite" panose="020A0602050506020204" pitchFamily="18" charset="0"/>
              <a:cs typeface="Courier New" panose="02070309020205020404" pitchFamily="49" charset="0"/>
            </a:endParaRPr>
          </a:p>
          <a:p>
            <a:r>
              <a:rPr lang="en-US" dirty="0">
                <a:latin typeface="TrumpetLite" panose="020A0602050506020204" pitchFamily="18" charset="0"/>
              </a:rPr>
              <a:t>Mismatch of parameter types    </a:t>
            </a:r>
            <a:br>
              <a:rPr lang="en-US" dirty="0">
                <a:latin typeface="TrumpetLite" panose="020A0602050506020204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= </a:t>
            </a:r>
            <a:r>
              <a:rPr lang="en-US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squareroot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("hello")</a:t>
            </a:r>
          </a:p>
          <a:p>
            <a:endParaRPr lang="en-US" dirty="0">
              <a:latin typeface="TrumpetLite" panose="020A0602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61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Phase III: Semantics and Code Generation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There are many other syntactical elements of a language that can’t be captured by BNF</a:t>
            </a:r>
            <a:endParaRPr lang="en-US" dirty="0">
              <a:solidFill>
                <a:schemeClr val="accent2"/>
              </a:solidFill>
              <a:latin typeface="TrumpetLite" panose="020A0602050506020204" pitchFamily="18" charset="0"/>
              <a:ea typeface="ＭＳ Ｐゴシック" pitchFamily="34" charset="-128"/>
            </a:endParaRPr>
          </a:p>
          <a:p>
            <a:pPr lvl="1"/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“define before use” rules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finitary constraints </a:t>
            </a:r>
            <a:r>
              <a:rPr lang="en-US" sz="20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(numeric upper bounds, string length, etc.)</a:t>
            </a:r>
            <a:endParaRPr lang="en-US" dirty="0">
              <a:solidFill>
                <a:schemeClr val="accent2"/>
              </a:solidFill>
              <a:latin typeface="TrumpetLite" panose="020A0602050506020204" pitchFamily="18" charset="0"/>
              <a:ea typeface="ＭＳ Ｐゴシック" pitchFamily="34" charset="-128"/>
            </a:endParaRPr>
          </a:p>
          <a:p>
            <a:pPr lvl="1"/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type checking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logical dependencies</a:t>
            </a:r>
          </a:p>
        </p:txBody>
      </p:sp>
    </p:spTree>
    <p:extLst>
      <p:ext uri="{BB962C8B-B14F-4D97-AF65-F5344CB8AC3E}">
        <p14:creationId xmlns:p14="http://schemas.microsoft.com/office/powerpoint/2010/main" val="3640842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Phase III: Semantics and Code Generation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What a program does is more abstract than the code:</a:t>
            </a:r>
          </a:p>
          <a:p>
            <a:pPr marL="800100" lvl="2" indent="0">
              <a:buNone/>
            </a:pPr>
            <a:r>
              <a:rPr lang="en-US" b="1" dirty="0">
                <a:solidFill>
                  <a:srgbClr val="00B0F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if (height &gt; 72) {</a:t>
            </a:r>
          </a:p>
          <a:p>
            <a:pPr marL="800100" lvl="2" indent="0">
              <a:buNone/>
            </a:pPr>
            <a:r>
              <a:rPr lang="en-US" b="1" dirty="0">
                <a:solidFill>
                  <a:srgbClr val="00B0F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   ideal = 2 * height + 30;</a:t>
            </a:r>
          </a:p>
          <a:p>
            <a:pPr marL="800100" lvl="2" indent="0">
              <a:buNone/>
            </a:pPr>
            <a:r>
              <a:rPr lang="en-US" b="1" dirty="0">
                <a:solidFill>
                  <a:srgbClr val="00B0F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} else {</a:t>
            </a:r>
          </a:p>
          <a:p>
            <a:pPr marL="800100" lvl="2" indent="0">
              <a:buNone/>
            </a:pPr>
            <a:r>
              <a:rPr lang="en-US" b="1" dirty="0">
                <a:solidFill>
                  <a:srgbClr val="00B0F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   ideal = 3 * height + 12;</a:t>
            </a:r>
          </a:p>
          <a:p>
            <a:pPr marL="800100" lvl="2" indent="0">
              <a:buNone/>
            </a:pPr>
            <a:r>
              <a:rPr lang="en-US" b="1" dirty="0">
                <a:solidFill>
                  <a:srgbClr val="00B0F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}</a:t>
            </a:r>
          </a:p>
          <a:p>
            <a:pPr marL="800100" lvl="2" indent="0">
              <a:buNone/>
            </a:pPr>
            <a:r>
              <a:rPr lang="en-US" b="1" dirty="0">
                <a:solidFill>
                  <a:srgbClr val="7030A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if height  &gt; 72 then begin</a:t>
            </a:r>
          </a:p>
          <a:p>
            <a:pPr marL="800100" lvl="2" indent="0">
              <a:buNone/>
            </a:pPr>
            <a:r>
              <a:rPr lang="en-US" b="1" dirty="0">
                <a:solidFill>
                  <a:srgbClr val="7030A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   ideal := 2 * height + 30</a:t>
            </a:r>
          </a:p>
          <a:p>
            <a:pPr marL="800100" lvl="2" indent="0">
              <a:buNone/>
            </a:pPr>
            <a:r>
              <a:rPr lang="en-US" b="1" dirty="0">
                <a:solidFill>
                  <a:srgbClr val="7030A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end else begin</a:t>
            </a:r>
          </a:p>
          <a:p>
            <a:pPr marL="800100" lvl="2" indent="0">
              <a:buNone/>
            </a:pPr>
            <a:r>
              <a:rPr lang="en-US" b="1" dirty="0">
                <a:solidFill>
                  <a:srgbClr val="7030A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   ideal := 3 * height + 12</a:t>
            </a:r>
          </a:p>
          <a:p>
            <a:pPr marL="800100" lvl="2" indent="0">
              <a:buNone/>
            </a:pPr>
            <a:r>
              <a:rPr lang="en-US" b="1" dirty="0">
                <a:solidFill>
                  <a:srgbClr val="7030A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end;</a:t>
            </a:r>
            <a:endParaRPr lang="en-US" dirty="0">
              <a:solidFill>
                <a:srgbClr val="7030A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719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bldLvl="3"/>
    </p:bldLst>
  </p:timing>
</p:sld>
</file>

<file path=ppt/theme/theme1.xml><?xml version="1.0" encoding="utf-8"?>
<a:theme xmlns:a="http://schemas.openxmlformats.org/drawingml/2006/main" name="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31240</TotalTime>
  <Words>795</Words>
  <Application>Microsoft Office PowerPoint</Application>
  <PresentationFormat>On-screen Show (4:3)</PresentationFormat>
  <Paragraphs>117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Courier New</vt:lpstr>
      <vt:lpstr>Pizzicato-Swash</vt:lpstr>
      <vt:lpstr>Times New Roman</vt:lpstr>
      <vt:lpstr>TrumpetLite</vt:lpstr>
      <vt:lpstr>Sample PPT_template</vt:lpstr>
      <vt:lpstr>2_Sample PPT_template</vt:lpstr>
      <vt:lpstr>PowerPoint Presentation</vt:lpstr>
      <vt:lpstr>PowerPoint Presentation</vt:lpstr>
      <vt:lpstr>Approach</vt:lpstr>
      <vt:lpstr>Phase III: Semantics and Code Generation</vt:lpstr>
      <vt:lpstr>Phase III: Semantics and Code Generation</vt:lpstr>
      <vt:lpstr>Phase III: Semantics and Code Generation</vt:lpstr>
      <vt:lpstr>Phase III: Semantics and Code Generation</vt:lpstr>
      <vt:lpstr>Phase III: Semantics and Code Generation</vt:lpstr>
      <vt:lpstr>Phase III: Semantics and Code Generation</vt:lpstr>
      <vt:lpstr>Phase III: Semantics and Code Generation</vt:lpstr>
      <vt:lpstr>Phase III: Semantics and Code Generation</vt:lpstr>
      <vt:lpstr>PowerPoint Presentation</vt:lpstr>
      <vt:lpstr>Phase IV: Code Optimization</vt:lpstr>
      <vt:lpstr>Phase IV: Code Optimization</vt:lpstr>
      <vt:lpstr>Phase IV: Code Optimization</vt:lpstr>
      <vt:lpstr>PowerPoint Presentation</vt:lpstr>
      <vt:lpstr>Phase IV: Code Optimization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 Stucki</cp:lastModifiedBy>
  <cp:revision>613</cp:revision>
  <dcterms:created xsi:type="dcterms:W3CDTF">2011-11-10T18:29:44Z</dcterms:created>
  <dcterms:modified xsi:type="dcterms:W3CDTF">2023-11-10T03:00:19Z</dcterms:modified>
</cp:coreProperties>
</file>