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30"/>
  </p:notesMasterIdLst>
  <p:handoutMasterIdLst>
    <p:handoutMasterId r:id="rId31"/>
  </p:handoutMasterIdLst>
  <p:sldIdLst>
    <p:sldId id="322" r:id="rId3"/>
    <p:sldId id="543" r:id="rId4"/>
    <p:sldId id="684" r:id="rId5"/>
    <p:sldId id="685" r:id="rId6"/>
    <p:sldId id="568" r:id="rId7"/>
    <p:sldId id="544" r:id="rId8"/>
    <p:sldId id="754" r:id="rId9"/>
    <p:sldId id="757" r:id="rId10"/>
    <p:sldId id="755" r:id="rId11"/>
    <p:sldId id="734" r:id="rId12"/>
    <p:sldId id="758" r:id="rId13"/>
    <p:sldId id="746" r:id="rId14"/>
    <p:sldId id="735" r:id="rId15"/>
    <p:sldId id="747" r:id="rId16"/>
    <p:sldId id="759" r:id="rId17"/>
    <p:sldId id="748" r:id="rId18"/>
    <p:sldId id="762" r:id="rId19"/>
    <p:sldId id="763" r:id="rId20"/>
    <p:sldId id="750" r:id="rId21"/>
    <p:sldId id="760" r:id="rId22"/>
    <p:sldId id="737" r:id="rId23"/>
    <p:sldId id="756" r:id="rId24"/>
    <p:sldId id="751" r:id="rId25"/>
    <p:sldId id="761" r:id="rId26"/>
    <p:sldId id="739" r:id="rId27"/>
    <p:sldId id="740" r:id="rId28"/>
    <p:sldId id="741" r:id="rId29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32"/>
    </p:embeddedFont>
    <p:embeddedFont>
      <p:font typeface="Pizzicato-Swash" panose="00000400000000000000" pitchFamily="2" charset="0"/>
      <p:regular r:id="rId33"/>
    </p:embeddedFont>
    <p:embeddedFont>
      <p:font typeface="TrumpetLite" panose="020A0602050506020204" pitchFamily="18" charset="0"/>
      <p:regular r:id="rId34"/>
      <p:bold r:id="rId35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99"/>
    <a:srgbClr val="9933FF"/>
    <a:srgbClr val="FFC000"/>
    <a:srgbClr val="D2D2F4"/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4660"/>
  </p:normalViewPr>
  <p:slideViewPr>
    <p:cSldViewPr>
      <p:cViewPr varScale="1">
        <p:scale>
          <a:sx n="103" d="100"/>
          <a:sy n="103" d="100"/>
        </p:scale>
        <p:origin x="2010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9E91E57-059A-4BEA-8527-CA99EF3D45C2}" type="slidenum">
              <a:rPr lang="en-US" sz="12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1304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9E91E57-059A-4BEA-8527-CA99EF3D45C2}" type="slidenum">
              <a:rPr lang="en-US" sz="1200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83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0087B4E-8E80-4AA3-A330-4C182385F167}" type="slidenum">
              <a:rPr lang="en-US" sz="1200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9E91E57-059A-4BEA-8527-CA99EF3D45C2}" type="slidenum">
              <a:rPr lang="en-US" sz="120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181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6DB18A4-2C3E-4834-A41C-976D0B5C9755}" type="slidenum">
              <a:rPr lang="en-US" sz="120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9E91E57-059A-4BEA-8527-CA99EF3D45C2}" type="slidenum">
              <a:rPr lang="en-US" sz="120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65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6CF7B9B9-03A8-4945-AFFD-B51E05514D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F882E91-723B-4503-AF73-60045B5F3A3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44315FCC-0500-455B-97DB-13EE464B0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7C5562C7-4DC0-4D70-B46E-C987F9C038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8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6CF7B9B9-03A8-4945-AFFD-B51E05514D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F882E91-723B-4503-AF73-60045B5F3A3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44315FCC-0500-455B-97DB-13EE464B0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7C5562C7-4DC0-4D70-B46E-C987F9C038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4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ED4B8EB-B99A-462D-BD7F-458DFB3C01D4}" type="slidenum">
              <a:rPr lang="en-US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ED4B8EB-B99A-462D-BD7F-458DFB3C01D4}" type="slidenum">
              <a:rPr lang="en-US" sz="12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077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BC3E4E3-9A38-433E-90FE-117A60109184}" type="slidenum">
              <a:rPr lang="en-US" sz="12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9E91E57-059A-4BEA-8527-CA99EF3D45C2}" type="slidenum">
              <a:rPr lang="en-US" sz="1200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9E91E57-059A-4BEA-8527-CA99EF3D45C2}" type="slidenum">
              <a:rPr lang="en-US" sz="1200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44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5D3092A-54E7-4450-A816-C605017C5740}" type="slidenum">
              <a:rPr lang="en-US" sz="1200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Computer Science</a:t>
            </a:r>
            <a:endParaRPr lang="en-US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soft.fandom.com/wiki/Microsoft_.NET_Languages" TargetMode="External"/><Relationship Id="rId2" Type="http://schemas.openxmlformats.org/officeDocument/2006/relationships/hyperlink" Target="https://en.wikipedia.org/wiki/Java_virtual_machine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466114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Programming Language</a:t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Translation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Just identifying words doesn’t mean you understand a language: you also have to know its grammar!!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Bicycle the rode brother sister past fast my </a:t>
            </a:r>
            <a:r>
              <a:rPr lang="en-US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my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 grammar defines the language’s structure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 valid program can be generated from the grammar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Recall diagramming sentences?</a:t>
            </a:r>
          </a:p>
        </p:txBody>
      </p:sp>
      <p:pic>
        <p:nvPicPr>
          <p:cNvPr id="5" name="Picture 4" descr="Sentence Diagrams &amp; The One Question You Should Be Asking ...">
            <a:extLst>
              <a:ext uri="{FF2B5EF4-FFF2-40B4-BE49-F238E27FC236}">
                <a16:creationId xmlns:a16="http://schemas.microsoft.com/office/drawing/2014/main" id="{A2F00280-470C-4ABD-90A7-B1253A7A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54" y="4461412"/>
            <a:ext cx="4550291" cy="237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 </a:t>
            </a:r>
            <a:r>
              <a:rPr lang="en-US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parser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takes a list of tokens and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Determines grammatical structure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Diagrams the program, building a 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parse tree</a:t>
            </a:r>
            <a:endParaRPr 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Syntax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= grammatical structure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Syntax is defined by </a:t>
            </a:r>
            <a:r>
              <a:rPr lang="en-US" b="1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itchFamily="34" charset="-128"/>
              </a:rPr>
              <a:t>rules</a:t>
            </a:r>
            <a:r>
              <a:rPr 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itchFamily="34" charset="-128"/>
              </a:rPr>
              <a:t> (</a:t>
            </a:r>
            <a:r>
              <a:rPr lang="en-US" b="1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itchFamily="34" charset="-128"/>
              </a:rPr>
              <a:t>productions</a:t>
            </a:r>
            <a:r>
              <a:rPr 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b="1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itchFamily="34" charset="-128"/>
              </a:rPr>
              <a:t>BNF (Backus-Naur Form)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is notation for describing rules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 </a:t>
            </a:r>
            <a:r>
              <a:rPr lang="en-US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grammar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is the set of rules that define a language</a:t>
            </a:r>
            <a:endParaRPr lang="en-US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587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BNF 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Rules: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left-hand side ::= right-hand side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&lt;sentence&gt; ::= &lt;subject&gt; &lt;verb&gt; &lt;object&gt;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Left-hand side: grammatical category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Right-hand side: 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pattern that captures the structure of category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4" y="2362200"/>
            <a:ext cx="861399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95015F3A-38EF-422F-A4F7-41563A2CF88C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493776"/>
            <a:ext cx="8077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BNF 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Patterns made from </a:t>
            </a:r>
            <a:r>
              <a:rPr lang="en-US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terminals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and </a:t>
            </a:r>
            <a:r>
              <a:rPr lang="en-US" b="1" dirty="0" err="1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nonterminals</a:t>
            </a:r>
            <a:endParaRPr lang="en-US" b="1" dirty="0">
              <a:solidFill>
                <a:srgbClr val="00B050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Terminals = tokens from lexical analyzer</a:t>
            </a:r>
          </a:p>
          <a:p>
            <a:pPr>
              <a:defRPr/>
            </a:pPr>
            <a:r>
              <a:rPr lang="en-US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Nonterminals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= grammatical categories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Written in &lt;angle brackets&gt; or </a:t>
            </a:r>
            <a:r>
              <a:rPr lang="en-US" i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italics</a:t>
            </a:r>
            <a:endParaRPr 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Start symbol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(or goal symbol)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Nonterminal that begins process (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generation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)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Signals grammatical program is found (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recognition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)</a:t>
            </a:r>
          </a:p>
          <a:p>
            <a:pPr>
              <a:defRPr/>
            </a:pPr>
            <a:r>
              <a:rPr lang="en-US" b="1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Metasymbols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: &lt;, &gt;, ::=, |, Λ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Λ (lambda) is 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null string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= emptiness [also 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sym typeface="Symbol"/>
              </a:rPr>
              <a:t>]</a:t>
            </a:r>
            <a:endParaRPr lang="en-US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BNF Grammar for a subset of English</a:t>
            </a:r>
          </a:p>
          <a:p>
            <a:pPr>
              <a:buFontTx/>
              <a:buNone/>
              <a:defRPr/>
            </a:pPr>
            <a:endParaRPr lang="en-US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&lt;sentence&gt;    ::=  &lt;subject&gt;  &lt;verb&gt;  &lt;object&gt;  &lt;period&gt;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&lt;subject&gt;     ::=  &lt;noun phrase&gt;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&lt;object&gt;      ::=  &lt;noun phrase&gt;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&lt;noun phrase&gt; ::=  &lt;article&gt;  &lt;noun&gt;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&lt;article&gt;     ::=  a  |  an  |  the  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&lt;noun&gt;        ::=  kiwi | asparagus | bib | child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&lt;verb&gt;        ::=  squashes | embarrassed | burned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&lt;period&gt;      ::=  .</a:t>
            </a:r>
          </a:p>
        </p:txBody>
      </p:sp>
    </p:spTree>
    <p:extLst>
      <p:ext uri="{BB962C8B-B14F-4D97-AF65-F5344CB8AC3E}">
        <p14:creationId xmlns:p14="http://schemas.microsoft.com/office/powerpoint/2010/main" val="1176997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2400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“If, </a:t>
            </a:r>
            <a:r>
              <a:rPr lang="en-US" sz="2400" dirty="0">
                <a:solidFill>
                  <a:srgbClr val="92D050"/>
                </a:solidFill>
                <a:latin typeface="TrumpetLite" panose="020A0602050506020204" pitchFamily="18" charset="0"/>
                <a:ea typeface="ＭＳ Ｐゴシック" pitchFamily="34" charset="-128"/>
              </a:rPr>
              <a:t>by repeated applications of the rules of the grammar</a:t>
            </a:r>
            <a:r>
              <a:rPr 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a parser can convert the sequence of input tokens into the goal symbol, </a:t>
            </a:r>
            <a:r>
              <a:rPr lang="en-US" sz="2400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itchFamily="34" charset="-128"/>
              </a:rPr>
              <a:t>then that sequence of tokens is a syntactically valid statement of the language</a:t>
            </a:r>
            <a:r>
              <a:rPr 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. </a:t>
            </a:r>
            <a:r>
              <a:rPr lang="en-US" sz="2400" dirty="0">
                <a:solidFill>
                  <a:srgbClr val="C00000"/>
                </a:solidFill>
                <a:latin typeface="TrumpetLite" panose="020A0602050506020204" pitchFamily="18" charset="0"/>
                <a:ea typeface="ＭＳ Ｐゴシック" pitchFamily="34" charset="-128"/>
              </a:rPr>
              <a:t>If it cannot convert the input tokens into the goal symbol, then this is not a syntactically valid statement of the language.</a:t>
            </a:r>
            <a:r>
              <a:rPr 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”</a:t>
            </a:r>
            <a:endParaRPr lang="en-US" sz="2400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8077200" cy="4419600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The   bib   embarrassed   the   child   .</a:t>
            </a:r>
          </a:p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|       |                |            |        |      |</a:t>
            </a:r>
          </a:p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&lt;A&gt;  &lt;N&gt;          &lt;V&gt;       &lt;A&gt;  &lt;N&gt; &lt;P&gt;</a:t>
            </a:r>
          </a:p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\   /                   |              \    /         |</a:t>
            </a:r>
          </a:p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&lt;NP&gt;                |             &lt;NP&gt;       |</a:t>
            </a:r>
          </a:p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  |                    |                 |           |</a:t>
            </a:r>
          </a:p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&lt;S&gt;                 |              &lt;O&gt;        |</a:t>
            </a:r>
          </a:p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  \                    |                 |           /</a:t>
            </a:r>
          </a:p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&lt;sentence&gt;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59C5A1-C7B6-4416-9619-7D8F44AD429B}"/>
              </a:ext>
            </a:extLst>
          </p:cNvPr>
          <p:cNvSpPr txBox="1"/>
          <p:nvPr/>
        </p:nvSpPr>
        <p:spPr>
          <a:xfrm>
            <a:off x="4270806" y="152400"/>
            <a:ext cx="4873194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&lt;sentence&gt;    ::=  &lt;subject&gt;  &lt;verb&gt;  &lt;object&gt;  &lt;period&gt;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&lt;subject&gt;     ::=  &lt;noun phrase&gt;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&lt;object&gt;      ::=  &lt;noun phrase&gt;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&lt;noun phrase&gt; ::=  &lt;article&gt;  &lt;noun&gt;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&lt;article&gt;     ::=  a  |  an  |  the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&lt;noun&gt;        ::=  kiwi | asparagus | bib | child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&lt;verb&gt;        ::=  squashes | embarrassed | burned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&lt;period&gt;      ::=  .</a:t>
            </a:r>
          </a:p>
        </p:txBody>
      </p:sp>
    </p:spTree>
    <p:extLst>
      <p:ext uri="{BB962C8B-B14F-4D97-AF65-F5344CB8AC3E}">
        <p14:creationId xmlns:p14="http://schemas.microsoft.com/office/powerpoint/2010/main" val="650302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8077200" cy="4419600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Kiwi   a         squashed   burned an   .</a:t>
            </a:r>
          </a:p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|       |                |            |         |     |</a:t>
            </a:r>
          </a:p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&lt;N&gt;  &lt;A&gt;          &lt;V&gt;       &lt;V&gt;  &lt;A&gt; &lt;P&gt;</a:t>
            </a:r>
          </a:p>
          <a:p>
            <a:pPr algn="ctr">
              <a:buFontTx/>
              <a:buNone/>
              <a:defRPr/>
            </a:pPr>
            <a:endParaRPr lang="en-US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algn="ctr"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OOPS!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59C5A1-C7B6-4416-9619-7D8F44AD429B}"/>
              </a:ext>
            </a:extLst>
          </p:cNvPr>
          <p:cNvSpPr txBox="1"/>
          <p:nvPr/>
        </p:nvSpPr>
        <p:spPr>
          <a:xfrm>
            <a:off x="4270806" y="152400"/>
            <a:ext cx="4873194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&lt;sentence&gt;    ::=  &lt;subject&gt;  &lt;verb&gt;  &lt;object&gt;  &lt;period&gt;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&lt;subject&gt;     ::=  &lt;noun phrase&gt;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&lt;object&gt;      ::=  &lt;noun phrase&gt;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&lt;noun phrase&gt; ::=  &lt;article&gt;  &lt;noun&gt;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&lt;article&gt;     ::=  a  |  an  |  the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&lt;noun&gt;        ::=  kiwi | asparagus | bib | child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&lt;verb&gt;        ::=  squashes | embarrassed | burned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&lt;period&gt;      ::=  .</a:t>
            </a:r>
          </a:p>
        </p:txBody>
      </p:sp>
    </p:spTree>
    <p:extLst>
      <p:ext uri="{BB962C8B-B14F-4D97-AF65-F5344CB8AC3E}">
        <p14:creationId xmlns:p14="http://schemas.microsoft.com/office/powerpoint/2010/main" val="2786124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Look-ahead parsing algorithms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Look at future tokens to choose the right rule to apply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Allowing for arbitrary-length patterns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x = x + y + z + q + p</a:t>
            </a:r>
          </a:p>
          <a:p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Recursive definition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: definition includes left-hand term on the right-hand side: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&lt;expression&gt; ::= &lt;expression&gt; + &lt;expression&gt;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Program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What is a program?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We’ve had several competing definitions over the last week... </a:t>
            </a:r>
            <a:r>
              <a:rPr lang="en-US" sz="26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Can you reiterate any of them?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But today we are interested in answering the question from the perspective of language translation:</a:t>
            </a:r>
          </a:p>
          <a:p>
            <a:pPr lvl="2"/>
            <a:r>
              <a:rPr lang="en-US" sz="2400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itchFamily="34" charset="-128"/>
              </a:rPr>
              <a:t>A program is a sequence of characters</a:t>
            </a:r>
          </a:p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How can we translate Java or Python into machine language?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The outline on the next few slides gives a general overview, although (once again) the actual story is more complex than the version we will consider</a:t>
            </a:r>
          </a:p>
        </p:txBody>
      </p:sp>
    </p:spTree>
    <p:extLst>
      <p:ext uri="{BB962C8B-B14F-4D97-AF65-F5344CB8AC3E}">
        <p14:creationId xmlns:p14="http://schemas.microsoft.com/office/powerpoint/2010/main" val="19501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BNF Grammar for a subset of LISP</a:t>
            </a:r>
          </a:p>
          <a:p>
            <a:pPr>
              <a:buFontTx/>
              <a:buNone/>
              <a:defRPr/>
            </a:pPr>
            <a:endParaRPr lang="en-US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&lt;start&gt;      ::=  &lt;</a:t>
            </a:r>
            <a:r>
              <a:rPr lang="en-US" b="1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s_exp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&gt; 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</a:t>
            </a:r>
            <a:r>
              <a:rPr lang="en-US" b="1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s_exp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&gt;      ::=  &lt;atom&gt; | &lt;list&gt;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&lt;atom&gt;       ::=  NUMBER | SYMBOL | STRING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&lt;list&gt;       ::=  ( ) |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               ( &lt;</a:t>
            </a:r>
            <a:r>
              <a:rPr lang="en-US" b="1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s_exp_list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&gt; ) |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               ( &lt;</a:t>
            </a:r>
            <a:r>
              <a:rPr lang="en-US" b="1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s_exp_list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&gt; . &lt;</a:t>
            </a:r>
            <a:r>
              <a:rPr lang="en-US" b="1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s_exp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&gt; ) |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               \' &lt;</a:t>
            </a:r>
            <a:r>
              <a:rPr lang="en-US" b="1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s_exp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&gt; |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               SHARP_QUOTE &lt;</a:t>
            </a:r>
            <a:r>
              <a:rPr lang="en-US" b="1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s_exp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&gt;</a:t>
            </a:r>
          </a:p>
          <a:p>
            <a:pPr>
              <a:buFontTx/>
              <a:buNone/>
              <a:defRPr/>
            </a:pPr>
            <a:endParaRPr lang="en-US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</a:t>
            </a:r>
            <a:r>
              <a:rPr lang="en-US" b="1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s_exp_list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&gt; ::=  &lt;</a:t>
            </a:r>
            <a:r>
              <a:rPr lang="en-US" b="1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s_exp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&gt; | &lt;</a:t>
            </a:r>
            <a:r>
              <a:rPr lang="en-US" b="1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s_exp_list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&gt;  &lt;</a:t>
            </a:r>
            <a:r>
              <a:rPr lang="en-US" b="1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s_exp</a:t>
            </a: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16678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0866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1862676-9726-49D5-9DBD-84A948606548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9475ACB5-C912-4EF6-B76F-F97B75CD8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63855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63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Phase II: Parsing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Ambiguous</a:t>
            </a:r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: a grammar where the same string can be parsed multiple ways</a:t>
            </a:r>
          </a:p>
          <a:p>
            <a:pPr algn="ctr"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x = x – y – z  means x = (x – y) – z</a:t>
            </a:r>
          </a:p>
          <a:p>
            <a:pPr algn="ctr"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OR</a:t>
            </a:r>
          </a:p>
          <a:p>
            <a:pPr algn="ctr"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x = x – y – z means x = x – (y – z)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Grammars must be unambiguous!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Ambiguous BNF Grammar for a subset of Arithmetic</a:t>
            </a:r>
          </a:p>
          <a:p>
            <a:pPr>
              <a:buFontTx/>
              <a:buNone/>
              <a:defRPr/>
            </a:pPr>
            <a:endParaRPr lang="en-US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&lt;expression&gt; ::=  &lt;expression&gt; + &lt;expression&gt;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&lt;expression&gt; ::=  &lt;expression&gt; * &lt;expression&gt;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&lt;expression&gt; ::=  NUMBER | VARIABLE</a:t>
            </a:r>
          </a:p>
          <a:p>
            <a:pPr>
              <a:buFontTx/>
              <a:buNone/>
              <a:defRPr/>
            </a:pPr>
            <a:endParaRPr lang="en-US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BNF Grammar for a subset of Arithmetic</a:t>
            </a:r>
          </a:p>
          <a:p>
            <a:pPr>
              <a:buFontTx/>
              <a:buNone/>
              <a:defRPr/>
            </a:pPr>
            <a:endParaRPr lang="en-US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&lt;expression&gt; ::=  &lt;term&gt; | &lt;expression&gt; + &lt;term&gt;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&lt;term&gt;       ::=  &lt;factor&gt; | &lt;term&gt; * &lt;factor&gt;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&lt;factor&gt;     ::=  NUMBER | VARIABLE | (&lt;expression&gt;)</a:t>
            </a:r>
          </a:p>
          <a:p>
            <a:pPr>
              <a:buFontTx/>
              <a:buNone/>
              <a:defRPr/>
            </a:pPr>
            <a:endParaRPr lang="en-US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endParaRPr lang="en-US" b="1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3142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0723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II: Parsing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64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962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008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Compilers &amp; Interpreters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 </a:t>
            </a:r>
            <a:r>
              <a:rPr lang="en-US" sz="2600" dirty="0">
                <a:solidFill>
                  <a:srgbClr val="00CC99"/>
                </a:solidFill>
                <a:latin typeface="TrumpetLite" panose="020A0602050506020204" pitchFamily="18" charset="0"/>
                <a:ea typeface="ＭＳ Ｐゴシック" pitchFamily="34" charset="-128"/>
              </a:rPr>
              <a:t>compiler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translates source code all at once into machine language, saving the object code as an executable file</a:t>
            </a:r>
          </a:p>
          <a:p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An </a:t>
            </a:r>
            <a:r>
              <a:rPr 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itchFamily="34" charset="-128"/>
              </a:rPr>
              <a:t>interpreter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translates the source code “on the fly” while simultaneously executing it, discarding the translation after it is executed</a:t>
            </a:r>
          </a:p>
          <a:p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Many languages use a hybrid approach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Java: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JVM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—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Java Virtual Machine</a:t>
            </a:r>
            <a:endParaRPr 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.NET: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CLR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—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Language Runtime</a:t>
            </a:r>
            <a:endParaRPr 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91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Compilation Process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7630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Approach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Lexical analysis: 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transform the sequence of characters into a sequence of tokens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itchFamily="34" charset="-128"/>
              </a:rPr>
              <a:t>Syntactic analysis: 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transform the sequence of tokens into a parse tree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Semantic analysis: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transform the parse tree into an abstract representation of the computation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9933FF"/>
                </a:solidFill>
                <a:latin typeface="TrumpetLite" panose="020A0602050506020204" pitchFamily="18" charset="0"/>
                <a:ea typeface="ＭＳ Ｐゴシック" pitchFamily="34" charset="-128"/>
              </a:rPr>
              <a:t>Code generation: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transform the abstract representation into a machine language equivalent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CC99"/>
                </a:solidFill>
                <a:latin typeface="TrumpetLite" panose="020A0602050506020204" pitchFamily="18" charset="0"/>
                <a:ea typeface="ＭＳ Ｐゴシック" pitchFamily="34" charset="-128"/>
              </a:rPr>
              <a:t>Optimization: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reorganize the machine language code to run faster and leaner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35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6495E9D4-4378-4474-ADCB-5C500D1A7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I: Lexical Analysis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3C06B2C-E299-4CFD-B77F-E6E541E4A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 Lexical analyzer or scanner</a:t>
            </a:r>
          </a:p>
          <a:p>
            <a:pPr lvl="1"/>
            <a:r>
              <a:rPr lang="en-US" alt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Groups input characters into tokens</a:t>
            </a:r>
          </a:p>
          <a:p>
            <a:pPr lvl="1"/>
            <a:r>
              <a:rPr lang="en-US" alt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Discards unneeded characters</a:t>
            </a:r>
          </a:p>
          <a:p>
            <a:pPr lvl="2"/>
            <a:r>
              <a:rPr lang="en-US" alt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E.g., blanks, tabs, comment text</a:t>
            </a:r>
          </a:p>
          <a:p>
            <a:pPr lvl="1"/>
            <a:r>
              <a:rPr lang="en-US" alt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Determines the type of each token</a:t>
            </a:r>
          </a:p>
          <a:p>
            <a:pPr lvl="2"/>
            <a:r>
              <a:rPr lang="en-US" alt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E.g., symbol, number, left parenthesis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Tokens are the smallest syntactic units that carry meaning within the language</a:t>
            </a:r>
          </a:p>
        </p:txBody>
      </p:sp>
    </p:spTree>
    <p:extLst>
      <p:ext uri="{BB962C8B-B14F-4D97-AF65-F5344CB8AC3E}">
        <p14:creationId xmlns:p14="http://schemas.microsoft.com/office/powerpoint/2010/main" val="732954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6495E9D4-4378-4474-ADCB-5C500D1A7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I: Lexical Analysis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3C06B2C-E299-4CFD-B77F-E6E541E4A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There are 5 categories of tokens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Identifiers: names, variables, symbols, functions, classes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Keywords/reserved words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Literals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Operators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Separators</a:t>
            </a:r>
          </a:p>
          <a:p>
            <a:pPr marL="514350" indent="-457200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During tokenization the lexical analyzer also builds a symbol table &amp; generates syntax error messages     (similar to the 1</a:t>
            </a:r>
            <a:r>
              <a:rPr lang="en-US" altLang="en-US" baseline="300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st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pass of the assembler)</a:t>
            </a:r>
          </a:p>
        </p:txBody>
      </p:sp>
    </p:spTree>
    <p:extLst>
      <p:ext uri="{BB962C8B-B14F-4D97-AF65-F5344CB8AC3E}">
        <p14:creationId xmlns:p14="http://schemas.microsoft.com/office/powerpoint/2010/main" val="1131783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>
            <a:extLst>
              <a:ext uri="{FF2B5EF4-FFF2-40B4-BE49-F238E27FC236}">
                <a16:creationId xmlns:a16="http://schemas.microsoft.com/office/drawing/2014/main" id="{3C0FBCEC-E1AC-4259-83A2-EA2FE493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824413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502521AB-8320-4437-AF17-063F4117C89C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487639"/>
            <a:ext cx="8077200" cy="1039091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Phase I: Lexical Analysis</a:t>
            </a:r>
          </a:p>
        </p:txBody>
      </p:sp>
    </p:spTree>
    <p:extLst>
      <p:ext uri="{BB962C8B-B14F-4D97-AF65-F5344CB8AC3E}">
        <p14:creationId xmlns:p14="http://schemas.microsoft.com/office/powerpoint/2010/main" val="915914344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11261</TotalTime>
  <Words>1339</Words>
  <Application>Microsoft Office PowerPoint</Application>
  <PresentationFormat>On-screen Show (4:3)</PresentationFormat>
  <Paragraphs>179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TrumpetLite</vt:lpstr>
      <vt:lpstr>Pizzicato-Swash</vt:lpstr>
      <vt:lpstr>Times New Roman</vt:lpstr>
      <vt:lpstr>ＭＳ Ｐゴシック</vt:lpstr>
      <vt:lpstr>Arial</vt:lpstr>
      <vt:lpstr>Sample PPT_template</vt:lpstr>
      <vt:lpstr>1_Sample PPT_template</vt:lpstr>
      <vt:lpstr>PowerPoint Presentation</vt:lpstr>
      <vt:lpstr>Program</vt:lpstr>
      <vt:lpstr>PowerPoint Presentation</vt:lpstr>
      <vt:lpstr>Compilers &amp; Interpreters</vt:lpstr>
      <vt:lpstr>PowerPoint Presentation</vt:lpstr>
      <vt:lpstr>Approach</vt:lpstr>
      <vt:lpstr>Phase I: Lexical Analysis</vt:lpstr>
      <vt:lpstr>Phase I: Lexical Analysis</vt:lpstr>
      <vt:lpstr>PowerPoint Presentation</vt:lpstr>
      <vt:lpstr>Phase II: Parsing</vt:lpstr>
      <vt:lpstr>Phase II: Parsing</vt:lpstr>
      <vt:lpstr>Phase II: Parsing</vt:lpstr>
      <vt:lpstr>PowerPoint Presentation</vt:lpstr>
      <vt:lpstr>Phase II: Parsing</vt:lpstr>
      <vt:lpstr>Phase II: Parsing</vt:lpstr>
      <vt:lpstr>Phase II: Parsing</vt:lpstr>
      <vt:lpstr>Phase II: Parsing</vt:lpstr>
      <vt:lpstr>Phase II: Parsing</vt:lpstr>
      <vt:lpstr>Phase II: Parsing</vt:lpstr>
      <vt:lpstr>Phase II: Parsing</vt:lpstr>
      <vt:lpstr>PowerPoint Presentation</vt:lpstr>
      <vt:lpstr>PowerPoint Presentation</vt:lpstr>
      <vt:lpstr>Phase II: Parsing</vt:lpstr>
      <vt:lpstr>Phase II: Parsing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540</cp:revision>
  <dcterms:created xsi:type="dcterms:W3CDTF">2011-10-16T19:29:59Z</dcterms:created>
  <dcterms:modified xsi:type="dcterms:W3CDTF">2024-11-02T02:56:49Z</dcterms:modified>
</cp:coreProperties>
</file>