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5" r:id="rId1"/>
    <p:sldMasterId id="2147484104" r:id="rId2"/>
  </p:sldMasterIdLst>
  <p:notesMasterIdLst>
    <p:notesMasterId r:id="rId7"/>
  </p:notesMasterIdLst>
  <p:handoutMasterIdLst>
    <p:handoutMasterId r:id="rId8"/>
  </p:handoutMasterIdLst>
  <p:sldIdLst>
    <p:sldId id="322" r:id="rId3"/>
    <p:sldId id="543" r:id="rId4"/>
    <p:sldId id="544" r:id="rId5"/>
    <p:sldId id="545" r:id="rId6"/>
  </p:sldIdLst>
  <p:sldSz cx="9144000" cy="6858000" type="screen4x3"/>
  <p:notesSz cx="6858000" cy="9144000"/>
  <p:embeddedFontLst>
    <p:embeddedFont>
      <p:font typeface="Pizzicato-Swash" panose="00000400000000000000" pitchFamily="2" charset="0"/>
      <p:regular r:id="rId9"/>
    </p:embeddedFont>
    <p:embeddedFont>
      <p:font typeface="TrumpetLite" panose="020A0602050506020204" pitchFamily="18" charset="0"/>
      <p:regular r:id="rId10"/>
      <p:bold r:id="rId11"/>
    </p:embeddedFont>
  </p:embeddedFont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000"/>
    <a:srgbClr val="D2D2F4"/>
    <a:srgbClr val="FFF948"/>
    <a:srgbClr val="FEFF60"/>
    <a:srgbClr val="114F96"/>
    <a:srgbClr val="0A508B"/>
    <a:srgbClr val="FFF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22" autoAdjust="0"/>
    <p:restoredTop sz="94660"/>
  </p:normalViewPr>
  <p:slideViewPr>
    <p:cSldViewPr>
      <p:cViewPr varScale="1">
        <p:scale>
          <a:sx n="96" d="100"/>
          <a:sy n="96" d="100"/>
        </p:scale>
        <p:origin x="318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493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EC0521-32E3-4C31-9102-AF3FDE731388}" type="datetime1">
              <a:rPr lang="en-US"/>
              <a:pPr>
                <a:defRPr/>
              </a:pPr>
              <a:t>3/24/2022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DC68E8D-A74E-4CC8-845A-D79C763B8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20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4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2475" cy="3419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FC7CA11-5530-4644-BF65-99309B556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30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2">
            <a:extLst>
              <a:ext uri="{FF2B5EF4-FFF2-40B4-BE49-F238E27FC236}">
                <a16:creationId xmlns:a16="http://schemas.microsoft.com/office/drawing/2014/main" id="{DB3F7789-FC7B-49EE-95E1-B5FDA2C65F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AC7B17-A2D4-4930-9047-0E0DB4FF0A5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32B16F66-5220-442E-9710-69DCD3BA8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8FE20874-43E3-4711-BF12-BEC39F0B7DB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9050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191000"/>
            <a:ext cx="7239000" cy="12954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ln>
                  <a:noFill/>
                </a:ln>
                <a:noFill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D547FCD-06FF-4B40-B56B-3F83B2C3E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48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E728C-F143-4030-BA3E-0F18C4E7B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4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10B79-35C3-4850-9D60-60074833B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23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981200"/>
            <a:ext cx="3957637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4186238"/>
            <a:ext cx="3957637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CB351-E3CA-4CA9-9FC0-482C73640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44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981200"/>
            <a:ext cx="3957637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C1B92-C9EC-4821-8465-E1A9D0374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12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4200"/>
            <a:ext cx="7762875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895475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86075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895475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168F7-6561-4C1C-9FAA-15C37EA4D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3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ound2DiagRect">
            <a:avLst/>
          </a:prstGeom>
          <a:solidFill>
            <a:srgbClr val="E6E100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>
            <a:lvl1pPr>
              <a:defRPr sz="4400" b="1" baseline="0"/>
            </a:lvl1pPr>
          </a:lstStyle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kern="0" dirty="0">
              <a:solidFill>
                <a:srgbClr val="222222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ound2DiagRect">
            <a:avLst/>
          </a:prstGeom>
          <a:solidFill>
            <a:schemeClr val="tx1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l">
              <a:buFontTx/>
              <a:buNone/>
              <a:defRPr sz="2800" b="1" i="0" baseline="0">
                <a:solidFill>
                  <a:srgbClr val="CCFFCC"/>
                </a:solidFill>
                <a:latin typeface="+mj-lt"/>
                <a:ea typeface="Batang" pitchFamily="18" charset="-127"/>
              </a:defRPr>
            </a:lvl1pPr>
          </a:lstStyle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kern="0">
                <a:cs typeface="ＭＳ Ｐゴシック" charset="-128"/>
              </a:rPr>
              <a:t>INVITATION TO </a:t>
            </a:r>
          </a:p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kern="0">
                <a:cs typeface="ＭＳ Ｐゴシック" charset="-128"/>
              </a:rPr>
              <a:t>Computer Science</a:t>
            </a:r>
            <a:endParaRPr lang="en-US" kern="0" dirty="0">
              <a:cs typeface="ＭＳ Ｐゴシック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76900"/>
            <a:ext cx="10953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3600" kern="0" dirty="0">
              <a:solidFill>
                <a:srgbClr val="222222"/>
              </a:solidFill>
              <a:latin typeface="+mj-lt"/>
              <a:cs typeface="ＭＳ Ｐゴシック" charset="-128"/>
            </a:endParaRPr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9050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191000"/>
            <a:ext cx="7239000" cy="12954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solidFill>
                  <a:srgbClr val="CCFFCC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CF204D9-31E5-4E1C-AD1F-EA82E21E2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03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CF40C-F4B9-441B-A605-844EC22E7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53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689BE-3FD0-4A48-84BF-684FA6E1F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33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0782C-63E5-47FF-B9A9-7362D6D5B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09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47654-A352-4D35-8D2C-6D26A15A3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6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9EC4C-8EAF-4C4C-80F7-710D9E4E8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32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8A096-FA40-47E9-8DC3-2BFFE04FD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15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6611B-47A1-4430-9535-F3F09A07E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27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D840F-33A3-4114-A20E-1FD2F67A7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17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83EF6-6D8C-4945-B2C9-931A8B3E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07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A4098-EB04-462A-9F5C-9EB4CAA12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880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BC4A9-499B-4849-AD1B-B992E446C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81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981200"/>
            <a:ext cx="3957637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4186238"/>
            <a:ext cx="3957637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3003B-4157-4E64-A58F-6D76EA66B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64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981200"/>
            <a:ext cx="3957637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38DA0-7400-447D-9CE1-45509FAFA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652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4200"/>
            <a:ext cx="7762875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895475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86075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895475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33BA4-4B47-4E68-B74E-3C89921F6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1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632CE-2825-4B2C-A5ED-9C00523F9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FC0B-B801-4057-AF82-3E8D014B8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2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4E75B-F506-4995-BF20-B192C69FE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4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68DD3-0518-4276-8075-B0745920B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1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A6467-7185-413E-94FC-B02364412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3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25819-BA36-45E0-9E38-2EDC08446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7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FE0FD-A951-40E7-842C-28BCAF740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8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246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FBDF431-ABAF-4C8B-BC56-4D8397390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  <p:sldLayoutId id="2147484184" r:id="rId12"/>
    <p:sldLayoutId id="2147484185" r:id="rId13"/>
    <p:sldLayoutId id="2147484186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3810000" y="-3810000"/>
            <a:ext cx="152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4114799" y="1828801"/>
            <a:ext cx="914402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246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6E264A2-13C1-479A-BAC1-39701FA26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  <p:sldLayoutId id="2147484188" r:id="rId12"/>
    <p:sldLayoutId id="2147484189" r:id="rId13"/>
    <p:sldLayoutId id="2147484190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replit.com/@dstucki/ElementaryPreemptiveCase#main.scm" TargetMode="Externa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A2D2DF1-C9A5-4A8E-892B-1217106B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152400"/>
            <a:ext cx="3581400" cy="6466114"/>
          </a:xfrm>
        </p:spPr>
        <p:txBody>
          <a:bodyPr/>
          <a:lstStyle/>
          <a:p>
            <a:pPr marL="0" indent="0">
              <a:buNone/>
            </a:pPr>
            <a:endParaRPr lang="en-US" sz="60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  <a:p>
            <a:pPr marL="0" indent="0">
              <a:buNone/>
            </a:pP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High Level Programming Language:</a:t>
            </a:r>
            <a:b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sz="6000" dirty="0">
                <a:solidFill>
                  <a:srgbClr val="00B050"/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SCHEME</a:t>
            </a:r>
          </a:p>
        </p:txBody>
      </p:sp>
      <p:sp>
        <p:nvSpPr>
          <p:cNvPr id="2" name="AutoShape 6" descr="Article_PPT_Template-1.jpg">
            <a:extLst>
              <a:ext uri="{FF2B5EF4-FFF2-40B4-BE49-F238E27FC236}">
                <a16:creationId xmlns:a16="http://schemas.microsoft.com/office/drawing/2014/main" id="{3C427006-4F12-415A-A372-1F54566207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-11430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5B942-32C9-4F77-A754-6D3E550EDC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737"/>
          <a:stretch/>
        </p:blipFill>
        <p:spPr>
          <a:xfrm>
            <a:off x="0" y="0"/>
            <a:ext cx="4876800" cy="661851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Scheme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077200" cy="5029200"/>
          </a:xfrm>
        </p:spPr>
        <p:txBody>
          <a:bodyPr/>
          <a:lstStyle/>
          <a:p>
            <a:r>
              <a:rPr lang="en-US" sz="28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One of the oldest high level programming languages, </a:t>
            </a:r>
            <a:r>
              <a:rPr lang="en-US" sz="2800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itchFamily="34" charset="-128"/>
              </a:rPr>
              <a:t>LISP</a:t>
            </a:r>
            <a:r>
              <a:rPr lang="en-US" sz="28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 (</a:t>
            </a:r>
            <a:r>
              <a:rPr lang="en-US" sz="2800" dirty="0" err="1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LISt</a:t>
            </a:r>
            <a:r>
              <a:rPr lang="en-US" sz="28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 Processor) was developed in 1958 by John McCarthy as a direct response to the formation of the research area now known as Artificial Intelligence</a:t>
            </a:r>
          </a:p>
          <a:p>
            <a:r>
              <a:rPr lang="en-US" sz="2800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itchFamily="34" charset="-128"/>
              </a:rPr>
              <a:t>Scheme</a:t>
            </a:r>
            <a:r>
              <a:rPr lang="en-US" sz="28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 is a direct descendent of LISP, created at the MIT AI Media Lab in the 1970s</a:t>
            </a:r>
          </a:p>
          <a:p>
            <a:r>
              <a:rPr lang="en-US" sz="28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Today we will look at the simplest elements of Scheme that are directly derived from its LISP ancestry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1E22C65B-C485-480B-9EC6-48B315CD7355}" type="slidenum">
              <a:rPr lang="en-US" sz="14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2</a:t>
            </a:fld>
            <a:endParaRPr lang="en-US" sz="14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17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Scheme Timeline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1E22C65B-C485-480B-9EC6-48B315CD7355}" type="slidenum">
              <a:rPr lang="en-US" sz="14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3</a:t>
            </a:fld>
            <a:endParaRPr lang="en-US" sz="14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AA3D91-496C-4DBE-B02D-D1B45A3F1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4927"/>
            <a:ext cx="9144000" cy="503687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61FB899-C6C8-41C2-81C0-CCC15F4A54EB}"/>
              </a:ext>
            </a:extLst>
          </p:cNvPr>
          <p:cNvSpPr/>
          <p:nvPr/>
        </p:nvSpPr>
        <p:spPr bwMode="auto">
          <a:xfrm>
            <a:off x="3352800" y="3048000"/>
            <a:ext cx="640080" cy="182880"/>
          </a:xfrm>
          <a:prstGeom prst="roundRect">
            <a:avLst/>
          </a:prstGeom>
          <a:solidFill>
            <a:srgbClr val="FFC000">
              <a:alpha val="50196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586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Scheme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077200" cy="5029200"/>
          </a:xfrm>
        </p:spPr>
        <p:txBody>
          <a:bodyPr/>
          <a:lstStyle/>
          <a:p>
            <a:r>
              <a:rPr lang="en-US" sz="28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 Definitions</a:t>
            </a:r>
          </a:p>
          <a:p>
            <a:pPr lvl="1"/>
            <a:r>
              <a:rPr 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In Scheme, everything is either a </a:t>
            </a:r>
            <a:r>
              <a:rPr lang="en-US" sz="2600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itchFamily="34" charset="-128"/>
              </a:rPr>
              <a:t>list</a:t>
            </a:r>
            <a:r>
              <a:rPr 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 or an </a:t>
            </a:r>
            <a:r>
              <a:rPr lang="en-US" sz="2600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itchFamily="34" charset="-128"/>
              </a:rPr>
              <a:t>atom</a:t>
            </a:r>
          </a:p>
          <a:p>
            <a:pPr lvl="1"/>
            <a:r>
              <a:rPr 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An atom is a literal value or a symbol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      </a:t>
            </a:r>
            <a:r>
              <a:rPr lang="en-US" sz="2600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itchFamily="34" charset="-128"/>
              </a:rPr>
              <a:t>literals:</a:t>
            </a:r>
            <a:r>
              <a:rPr 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   5   3.14   "hello"   #t   #f   null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      </a:t>
            </a:r>
            <a:r>
              <a:rPr lang="en-US" sz="2600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itchFamily="34" charset="-128"/>
              </a:rPr>
              <a:t>symbols:</a:t>
            </a:r>
            <a:r>
              <a:rPr 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   x   </a:t>
            </a:r>
            <a:r>
              <a:rPr lang="en-US" sz="2600" dirty="0" err="1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mydata</a:t>
            </a:r>
            <a:r>
              <a:rPr 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   items   p315   </a:t>
            </a:r>
            <a:r>
              <a:rPr lang="en-US" sz="2600" dirty="0" err="1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z_key</a:t>
            </a:r>
            <a:endParaRPr lang="en-US" sz="2600" dirty="0">
              <a:solidFill>
                <a:schemeClr val="accent2"/>
              </a:solidFill>
              <a:latin typeface="TrumpetLite" panose="020A0602050506020204" pitchFamily="18" charset="0"/>
              <a:ea typeface="ＭＳ Ｐゴシック" pitchFamily="34" charset="-128"/>
            </a:endParaRPr>
          </a:p>
          <a:p>
            <a:pPr lvl="1"/>
            <a:r>
              <a:rPr 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A list is a sequence of elements, consisting of either atoms or lists, separated by spaces and delimited by parentheses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      </a:t>
            </a:r>
            <a:r>
              <a:rPr lang="en-US" sz="2600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itchFamily="34" charset="-128"/>
              </a:rPr>
              <a:t>lists:</a:t>
            </a:r>
            <a:r>
              <a:rPr 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   (5 12 415)   (a b c)   (+ 3 4)   ((a b) (c d))</a:t>
            </a:r>
          </a:p>
          <a:p>
            <a:pPr marL="342900" lvl="1" indent="-342900">
              <a:buChar char="•"/>
            </a:pPr>
            <a:r>
              <a:rPr lang="en-US" sz="28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  <a:cs typeface="ＭＳ Ｐゴシック" charset="-128"/>
              </a:rPr>
              <a:t> </a:t>
            </a:r>
            <a:r>
              <a:rPr lang="en-US" sz="2800">
                <a:solidFill>
                  <a:srgbClr val="00B050"/>
                </a:solidFill>
                <a:latin typeface="TrumpetLite" panose="020A0602050506020204" pitchFamily="18" charset="0"/>
                <a:ea typeface="ＭＳ Ｐゴシック" pitchFamily="34" charset="-128"/>
                <a:cs typeface="ＭＳ Ｐゴシック" charset="-128"/>
              </a:rPr>
              <a:t>Demo:</a:t>
            </a:r>
            <a:r>
              <a:rPr lang="en-US" sz="280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  <a:cs typeface="ＭＳ Ｐゴシック" charset="-128"/>
              </a:rPr>
              <a:t> </a:t>
            </a:r>
            <a:r>
              <a:rPr lang="en-US" sz="2800">
                <a:solidFill>
                  <a:schemeClr val="accent2">
                    <a:lumMod val="60000"/>
                    <a:lumOff val="40000"/>
                  </a:schemeClr>
                </a:solidFill>
                <a:latin typeface="TrumpetLite" panose="020A0602050506020204" pitchFamily="18" charset="0"/>
                <a:ea typeface="ＭＳ Ｐゴシック" pitchFamily="34" charset="-128"/>
                <a:cs typeface="ＭＳ Ｐゴシック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BiwaScheme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  <a:latin typeface="TrumpetLite" panose="020A0602050506020204" pitchFamily="18" charset="0"/>
              <a:ea typeface="ＭＳ Ｐゴシック" pitchFamily="34" charset="-128"/>
              <a:cs typeface="ＭＳ Ｐゴシック" charset="-128"/>
            </a:endParaRPr>
          </a:p>
          <a:p>
            <a:pPr marL="457200" lvl="1" indent="0">
              <a:buNone/>
            </a:pPr>
            <a:endParaRPr lang="en-US" sz="2600" dirty="0">
              <a:solidFill>
                <a:schemeClr val="accent2"/>
              </a:solidFill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1E22C65B-C485-480B-9EC6-48B315CD7355}" type="slidenum">
              <a:rPr lang="en-US" sz="14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4</a:t>
            </a:fld>
            <a:endParaRPr lang="en-US" sz="14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57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 bldLvl="3"/>
    </p:bldLst>
  </p:timing>
</p:sld>
</file>

<file path=ppt/theme/theme1.xml><?xml version="1.0" encoding="utf-8"?>
<a:theme xmlns:a="http://schemas.openxmlformats.org/drawingml/2006/main" name="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8809</TotalTime>
  <Words>184</Words>
  <Application>Microsoft Office PowerPoint</Application>
  <PresentationFormat>On-screen Show (4:3)</PresentationFormat>
  <Paragraphs>20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Times New Roman</vt:lpstr>
      <vt:lpstr>Arial</vt:lpstr>
      <vt:lpstr>TrumpetLite</vt:lpstr>
      <vt:lpstr>Pizzicato-Swash</vt:lpstr>
      <vt:lpstr>Sample PPT_template</vt:lpstr>
      <vt:lpstr>1_Sample PPT_template</vt:lpstr>
      <vt:lpstr>PowerPoint Presentation</vt:lpstr>
      <vt:lpstr>Scheme</vt:lpstr>
      <vt:lpstr>Scheme Timeline</vt:lpstr>
      <vt:lpstr>Scheme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Stucki, David</cp:lastModifiedBy>
  <cp:revision>531</cp:revision>
  <dcterms:created xsi:type="dcterms:W3CDTF">2011-10-16T19:29:59Z</dcterms:created>
  <dcterms:modified xsi:type="dcterms:W3CDTF">2022-03-25T03:53:22Z</dcterms:modified>
</cp:coreProperties>
</file>