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8"/>
  </p:notesMasterIdLst>
  <p:handoutMasterIdLst>
    <p:handoutMasterId r:id="rId19"/>
  </p:handoutMasterIdLst>
  <p:sldIdLst>
    <p:sldId id="322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2" r:id="rId13"/>
    <p:sldId id="553" r:id="rId14"/>
    <p:sldId id="554" r:id="rId15"/>
    <p:sldId id="555" r:id="rId16"/>
    <p:sldId id="557" r:id="rId1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0"/>
    </p:embeddedFont>
    <p:embeddedFont>
      <p:font typeface="Cambria Math" panose="02040503050406030204" pitchFamily="18" charset="0"/>
      <p:regular r:id="rId21"/>
    </p:embeddedFont>
    <p:embeddedFont>
      <p:font typeface="Pizzicato-Swash" panose="00000400000000000000" pitchFamily="2" charset="0"/>
      <p:regular r:id="rId22"/>
    </p:embeddedFont>
    <p:embeddedFont>
      <p:font typeface="TrumpetLite" panose="020A0602050506020204" pitchFamily="18" charset="0"/>
      <p:regular r:id="rId23"/>
      <p:bold r:id="rId2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2F4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168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multi-paradigm_programming_languages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osettacode.org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More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High Level Programming Languages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Pascal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524002"/>
            <a:ext cx="6096000" cy="44195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function gcd(u, v: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longint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longint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var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t: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longint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begin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while v &lt;&gt; 0 do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t := u;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u := v;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v := t mod v;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end;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gcd := abs(u);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end;</a:t>
            </a:r>
          </a:p>
        </p:txBody>
      </p:sp>
    </p:spTree>
    <p:extLst>
      <p:ext uri="{BB962C8B-B14F-4D97-AF65-F5344CB8AC3E}">
        <p14:creationId xmlns:p14="http://schemas.microsoft.com/office/powerpoint/2010/main" val="323021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Perl, Python, &amp; APL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9901" y="1541466"/>
            <a:ext cx="4940299" cy="27431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sub gcd($$)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my ($u, $v) = @_;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while ($v)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($u, $v) = ($v, $u % $v);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abs($u);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487971-7463-46F4-B79E-69F7748F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37064"/>
            <a:ext cx="4953000" cy="1582736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gcd(u, v):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while v: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u, v = v, u % v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return abs(u)</a:t>
            </a:r>
            <a:endParaRPr lang="en-US" sz="2000" kern="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10D36B-39C6-4F24-8F2F-389AB73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079751"/>
            <a:ext cx="3213100" cy="882649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gcd_iter(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</a:t>
            </a: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, 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b</a:t>
            </a: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 ˅ b</a:t>
            </a:r>
            <a:endParaRPr lang="pl-PL" sz="2000" kern="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LISP, Scala &amp; Forth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905002"/>
            <a:ext cx="6096000" cy="16001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(define (gcd a b)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(if (= b 0)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(gcd b (modulo a b))))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03CACB-E3DC-4F69-B750-E0D37D56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810000"/>
            <a:ext cx="8255000" cy="914400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gcd(a: Int, b: Int): 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Int = if (b == 0)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a.abs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else gcd(b, a % b)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159B88-D06F-46E0-A941-5C7C91D8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029200"/>
            <a:ext cx="8255000" cy="914400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 gcd ( a b -- n )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begin dup while tuck mod repeat drop ;</a:t>
            </a:r>
          </a:p>
        </p:txBody>
      </p:sp>
    </p:spTree>
    <p:extLst>
      <p:ext uri="{BB962C8B-B14F-4D97-AF65-F5344CB8AC3E}">
        <p14:creationId xmlns:p14="http://schemas.microsoft.com/office/powerpoint/2010/main" val="24621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Palindrome Detection: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Java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315200" cy="34290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pali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(String s){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if(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s.length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()&lt;=1){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return true;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 last =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s.length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() – 1;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if(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s.charAt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(0) !=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s.charAt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(last)){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return false;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pali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s.substring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(1, last));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5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ldLvl="3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Palindrome Detection: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Python &amp; 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12192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is_palindrome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s == s[::-1]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72014C-26B8-4AB1-972A-C29B7248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8077200" cy="3429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string.h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int palindrome(const char *s)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{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int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i,len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=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strlen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(s);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for(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=0;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&lt;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/2;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++)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{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if ( s[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] != s[len-i-1] ) return 0; 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}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return 1;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00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ldLvl="3" animBg="1" autoUpdateAnimBg="0"/>
      <p:bldP spid="5" grpId="0" uiExpand="1" bldLvl="3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Palindrome: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Factor, </a:t>
            </a:r>
            <a:r>
              <a:rPr lang="en-US" sz="5400" dirty="0" err="1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OCaml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&amp; PHP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9144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USING: kernel sequences 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 palindrome? ( str -- ? ) dup reverse = ;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72014C-26B8-4AB1-972A-C29B7248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8077200" cy="1524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let </a:t>
            </a:r>
            <a:r>
              <a:rPr lang="en-US" sz="18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is_palindrome</a:t>
            </a: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s =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let l = </a:t>
            </a:r>
            <a:r>
              <a:rPr lang="en-US" sz="18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String.length</a:t>
            </a: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s in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let rec comp n =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n = 0 || (s.[l-n] = s.[n-1] &amp;&amp; comp (n-1)) in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comp (l / 2)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3DEC93-2C86-4414-886A-73B5A528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10100"/>
            <a:ext cx="8763000" cy="13335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&lt;?php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function </a:t>
            </a:r>
            <a:r>
              <a:rPr lang="en-US" sz="16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is_palindrome</a:t>
            </a: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($string) {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</a:t>
            </a:r>
            <a:r>
              <a:rPr lang="en-US" sz="16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preg_match</a:t>
            </a: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('/^(?:(.)(?=.*(\1(?(2)\2|))$))*.?\2?$/', $string);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6779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ldLvl="3" animBg="1" autoUpdateAnimBg="0"/>
      <p:bldP spid="5" grpId="0" uiExpand="1" bldLvl="3" animBg="1" autoUpdateAnimBg="0"/>
      <p:bldP spid="6" grpId="0" uiExpand="1" bldLvl="3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Programming paradigms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Historically, languages were developed within programming paradigms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Imperative: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sequences of commands that change the state of the machine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Structured: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organized  by control constructs and subroutines; algorithm-centric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Object-oriented: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collections of communicating objects that have state and behavior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Functional: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mathematical computations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Logic: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collections of facts and if-then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C20D-A190-47D0-802F-5CD77AC531B4}"/>
              </a:ext>
            </a:extLst>
          </p:cNvPr>
          <p:cNvSpPr txBox="1"/>
          <p:nvPr/>
        </p:nvSpPr>
        <p:spPr>
          <a:xfrm rot="21325124">
            <a:off x="304801" y="2496979"/>
            <a:ext cx="8458199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A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paradigm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 is a standard, perspective, or set of ideas. A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paradigm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 is a way of looking at something. The word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paradigm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 comes up a lot in the academic, scientific, and business worlds.  When you change 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paradigms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  <a:t>, you're changing how you think about something.</a:t>
            </a:r>
            <a:br>
              <a:rPr lang="en-US" sz="3200" b="0" i="0" dirty="0">
                <a:solidFill>
                  <a:srgbClr val="7030A0"/>
                </a:solidFill>
                <a:effectLst/>
                <a:latin typeface="President" panose="03090702060502030205" pitchFamily="66" charset="0"/>
              </a:rPr>
            </a:br>
            <a:r>
              <a:rPr lang="en-US" sz="3200" b="0" i="0" dirty="0">
                <a:solidFill>
                  <a:srgbClr val="00B0F0"/>
                </a:solidFill>
                <a:effectLst/>
                <a:latin typeface="President" panose="03090702060502030205" pitchFamily="66" charset="0"/>
              </a:rPr>
              <a:t>—Vocabulary.com</a:t>
            </a:r>
            <a:endParaRPr lang="en-US" sz="3200" dirty="0">
              <a:solidFill>
                <a:srgbClr val="00B0F0"/>
              </a:solidFill>
              <a:latin typeface="President" panose="030907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Programming paradigms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More recently, modern languages don’t fit neatly</a:t>
            </a:r>
            <a:b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into specific paradigms, but tend to be multi-paradigmatic—that is they borrow features from a variety of traditional paradigms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Things continue to get more complicated and messy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Comparison chart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Rosetta Code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Rosetta Stone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Proclamation from the time of Ptolemy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Written in Hieroglyphics, Demotic script, and Greek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Instrumental in decoding Hieroglyphics</a:t>
            </a:r>
          </a:p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Rosetta Code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website that showcases side by side implementations of common algorithms in multiple languages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rosettacode.org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1026" name="Picture 2" descr="Rosetta Stone, Other Language Learning Tips - 4Tests.com 4Tests.com">
            <a:extLst>
              <a:ext uri="{FF2B5EF4-FFF2-40B4-BE49-F238E27FC236}">
                <a16:creationId xmlns:a16="http://schemas.microsoft.com/office/drawing/2014/main" id="{D360738A-CBE9-4186-869B-6C28A44C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006D09-5D22-4173-A362-F45842C5D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139700"/>
            <a:ext cx="1752600" cy="958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F4074-268D-450B-BB91-7CC6BFED0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0" y="921392"/>
            <a:ext cx="2109788" cy="755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845BE-2CEE-45CF-8B87-E9C900E5D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4975" y="241650"/>
            <a:ext cx="2066925" cy="6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676400"/>
                <a:ext cx="8077200" cy="5029200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Greatest Common Divisor (gcd)</a:t>
                </a: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In his book </a:t>
                </a:r>
                <a:r>
                  <a:rPr lang="en-US" i="1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The Elements</a:t>
                </a:r>
                <a:r>
                  <a:rPr lang="en-US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 the ancient Greek mathematician Euclid (he was actually from Alexandria, Egypt) described what is now thought to be the oldest algorithm: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48=2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×2×2×2×3=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US" b="0" dirty="0">
                  <a:solidFill>
                    <a:schemeClr val="accent2"/>
                  </a:solidFill>
                  <a:latin typeface="TrumpetLite" panose="020A060205050602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84=2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×2×3×7=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×3×7</m:t>
                    </m:r>
                  </m:oMath>
                </a14:m>
                <a:endParaRPr lang="en-US" b="0" dirty="0">
                  <a:solidFill>
                    <a:schemeClr val="accent2"/>
                  </a:solidFill>
                  <a:latin typeface="TrumpetLite" panose="020A060205050602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48,84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×2×3=12</m:t>
                    </m:r>
                  </m:oMath>
                </a14:m>
                <a:endParaRPr lang="en-US" dirty="0">
                  <a:solidFill>
                    <a:schemeClr val="accent2"/>
                  </a:solidFill>
                  <a:latin typeface="TrumpetLite" panose="020A0602050506020204" pitchFamily="18" charset="0"/>
                  <a:ea typeface="ＭＳ Ｐゴシック" pitchFamily="34" charset="-128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TrumpetLite" panose="020A0602050506020204" pitchFamily="18" charset="0"/>
                  <a:ea typeface="ＭＳ Ｐゴシック" pitchFamily="34" charset="-128"/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Euclid solved this problem using the following process of repeated subtraction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400"/>
                <a:ext cx="8077200" cy="5029200"/>
              </a:xfrm>
              <a:blipFill>
                <a:blip r:embed="rId2"/>
                <a:stretch>
                  <a:fillRect l="-1585" t="-1455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313951-D042-436B-8EAC-346CFDFFF6E2}"/>
              </a:ext>
            </a:extLst>
          </p:cNvPr>
          <p:cNvSpPr/>
          <p:nvPr/>
        </p:nvSpPr>
        <p:spPr bwMode="auto">
          <a:xfrm>
            <a:off x="3124200" y="3429000"/>
            <a:ext cx="1295400" cy="304800"/>
          </a:xfrm>
          <a:prstGeom prst="roundRect">
            <a:avLst/>
          </a:prstGeom>
          <a:solidFill>
            <a:srgbClr val="FFC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05346F-E109-4031-A5BE-730F1040874F}"/>
              </a:ext>
            </a:extLst>
          </p:cNvPr>
          <p:cNvSpPr/>
          <p:nvPr/>
        </p:nvSpPr>
        <p:spPr bwMode="auto">
          <a:xfrm>
            <a:off x="2057400" y="3860800"/>
            <a:ext cx="1295400" cy="304800"/>
          </a:xfrm>
          <a:prstGeom prst="roundRect">
            <a:avLst/>
          </a:prstGeom>
          <a:solidFill>
            <a:srgbClr val="FFC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524002"/>
            <a:ext cx="4040188" cy="2608262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gcd(a, b):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while a ≠ b: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if a &gt; b then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a ← a – 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else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b ← b – 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gcd = 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259E1-5608-450F-93BE-42503E64A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524001"/>
            <a:ext cx="4041775" cy="2608262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gcd(a, b):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while b ≠ 0: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t ← 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b ← a mod 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a ← 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gcd = a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8920C39-C353-47BB-9D3D-F791E55608F4}"/>
              </a:ext>
            </a:extLst>
          </p:cNvPr>
          <p:cNvSpPr txBox="1">
            <a:spLocks/>
          </p:cNvSpPr>
          <p:nvPr/>
        </p:nvSpPr>
        <p:spPr bwMode="auto">
          <a:xfrm>
            <a:off x="2362200" y="4238626"/>
            <a:ext cx="4419600" cy="1905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gcd(a, b):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if b = 0: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gcd = a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gcd = gcd(b, a mod b)</a:t>
            </a:r>
          </a:p>
        </p:txBody>
      </p:sp>
    </p:spTree>
    <p:extLst>
      <p:ext uri="{BB962C8B-B14F-4D97-AF65-F5344CB8AC3E}">
        <p14:creationId xmlns:p14="http://schemas.microsoft.com/office/powerpoint/2010/main" val="22899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FORTRAN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524002"/>
            <a:ext cx="6096000" cy="44195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subroutine gcd(value, u, v)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integer, intent(out) :: value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integer, intent(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inout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 :: u, v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integer :: 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do while( v /= 0 )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t = u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u = v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v = mod(t, v)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enddo</a:t>
            </a:r>
            <a:endParaRPr lang="en-US" sz="200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value = abs(u)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end subroutine gcd</a:t>
            </a:r>
          </a:p>
        </p:txBody>
      </p:sp>
    </p:spTree>
    <p:extLst>
      <p:ext uri="{BB962C8B-B14F-4D97-AF65-F5344CB8AC3E}">
        <p14:creationId xmlns:p14="http://schemas.microsoft.com/office/powerpoint/2010/main" val="30256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COBOL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67000" y="1295400"/>
            <a:ext cx="5638800" cy="5410200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IDENTIFICATION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PROGRAM-ID. GCD.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DATA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WORKING-STORAGE SECTION.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01 A        PIC 9(10)   VALUE ZEROES.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01 B        PIC 9(10)   VALUE ZEROES.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01 TEMP     PIC 9(10)   VALUE ZEROES.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PROCEDURE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Begin.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DISPLAY "Enter first number, max 10 digits."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ACCEPT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DISPLAY "Enter second number, max 10 digits."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ACCEPT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IF A &lt;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B TO TEMP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A TO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TEMP TO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END-IF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PERFORM UNTIL B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A TO TEMP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B TO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DIVIDE TEMP BY B GIVING TEMP REMAINDER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END-PERFORM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DISPLAY "The gcd is "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STOP RUN.</a:t>
            </a:r>
          </a:p>
        </p:txBody>
      </p:sp>
    </p:spTree>
    <p:extLst>
      <p:ext uri="{BB962C8B-B14F-4D97-AF65-F5344CB8AC3E}">
        <p14:creationId xmlns:p14="http://schemas.microsoft.com/office/powerpoint/2010/main" val="240165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905002"/>
            <a:ext cx="6096000" cy="22097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int gcd(int u, int v)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 (u &lt; 0) u = -u;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 (v &lt; 0) v = -v;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 (v) while ((u %= v) &amp;&amp; (v %= u));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(u + v);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4A9A22-ED7B-40D9-A9A7-AEE1F0B2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10101"/>
            <a:ext cx="6096000" cy="1104899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nl-N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int gcd(int u, int v) {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nl-N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 (v != 0)?gcd(v, u%v):u;</a:t>
            </a:r>
          </a:p>
          <a:p>
            <a:pPr marL="0" indent="0" defTabSz="914400">
              <a:buClrTx/>
              <a:buSzTx/>
              <a:buFontTx/>
              <a:buNone/>
            </a:pPr>
            <a:r>
              <a:rPr lang="nl-N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  <a:endParaRPr lang="en-US" sz="2000" kern="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animBg="1"/>
      <p:bldP spid="5" grpId="0" uiExpand="1" animBg="1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</TotalTime>
  <Words>1189</Words>
  <Application>Microsoft Office PowerPoint</Application>
  <PresentationFormat>On-screen Show (4:3)</PresentationFormat>
  <Paragraphs>176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Pizzicato-Swash</vt:lpstr>
      <vt:lpstr>Times New Roman</vt:lpstr>
      <vt:lpstr>TrumpetLite</vt:lpstr>
      <vt:lpstr>ＭＳ Ｐゴシック</vt:lpstr>
      <vt:lpstr>Cambria Math</vt:lpstr>
      <vt:lpstr>Courier New</vt:lpstr>
      <vt:lpstr>Arial</vt:lpstr>
      <vt:lpstr>President</vt:lpstr>
      <vt:lpstr>Sample PPT_template</vt:lpstr>
      <vt:lpstr>1_Sample PPT_template</vt:lpstr>
      <vt:lpstr>PowerPoint Presentation</vt:lpstr>
      <vt:lpstr>Programming paradigms</vt:lpstr>
      <vt:lpstr>Programming paradigms</vt:lpstr>
      <vt:lpstr>Rosetta Code</vt:lpstr>
      <vt:lpstr>Euclid’s Algorithm</vt:lpstr>
      <vt:lpstr>Euclid’s Algorithm</vt:lpstr>
      <vt:lpstr>Euclid’s Algorithm: FORTRAN</vt:lpstr>
      <vt:lpstr>Euclid’s Algorithm: COBOL</vt:lpstr>
      <vt:lpstr>Euclid’s Algorithm: C</vt:lpstr>
      <vt:lpstr>Euclid’s Algorithm: Pascal</vt:lpstr>
      <vt:lpstr>Euclid’s Algorithm: Perl, Python, &amp; APL</vt:lpstr>
      <vt:lpstr>Euclid’s Algorithm: LISP, Scala &amp; Forth</vt:lpstr>
      <vt:lpstr>Palindrome Detection: Java</vt:lpstr>
      <vt:lpstr>Palindrome Detection: Python &amp; C</vt:lpstr>
      <vt:lpstr>Palindrome: Factor, OCaml, &amp; PHP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525</cp:revision>
  <dcterms:created xsi:type="dcterms:W3CDTF">2011-10-16T19:29:59Z</dcterms:created>
  <dcterms:modified xsi:type="dcterms:W3CDTF">2024-11-02T02:52:49Z</dcterms:modified>
</cp:coreProperties>
</file>