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3"/>
  </p:notesMasterIdLst>
  <p:handoutMasterIdLst>
    <p:handoutMasterId r:id="rId14"/>
  </p:handoutMasterIdLst>
  <p:sldIdLst>
    <p:sldId id="322" r:id="rId3"/>
    <p:sldId id="389" r:id="rId4"/>
    <p:sldId id="539" r:id="rId5"/>
    <p:sldId id="638" r:id="rId6"/>
    <p:sldId id="639" r:id="rId7"/>
    <p:sldId id="634" r:id="rId8"/>
    <p:sldId id="636" r:id="rId9"/>
    <p:sldId id="635" r:id="rId10"/>
    <p:sldId id="637" r:id="rId11"/>
    <p:sldId id="640" r:id="rId12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5"/>
    </p:embeddedFont>
    <p:embeddedFont>
      <p:font typeface="Cambria Math" panose="02040503050406030204" pitchFamily="18" charset="0"/>
      <p:regular r:id="rId16"/>
    </p:embeddedFont>
    <p:embeddedFont>
      <p:font typeface="Pizzicato-Swash" panose="00000400000000000000" pitchFamily="2" charset="0"/>
      <p:regular r:id="rId17"/>
    </p:embeddedFont>
    <p:embeddedFont>
      <p:font typeface="TrumpetLite" panose="020A0602050506020204" pitchFamily="18" charset="0"/>
      <p:regular r:id="rId18"/>
      <p:bold r:id="rId19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16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1512A-70C6-4A96-8D1D-6C6F9C46560F}" type="slidenum">
              <a:rPr lang="en-AU"/>
              <a:pPr/>
              <a:t>4</a:t>
            </a:fld>
            <a:endParaRPr lang="en-A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Stallings Fig 9-1.</a:t>
            </a:r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5781E-EF2F-4843-8611-1C784BD95450}" type="slidenum">
              <a:rPr lang="en-AU"/>
              <a:pPr/>
              <a:t>5</a:t>
            </a:fld>
            <a:endParaRPr lang="en-A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RSA is the best known, and by far the most widely used general public key encryption algorithm.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BD71BC-593C-4387-A9A8-F57A795BF863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83879F0-B872-40ED-B10F-DF22CC020599}" type="slidenum">
              <a:rPr lang="en-US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6DC1B0B-1180-437E-8229-74329C5166EF}" type="slidenum">
              <a:rPr lang="en-U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15856D-76D4-4DA6-8DE2-94F7B810DD57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15856D-76D4-4DA6-8DE2-94F7B810DD57}" type="slidenum">
              <a:rPr lang="en-US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11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ay_2024_25_Enigma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UKbP3Rjxhy0" TargetMode="External"/><Relationship Id="rId4" Type="http://schemas.openxmlformats.org/officeDocument/2006/relationships/hyperlink" Target="https://www.apprendre-en-ligne.net/crypto/bibliotheque/PDF/paperEnigm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4661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Computer Security: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More Cryptology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History: Enigma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One of the most interesting cryptographic battles in history took place during World War II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This was not publicly known until</a:t>
            </a:r>
            <a:b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the 1990s, 50 years after the fact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Alan Turing played a pivotal role</a:t>
            </a:r>
          </a:p>
          <a:p>
            <a:pPr lvl="1"/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The story was told in the motion</a:t>
            </a:r>
            <a:b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600" dirty="0">
                <a:latin typeface="TrumpetLite" panose="020A0602050506020204" pitchFamily="18" charset="0"/>
                <a:ea typeface="ＭＳ Ｐゴシック" pitchFamily="34" charset="-128"/>
              </a:rPr>
              <a:t>picture </a:t>
            </a:r>
            <a:r>
              <a:rPr lang="en-US" sz="2600" i="1" dirty="0">
                <a:latin typeface="TrumpetLite" panose="020A0602050506020204" pitchFamily="18" charset="0"/>
                <a:ea typeface="ＭＳ Ｐゴシック" pitchFamily="34" charset="-128"/>
              </a:rPr>
              <a:t>The Imitation Game</a:t>
            </a:r>
            <a:endParaRPr lang="en-US" sz="26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Enigma History</a:t>
            </a:r>
            <a:endParaRPr lang="en-US" sz="2600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Enigma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C036EC-27A6-4A9C-A721-35F3F43B6C74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Amazon.com: Imitation Game, The: Benedict Cumberbatch, Keira Knightley,  Mark Strong, Rory Kinnear, Matthew Goode: Movies &amp; TV">
            <a:extLst>
              <a:ext uri="{FF2B5EF4-FFF2-40B4-BE49-F238E27FC236}">
                <a16:creationId xmlns:a16="http://schemas.microsoft.com/office/drawing/2014/main" id="{EB9B12AD-0058-46E3-8941-681CA57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638425"/>
            <a:ext cx="30194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2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Lab 10.5 is due 10/30</a:t>
            </a:r>
          </a:p>
          <a:p>
            <a:r>
              <a:rPr lang="en-US" sz="2400"/>
              <a:t>Midterm review on 10/30</a:t>
            </a:r>
          </a:p>
          <a:p>
            <a:r>
              <a:rPr lang="en-US" sz="2400"/>
              <a:t>Assignment 7 is due 11/1</a:t>
            </a:r>
          </a:p>
          <a:p>
            <a:r>
              <a:rPr lang="en-US" sz="2400"/>
              <a:t>Midterm II on 11/1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Encryption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Foundational Principle: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security of a cipher should lie entirely in the key and not in the algorithm itself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Symmetric vs. Asymmetric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Asymmetric encryption uses one key to encrypt and a different key to decrypt the messages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If the encryption key is made public, this is called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Public Key Encryption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(most web security relies on this)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If the decryption key is made public, this enables a technology called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digital signatures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most popular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Public Key Encryption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algorithm is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E22C65B-C485-480B-9EC6-48B315CD735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Public-Key Cryptography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3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AU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>
                <a:latin typeface="TrumpetLite" panose="020A0602050506020204" pitchFamily="18" charset="0"/>
              </a:rPr>
              <a:t>by </a:t>
            </a:r>
            <a:r>
              <a:rPr lang="en-AU" sz="2800" dirty="0" err="1">
                <a:latin typeface="TrumpetLite" panose="020A0602050506020204" pitchFamily="18" charset="0"/>
              </a:rPr>
              <a:t>Rivest</a:t>
            </a:r>
            <a:r>
              <a:rPr lang="en-AU" sz="2800" dirty="0">
                <a:latin typeface="TrumpetLite" panose="020A0602050506020204" pitchFamily="18" charset="0"/>
              </a:rPr>
              <a:t>, Shamir &amp; </a:t>
            </a:r>
            <a:r>
              <a:rPr lang="en-AU" sz="2800" dirty="0" err="1">
                <a:latin typeface="TrumpetLite" panose="020A0602050506020204" pitchFamily="18" charset="0"/>
              </a:rPr>
              <a:t>Adleman</a:t>
            </a:r>
            <a:r>
              <a:rPr lang="en-AU" sz="2800" dirty="0">
                <a:latin typeface="TrumpetLite" panose="020A0602050506020204" pitchFamily="18" charset="0"/>
              </a:rPr>
              <a:t>  of MIT in 1977 </a:t>
            </a:r>
          </a:p>
          <a:p>
            <a:pPr lvl="1"/>
            <a:r>
              <a:rPr lang="en-AU" sz="2600" dirty="0">
                <a:latin typeface="TrumpetLite" panose="020A0602050506020204" pitchFamily="18" charset="0"/>
              </a:rPr>
              <a:t>They won the Turing Award for this in 2002!</a:t>
            </a:r>
          </a:p>
          <a:p>
            <a:r>
              <a:rPr lang="en-AU" sz="2800" dirty="0">
                <a:latin typeface="TrumpetLite" panose="020A0602050506020204" pitchFamily="18" charset="0"/>
              </a:rPr>
              <a:t>based on exponentiation in a finite (Galois) field over integers modulo a prime </a:t>
            </a:r>
          </a:p>
          <a:p>
            <a:pPr lvl="1"/>
            <a:r>
              <a:rPr lang="en-AU" sz="2400" dirty="0">
                <a:latin typeface="TrumpetLite" panose="020A0602050506020204" pitchFamily="18" charset="0"/>
              </a:rPr>
              <a:t>exponentiation takes O((log n)</a:t>
            </a:r>
            <a:r>
              <a:rPr lang="en-AU" sz="2400" baseline="30000" dirty="0">
                <a:latin typeface="TrumpetLite" panose="020A0602050506020204" pitchFamily="18" charset="0"/>
              </a:rPr>
              <a:t>3</a:t>
            </a:r>
            <a:r>
              <a:rPr lang="en-AU" sz="2400" dirty="0">
                <a:latin typeface="TrumpetLite" panose="020A0602050506020204" pitchFamily="18" charset="0"/>
              </a:rPr>
              <a:t>) operations (easy) 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uses large integers (</a:t>
            </a:r>
            <a:r>
              <a:rPr lang="en-US" sz="2800" dirty="0" err="1">
                <a:latin typeface="TrumpetLite" panose="020A0602050506020204" pitchFamily="18" charset="0"/>
              </a:rPr>
              <a:t>eg.</a:t>
            </a:r>
            <a:r>
              <a:rPr lang="en-US" sz="2800" dirty="0">
                <a:latin typeface="TrumpetLite" panose="020A0602050506020204" pitchFamily="18" charset="0"/>
              </a:rPr>
              <a:t> 1024 bits)</a:t>
            </a:r>
            <a:endParaRPr lang="en-AU" sz="2800" dirty="0">
              <a:latin typeface="TrumpetLite" panose="020A0602050506020204" pitchFamily="18" charset="0"/>
            </a:endParaRPr>
          </a:p>
          <a:p>
            <a:r>
              <a:rPr lang="en-AU" sz="2800" dirty="0">
                <a:latin typeface="TrumpetLite" panose="020A0602050506020204" pitchFamily="18" charset="0"/>
              </a:rPr>
              <a:t>security due to cost of factoring large numbers </a:t>
            </a:r>
          </a:p>
          <a:p>
            <a:pPr lvl="1"/>
            <a:r>
              <a:rPr lang="en-AU" sz="2400" dirty="0">
                <a:latin typeface="TrumpetLite" panose="020A0602050506020204" pitchFamily="18" charset="0"/>
              </a:rPr>
              <a:t>factorization takes O(e </a:t>
            </a:r>
            <a:r>
              <a:rPr lang="en-AU" sz="2400" baseline="30000" dirty="0">
                <a:latin typeface="TrumpetLite" panose="020A0602050506020204" pitchFamily="18" charset="0"/>
              </a:rPr>
              <a:t>log n log </a:t>
            </a:r>
            <a:r>
              <a:rPr lang="en-AU" sz="2400" baseline="30000" dirty="0" err="1">
                <a:latin typeface="TrumpetLite" panose="020A0602050506020204" pitchFamily="18" charset="0"/>
              </a:rPr>
              <a:t>log</a:t>
            </a:r>
            <a:r>
              <a:rPr lang="en-AU" sz="2400" baseline="30000" dirty="0">
                <a:latin typeface="TrumpetLite" panose="020A0602050506020204" pitchFamily="18" charset="0"/>
              </a:rPr>
              <a:t> n</a:t>
            </a:r>
            <a:r>
              <a:rPr lang="en-AU" sz="2400" dirty="0">
                <a:latin typeface="TrumpetLite" panose="020A0602050506020204" pitchFamily="18" charset="0"/>
              </a:rPr>
              <a:t>) operations (hard) </a:t>
            </a:r>
          </a:p>
        </p:txBody>
      </p:sp>
    </p:spTree>
    <p:extLst>
      <p:ext uri="{BB962C8B-B14F-4D97-AF65-F5344CB8AC3E}">
        <p14:creationId xmlns:p14="http://schemas.microsoft.com/office/powerpoint/2010/main" val="23318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RSA key creation: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Pick 2 large prime numbers: p and q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𝑞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−1)×(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−1)</m:t>
                    </m:r>
                  </m:oMath>
                </a14:m>
                <a:endParaRPr lang="en-US" dirty="0"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Choose large number e at random, so that e and m are relatively prime (no common factors except 1)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Find unique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between 0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such that</a:t>
                </a:r>
                <a:b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</a:br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𝑒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×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𝑚𝑜𝑑𝑢𝑙𝑜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1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 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Public key = (n, e), Private key = d</a:t>
                </a:r>
              </a:p>
            </p:txBody>
          </p:sp>
        </mc:Choice>
        <mc:Fallback xmlns="">
          <p:sp>
            <p:nvSpPr>
              <p:cNvPr id="3174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4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9EDCA1D-9E2E-44E0-AC32-887C82ED2F63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RSA key creation, example:</a:t>
            </a: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p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7,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q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13</a:t>
            </a: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7×13 = 91, and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m =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6×12 = 72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Let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e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=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77  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(72 = 2 * 2 * 2 * 3 * 3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77 = 7 * 11)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= 29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Public key = (91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77),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Private key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= 29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A26A18-F9B5-489A-8117-CAFFBC2CF646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encryption: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public key (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,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e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Convert message to integer P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 = P</a:t>
            </a:r>
            <a:r>
              <a:rPr lang="en-US" sz="2800" i="1" baseline="30000" dirty="0">
                <a:latin typeface="TrumpetLite" panose="020A0602050506020204" pitchFamily="18" charset="0"/>
                <a:ea typeface="ＭＳ Ｐゴシック" pitchFamily="34" charset="-128"/>
              </a:rPr>
              <a:t>e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</a:p>
          <a:p>
            <a:pPr lvl="1">
              <a:buNone/>
            </a:pPr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decryption: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private key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</a:t>
            </a:r>
            <a:r>
              <a:rPr lang="en-US" sz="2800" i="1" baseline="30000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765C88-BDA8-4411-A377-2A5D42178D77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encryption, example: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public key (91, 25)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Convert message to integer P = 37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 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= 37</a:t>
            </a:r>
            <a:r>
              <a:rPr lang="en-US" sz="2800" baseline="30000">
                <a:latin typeface="TrumpetLite" panose="020A0602050506020204" pitchFamily="18" charset="0"/>
                <a:ea typeface="ＭＳ Ｐゴシック" pitchFamily="34" charset="-128"/>
              </a:rPr>
              <a:t>77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modulo 91 = 46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decryption: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private key 29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46</a:t>
            </a:r>
            <a:r>
              <a:rPr lang="en-US" sz="2800" baseline="30000" dirty="0">
                <a:latin typeface="TrumpetLite" panose="020A0602050506020204" pitchFamily="18" charset="0"/>
                <a:ea typeface="ＭＳ Ｐゴシック" pitchFamily="34" charset="-128"/>
              </a:rPr>
              <a:t>29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91 = 37</a:t>
            </a:r>
            <a:endParaRPr lang="en-US" sz="2800" baseline="300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C036EC-27A6-4A9C-A721-35F3F43B6C74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8060</TotalTime>
  <Words>520</Words>
  <Application>Microsoft Office PowerPoint</Application>
  <PresentationFormat>On-screen Show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ＭＳ Ｐゴシック</vt:lpstr>
      <vt:lpstr>Cambria Math</vt:lpstr>
      <vt:lpstr>Arial</vt:lpstr>
      <vt:lpstr>Pizzicato-Swash</vt:lpstr>
      <vt:lpstr>TrumpetLite</vt:lpstr>
      <vt:lpstr>Sample PPT_template</vt:lpstr>
      <vt:lpstr>1_Sample PPT_template</vt:lpstr>
      <vt:lpstr>PowerPoint Presentation</vt:lpstr>
      <vt:lpstr>ALERT</vt:lpstr>
      <vt:lpstr>Encryption</vt:lpstr>
      <vt:lpstr>Public-Key Cryptography</vt:lpstr>
      <vt:lpstr>RSA</vt:lpstr>
      <vt:lpstr>RSA</vt:lpstr>
      <vt:lpstr>rsa</vt:lpstr>
      <vt:lpstr>rsa</vt:lpstr>
      <vt:lpstr>rsa</vt:lpstr>
      <vt:lpstr>History: Enigma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468</cp:revision>
  <dcterms:created xsi:type="dcterms:W3CDTF">2011-10-16T19:29:59Z</dcterms:created>
  <dcterms:modified xsi:type="dcterms:W3CDTF">2024-10-28T01:23:53Z</dcterms:modified>
</cp:coreProperties>
</file>